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8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FA653-20DE-49FA-87B5-7ACBED58735B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BE4A7-D27A-48BB-A694-0FB17FE7E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</a:t>
            </a:r>
            <a:r>
              <a:rPr lang="ru-RU" baseline="0" dirty="0" smtClean="0"/>
              <a:t> Ребята, но кроме устной речи, мы пользуемся и письменной речью , которая обозначается на письме при помощи _________ (букв).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BE4A7-D27A-48BB-A694-0FB17FE7E9C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630616" cy="2979763"/>
          </a:xfrm>
        </p:spPr>
        <p:txBody>
          <a:bodyPr>
            <a:noAutofit/>
          </a:bodyPr>
          <a:lstStyle/>
          <a:p>
            <a:r>
              <a:rPr lang="ru-RU" sz="4800" dirty="0" smtClean="0"/>
              <a:t>Презентация урока по русскому языку на тему : «Фонетика. Звуки речи и буквы».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149080"/>
            <a:ext cx="7074162" cy="1296144"/>
          </a:xfrm>
        </p:spPr>
        <p:txBody>
          <a:bodyPr/>
          <a:lstStyle/>
          <a:p>
            <a:r>
              <a:rPr lang="ru-RU" dirty="0" smtClean="0"/>
              <a:t>Учитель ГБОУ </a:t>
            </a:r>
            <a:r>
              <a:rPr lang="ru-RU" dirty="0" smtClean="0"/>
              <a:t>гимназии</a:t>
            </a:r>
            <a:r>
              <a:rPr lang="ru-RU" dirty="0" smtClean="0"/>
              <a:t> №</a:t>
            </a:r>
            <a:r>
              <a:rPr lang="ru-RU" dirty="0" smtClean="0"/>
              <a:t>49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Катанова И.Н.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Если </a:t>
            </a:r>
            <a:r>
              <a:rPr lang="ru-RU" sz="4800" u="sng" dirty="0" smtClean="0"/>
              <a:t>изменить</a:t>
            </a:r>
            <a:r>
              <a:rPr lang="ru-RU" sz="4800" dirty="0" smtClean="0"/>
              <a:t> место звука в слове или </a:t>
            </a:r>
            <a:r>
              <a:rPr lang="ru-RU" sz="4800" u="sng" dirty="0" smtClean="0"/>
              <a:t>заменить</a:t>
            </a:r>
            <a:r>
              <a:rPr lang="ru-RU" sz="4800" dirty="0" smtClean="0"/>
              <a:t> его другим, то </a:t>
            </a:r>
            <a:r>
              <a:rPr lang="ru-RU" sz="4800" u="sng" dirty="0" smtClean="0"/>
              <a:t>изменится</a:t>
            </a:r>
            <a:r>
              <a:rPr lang="ru-RU" sz="4800" dirty="0" smtClean="0"/>
              <a:t> и </a:t>
            </a:r>
            <a:r>
              <a:rPr lang="ru-RU" sz="4800" u="sng" dirty="0" smtClean="0"/>
              <a:t>смысл</a:t>
            </a:r>
            <a:r>
              <a:rPr lang="ru-RU" sz="4800" dirty="0" smtClean="0"/>
              <a:t> слова.</a:t>
            </a:r>
          </a:p>
          <a:p>
            <a:pPr>
              <a:buNone/>
            </a:pPr>
            <a:r>
              <a:rPr lang="ru-RU" sz="4800" dirty="0" smtClean="0"/>
              <a:t>  Звуки речи изучает </a:t>
            </a:r>
            <a:r>
              <a:rPr lang="ru-RU" sz="4800" u="sng" dirty="0" smtClean="0"/>
              <a:t>фонетика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Фея фонетики</a:t>
            </a:r>
            <a:endParaRPr lang="ru-RU" dirty="0"/>
          </a:p>
        </p:txBody>
      </p:sp>
      <p:pic>
        <p:nvPicPr>
          <p:cNvPr id="4" name="Содержимое 3" descr="IMG_0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217220"/>
            <a:ext cx="4752528" cy="538013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Знаете ли вы, как образуются звуки речи? </a:t>
            </a:r>
            <a:endParaRPr lang="ru-RU" dirty="0"/>
          </a:p>
        </p:txBody>
      </p:sp>
      <p:pic>
        <p:nvPicPr>
          <p:cNvPr id="4" name="Содержимое 3" descr="IMG_0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6259" y="1600200"/>
            <a:ext cx="3211482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806" y="476250"/>
            <a:ext cx="7902388" cy="56499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какие группы делятся звуки речи?</a:t>
            </a:r>
            <a:endParaRPr lang="ru-RU" dirty="0"/>
          </a:p>
        </p:txBody>
      </p:sp>
      <p:pic>
        <p:nvPicPr>
          <p:cNvPr id="4" name="Содержимое 3" descr="IMG_06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340768"/>
            <a:ext cx="5328591" cy="525658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гласные и согласные так называются ?</a:t>
            </a:r>
            <a:endParaRPr lang="ru-RU" dirty="0"/>
          </a:p>
        </p:txBody>
      </p:sp>
      <p:pic>
        <p:nvPicPr>
          <p:cNvPr id="4" name="Содержимое 3" descr="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2540" y="1600200"/>
            <a:ext cx="6338920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какие группы делятся согласные звуки?</a:t>
            </a:r>
            <a:endParaRPr lang="ru-RU" dirty="0"/>
          </a:p>
        </p:txBody>
      </p:sp>
      <p:pic>
        <p:nvPicPr>
          <p:cNvPr id="4" name="Содержимое 3" descr="IMG_06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0200"/>
            <a:ext cx="7128792" cy="463711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Алфавит</a:t>
            </a:r>
            <a:endParaRPr lang="ru-RU" dirty="0"/>
          </a:p>
        </p:txBody>
      </p:sp>
      <p:pic>
        <p:nvPicPr>
          <p:cNvPr id="4" name="Содержимое 3" descr="img9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4781" y="1484784"/>
            <a:ext cx="6409587" cy="492201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Фея Букв</a:t>
            </a:r>
            <a:br>
              <a:rPr lang="ru-RU" dirty="0" smtClean="0"/>
            </a:br>
            <a:r>
              <a:rPr lang="ru-RU" dirty="0" smtClean="0"/>
              <a:t>Графика-«пишу , рисую» (греч.)</a:t>
            </a:r>
            <a:endParaRPr lang="ru-RU" dirty="0"/>
          </a:p>
        </p:txBody>
      </p:sp>
      <p:pic>
        <p:nvPicPr>
          <p:cNvPr id="4" name="Содержимое 3" descr="IMG_0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600200"/>
            <a:ext cx="4464496" cy="492514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Подскажи словечко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    Когда мы говорим, то произносим слова, которые состоят из ____  . На письме звуки речи мы обозначаем условными знаками - ____ . Буквы мы ____ и ____ , а звуки _____</a:t>
            </a:r>
          </a:p>
          <a:p>
            <a:pPr>
              <a:buNone/>
            </a:pPr>
            <a:r>
              <a:rPr lang="ru-RU" sz="3600" dirty="0" smtClean="0"/>
              <a:t>    и _____. Чтобы писать грамотно, нужно понять разницу между ____ и ____. 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Фонетика. Звуки речи и буквы.</a:t>
            </a:r>
            <a:br>
              <a:rPr lang="ru-RU" dirty="0" smtClean="0"/>
            </a:br>
            <a:r>
              <a:rPr lang="ru-RU" sz="3600" dirty="0" err="1" smtClean="0"/>
              <a:t>Фо</a:t>
            </a:r>
            <a:r>
              <a:rPr lang="en-US" sz="3600" dirty="0" smtClean="0"/>
              <a:t>[</a:t>
            </a:r>
            <a:r>
              <a:rPr lang="ru-RU" sz="3600" dirty="0" err="1" smtClean="0"/>
              <a:t>нэ</a:t>
            </a:r>
            <a:r>
              <a:rPr lang="en-US" sz="3600" dirty="0" smtClean="0"/>
              <a:t>]</a:t>
            </a:r>
            <a:r>
              <a:rPr lang="ru-RU" sz="3600" dirty="0" smtClean="0"/>
              <a:t>тика, </a:t>
            </a:r>
            <a:r>
              <a:rPr lang="ru-RU" sz="3600" dirty="0" err="1" smtClean="0"/>
              <a:t>фо</a:t>
            </a:r>
            <a:r>
              <a:rPr lang="en-US" sz="3600" dirty="0" smtClean="0"/>
              <a:t>[</a:t>
            </a:r>
            <a:r>
              <a:rPr lang="ru-RU" sz="3600" dirty="0" err="1" smtClean="0"/>
              <a:t>нэ</a:t>
            </a:r>
            <a:r>
              <a:rPr lang="en-US" sz="3600" dirty="0" smtClean="0"/>
              <a:t>]</a:t>
            </a:r>
            <a:r>
              <a:rPr lang="ru-RU" sz="3600" dirty="0" err="1" smtClean="0"/>
              <a:t>тический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«фоне»-звук, голос (греч.)</a:t>
            </a:r>
            <a:endParaRPr lang="ru-RU" sz="3600" dirty="0"/>
          </a:p>
        </p:txBody>
      </p:sp>
      <p:pic>
        <p:nvPicPr>
          <p:cNvPr id="4" name="Содержимое 3" descr="IMG_0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5873" y="1600200"/>
            <a:ext cx="6472253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Когда мы говорим , то произносим слова, которые состоят из </a:t>
            </a:r>
            <a:r>
              <a:rPr lang="ru-RU" u="sng" dirty="0" smtClean="0"/>
              <a:t>звуков речи </a:t>
            </a:r>
            <a:r>
              <a:rPr lang="ru-RU" dirty="0" smtClean="0"/>
              <a:t>. На письме звуки речи мы обозначаем условными знаками -  </a:t>
            </a:r>
            <a:r>
              <a:rPr lang="ru-RU" u="sng" dirty="0" smtClean="0"/>
              <a:t>буквами</a:t>
            </a:r>
            <a:r>
              <a:rPr lang="ru-RU" dirty="0" smtClean="0"/>
              <a:t>. Буквы мы </a:t>
            </a:r>
            <a:r>
              <a:rPr lang="ru-RU" u="sng" dirty="0" smtClean="0"/>
              <a:t>пишем</a:t>
            </a:r>
            <a:r>
              <a:rPr lang="ru-RU" dirty="0" smtClean="0"/>
              <a:t> и </a:t>
            </a:r>
            <a:r>
              <a:rPr lang="ru-RU" u="sng" dirty="0" smtClean="0"/>
              <a:t>видим</a:t>
            </a:r>
            <a:r>
              <a:rPr lang="ru-RU" dirty="0" smtClean="0"/>
              <a:t> , а звуки </a:t>
            </a:r>
            <a:r>
              <a:rPr lang="ru-RU" u="sng" dirty="0" smtClean="0"/>
              <a:t>слышим</a:t>
            </a:r>
            <a:r>
              <a:rPr lang="ru-RU" dirty="0" smtClean="0"/>
              <a:t> и </a:t>
            </a:r>
            <a:r>
              <a:rPr lang="ru-RU" u="sng" dirty="0" smtClean="0"/>
              <a:t>произносим</a:t>
            </a:r>
            <a:r>
              <a:rPr lang="ru-RU" dirty="0" smtClean="0"/>
              <a:t>. Чтобы писать грамотно , нужно понять разницу между </a:t>
            </a:r>
            <a:r>
              <a:rPr lang="ru-RU" u="sng" dirty="0" smtClean="0"/>
              <a:t>звуком</a:t>
            </a:r>
            <a:r>
              <a:rPr lang="ru-RU" dirty="0" smtClean="0"/>
              <a:t> и </a:t>
            </a:r>
            <a:r>
              <a:rPr lang="ru-RU" u="sng" dirty="0" smtClean="0"/>
              <a:t>буквой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Опыт №1.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 Даны звуки </a:t>
            </a:r>
            <a:r>
              <a:rPr lang="en-US" sz="4800" dirty="0" smtClean="0"/>
              <a:t>[</a:t>
            </a:r>
            <a:r>
              <a:rPr lang="ru-RU" sz="4800" dirty="0" smtClean="0"/>
              <a:t>о</a:t>
            </a:r>
            <a:r>
              <a:rPr lang="en-US" sz="4800" dirty="0" smtClean="0"/>
              <a:t>]</a:t>
            </a:r>
            <a:r>
              <a:rPr lang="ru-RU" sz="4800" dirty="0" smtClean="0"/>
              <a:t>,</a:t>
            </a:r>
            <a:r>
              <a:rPr lang="en-US" sz="4800" dirty="0" smtClean="0"/>
              <a:t>[</a:t>
            </a:r>
            <a:r>
              <a:rPr lang="ru-RU" sz="4800" dirty="0" err="1" smtClean="0"/>
              <a:t>д</a:t>
            </a:r>
            <a:r>
              <a:rPr lang="en-US" sz="4800" dirty="0" smtClean="0"/>
              <a:t>]</a:t>
            </a:r>
            <a:r>
              <a:rPr lang="ru-RU" sz="4800" dirty="0" smtClean="0"/>
              <a:t>,</a:t>
            </a:r>
            <a:r>
              <a:rPr lang="en-US" sz="4800" dirty="0" smtClean="0"/>
              <a:t>[</a:t>
            </a:r>
            <a:r>
              <a:rPr lang="ru-RU" sz="4800" dirty="0" smtClean="0"/>
              <a:t>м</a:t>
            </a:r>
            <a:r>
              <a:rPr lang="en-US" sz="4800" dirty="0" smtClean="0"/>
              <a:t>]</a:t>
            </a:r>
            <a:r>
              <a:rPr lang="ru-RU" sz="4800" dirty="0" smtClean="0"/>
              <a:t>. Произнесите их. Понятно, о чем идет речь? Что можно сделать с этими звуками , чтобы они стали словом?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ru-RU" dirty="0" smtClean="0"/>
              <a:t>Д</a:t>
            </a:r>
            <a:r>
              <a:rPr lang="en-US" dirty="0" smtClean="0"/>
              <a:t>][</a:t>
            </a:r>
            <a:r>
              <a:rPr lang="ru-RU" dirty="0" smtClean="0"/>
              <a:t>О</a:t>
            </a:r>
            <a:r>
              <a:rPr lang="en-US" dirty="0" smtClean="0"/>
              <a:t>][</a:t>
            </a:r>
            <a:r>
              <a:rPr lang="ru-RU" dirty="0" smtClean="0"/>
              <a:t>М</a:t>
            </a:r>
            <a:r>
              <a:rPr lang="en-US" dirty="0" smtClean="0"/>
              <a:t>]</a:t>
            </a:r>
            <a:r>
              <a:rPr lang="ru-RU" dirty="0" smtClean="0"/>
              <a:t>= </a:t>
            </a:r>
            <a:r>
              <a:rPr lang="en-US" dirty="0" smtClean="0"/>
              <a:t>[</a:t>
            </a:r>
            <a:r>
              <a:rPr lang="ru-RU" dirty="0" smtClean="0"/>
              <a:t>ДОМ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5" name="Содержимое 4" descr="Копия img9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6106" y="1600200"/>
            <a:ext cx="511178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  Замените в слове дом гласный звук. Что получится?</a:t>
            </a:r>
            <a:endParaRPr lang="ru-RU" sz="7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ru-RU" dirty="0" err="1" smtClean="0"/>
              <a:t>д</a:t>
            </a:r>
            <a:r>
              <a:rPr lang="ru-RU" dirty="0" smtClean="0"/>
              <a:t>  </a:t>
            </a:r>
            <a:r>
              <a:rPr lang="ru-RU" sz="6600" dirty="0" smtClean="0">
                <a:solidFill>
                  <a:srgbClr val="FF0000"/>
                </a:solidFill>
              </a:rPr>
              <a:t>О </a:t>
            </a:r>
            <a:r>
              <a:rPr lang="ru-RU" dirty="0" smtClean="0"/>
              <a:t>м</a:t>
            </a:r>
            <a:r>
              <a:rPr lang="en-US" dirty="0" smtClean="0"/>
              <a:t>]</a:t>
            </a:r>
            <a:r>
              <a:rPr lang="ru-RU" dirty="0" smtClean="0"/>
              <a:t> – </a:t>
            </a:r>
            <a:r>
              <a:rPr lang="en-US" dirty="0" smtClean="0"/>
              <a:t>[</a:t>
            </a:r>
            <a:r>
              <a:rPr lang="ru-RU" dirty="0" err="1" smtClean="0"/>
              <a:t>д</a:t>
            </a:r>
            <a:r>
              <a:rPr lang="ru-RU" dirty="0" smtClean="0"/>
              <a:t> </a:t>
            </a:r>
            <a:r>
              <a:rPr lang="ru-RU" sz="6600" dirty="0" smtClean="0">
                <a:solidFill>
                  <a:srgbClr val="FF0000"/>
                </a:solidFill>
              </a:rPr>
              <a:t>Ы </a:t>
            </a:r>
            <a:r>
              <a:rPr lang="ru-RU" dirty="0" smtClean="0"/>
              <a:t>м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4" name="Содержимое 3" descr="img9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1025" y="1648619"/>
            <a:ext cx="7981950" cy="44291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 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  Замените в слове дом первый согласный , чтобы получилось ещё одно новое слово. </a:t>
            </a:r>
            <a:endParaRPr lang="ru-RU" sz="6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[</a:t>
            </a:r>
            <a:r>
              <a:rPr lang="ru-RU" dirty="0" smtClean="0"/>
              <a:t> </a:t>
            </a:r>
            <a:r>
              <a:rPr lang="ru-RU" sz="8800" dirty="0" err="1" smtClean="0">
                <a:solidFill>
                  <a:srgbClr val="FF0000"/>
                </a:solidFill>
              </a:rPr>
              <a:t>д</a:t>
            </a:r>
            <a:r>
              <a:rPr lang="ru-RU" sz="88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о м </a:t>
            </a:r>
            <a:r>
              <a:rPr lang="en-US" dirty="0" smtClean="0"/>
              <a:t>]</a:t>
            </a:r>
            <a:r>
              <a:rPr lang="ru-RU" dirty="0" smtClean="0"/>
              <a:t>  -   </a:t>
            </a:r>
            <a:r>
              <a:rPr lang="en-US" dirty="0" smtClean="0"/>
              <a:t>[</a:t>
            </a:r>
            <a:r>
              <a:rPr lang="ru-RU" dirty="0" smtClean="0"/>
              <a:t> </a:t>
            </a:r>
            <a:r>
              <a:rPr lang="ru-RU" sz="10700" dirty="0" smtClean="0">
                <a:solidFill>
                  <a:srgbClr val="FF0000"/>
                </a:solidFill>
              </a:rPr>
              <a:t>т</a:t>
            </a:r>
            <a:r>
              <a:rPr lang="ru-RU" dirty="0" smtClean="0"/>
              <a:t>о м 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4" name="Содержимое 3" descr="джоит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644817"/>
            <a:ext cx="4608511" cy="443672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Продолжите фразу: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«Если _____ место звука в слове или ____ его другим, то _____ и _____ слова».</a:t>
            </a:r>
          </a:p>
          <a:p>
            <a:pPr>
              <a:buNone/>
            </a:pPr>
            <a:r>
              <a:rPr lang="ru-RU" sz="4800" dirty="0" smtClean="0"/>
              <a:t>«Звуки речи изучает _____».</a:t>
            </a:r>
            <a:endParaRPr lang="ru-RU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350</Words>
  <Application>Microsoft Office PowerPoint</Application>
  <PresentationFormat>Экран (4:3)</PresentationFormat>
  <Paragraphs>33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урока по русскому языку на тему : «Фонетика. Звуки речи и буквы». </vt:lpstr>
      <vt:lpstr>Фонетика. Звуки речи и буквы. Фо[нэ]тика, фо[нэ]тический «фоне»-звук, голос (греч.)</vt:lpstr>
      <vt:lpstr>Опыт №1.</vt:lpstr>
      <vt:lpstr>[Д][О][М]= [ДОМ]</vt:lpstr>
      <vt:lpstr>Опыт № 2</vt:lpstr>
      <vt:lpstr>[д  О м] – [д Ы м]</vt:lpstr>
      <vt:lpstr>Опыт № 3.</vt:lpstr>
      <vt:lpstr>[ д о м ]  -   [ то м ]</vt:lpstr>
      <vt:lpstr>Продолжите фразу:</vt:lpstr>
      <vt:lpstr>Проверь себя</vt:lpstr>
      <vt:lpstr>Фея фонетики</vt:lpstr>
      <vt:lpstr>Знаете ли вы, как образуются звуки речи? </vt:lpstr>
      <vt:lpstr>Слайд 13</vt:lpstr>
      <vt:lpstr>На какие группы делятся звуки речи?</vt:lpstr>
      <vt:lpstr>Почему гласные и согласные так называются ?</vt:lpstr>
      <vt:lpstr>На какие группы делятся согласные звуки?</vt:lpstr>
      <vt:lpstr>Алфавит</vt:lpstr>
      <vt:lpstr>Фея Букв Графика-«пишу , рисую» (греч.)</vt:lpstr>
      <vt:lpstr>Подскажи словечко</vt:lpstr>
      <vt:lpstr>Проверь себя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урока по русскому языку на тему : «Фонетика. Звуки речи и буквы». </dc:title>
  <cp:lastModifiedBy>Ирина</cp:lastModifiedBy>
  <cp:revision>8</cp:revision>
  <dcterms:modified xsi:type="dcterms:W3CDTF">2013-03-03T11:22:22Z</dcterms:modified>
</cp:coreProperties>
</file>