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8" r:id="rId3"/>
    <p:sldId id="299" r:id="rId4"/>
    <p:sldId id="264" r:id="rId5"/>
    <p:sldId id="288" r:id="rId6"/>
    <p:sldId id="289" r:id="rId7"/>
    <p:sldId id="265" r:id="rId8"/>
    <p:sldId id="287" r:id="rId9"/>
    <p:sldId id="278" r:id="rId10"/>
    <p:sldId id="292" r:id="rId11"/>
    <p:sldId id="270" r:id="rId12"/>
    <p:sldId id="293" r:id="rId13"/>
    <p:sldId id="271" r:id="rId14"/>
    <p:sldId id="272" r:id="rId15"/>
    <p:sldId id="297" r:id="rId16"/>
    <p:sldId id="296" r:id="rId17"/>
    <p:sldId id="274" r:id="rId18"/>
    <p:sldId id="290" r:id="rId19"/>
    <p:sldId id="291" r:id="rId20"/>
    <p:sldId id="29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481"/>
    <a:srgbClr val="FFCDAB"/>
    <a:srgbClr val="FEBA8C"/>
    <a:srgbClr val="FFB061"/>
    <a:srgbClr val="0033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3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F259-CF6E-4A4E-8309-094A6FF67B6C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60B9A8C-7C72-4AF9-AFBC-C1CAD45A24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F259-CF6E-4A4E-8309-094A6FF67B6C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9A8C-7C72-4AF9-AFBC-C1CAD45A24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F259-CF6E-4A4E-8309-094A6FF67B6C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9A8C-7C72-4AF9-AFBC-C1CAD45A24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F259-CF6E-4A4E-8309-094A6FF67B6C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9A8C-7C72-4AF9-AFBC-C1CAD45A24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F259-CF6E-4A4E-8309-094A6FF67B6C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60B9A8C-7C72-4AF9-AFBC-C1CAD45A24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F259-CF6E-4A4E-8309-094A6FF67B6C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9A8C-7C72-4AF9-AFBC-C1CAD45A24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F259-CF6E-4A4E-8309-094A6FF67B6C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9A8C-7C72-4AF9-AFBC-C1CAD45A24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F259-CF6E-4A4E-8309-094A6FF67B6C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9A8C-7C72-4AF9-AFBC-C1CAD45A24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F259-CF6E-4A4E-8309-094A6FF67B6C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9A8C-7C72-4AF9-AFBC-C1CAD45A24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F259-CF6E-4A4E-8309-094A6FF67B6C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9A8C-7C72-4AF9-AFBC-C1CAD45A24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F259-CF6E-4A4E-8309-094A6FF67B6C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60B9A8C-7C72-4AF9-AFBC-C1CAD45A24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207F259-CF6E-4A4E-8309-094A6FF67B6C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60B9A8C-7C72-4AF9-AFBC-C1CAD45A24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detsad-kitty.ru/lesson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13" Type="http://schemas.openxmlformats.org/officeDocument/2006/relationships/image" Target="../media/image13.png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12" Type="http://schemas.openxmlformats.org/officeDocument/2006/relationships/image" Target="../media/image12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6.gif"/><Relationship Id="rId11" Type="http://schemas.openxmlformats.org/officeDocument/2006/relationships/image" Target="../media/image11.gif"/><Relationship Id="rId5" Type="http://schemas.openxmlformats.org/officeDocument/2006/relationships/image" Target="../media/image5.gif"/><Relationship Id="rId10" Type="http://schemas.openxmlformats.org/officeDocument/2006/relationships/image" Target="../media/image10.gif"/><Relationship Id="rId4" Type="http://schemas.openxmlformats.org/officeDocument/2006/relationships/image" Target="../media/image4.jpeg"/><Relationship Id="rId9" Type="http://schemas.openxmlformats.org/officeDocument/2006/relationships/image" Target="../media/image9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3284984"/>
            <a:ext cx="5143536" cy="3358726"/>
          </a:xfrm>
        </p:spPr>
        <p:txBody>
          <a:bodyPr>
            <a:normAutofit fontScale="92500" lnSpcReduction="20000"/>
          </a:bodyPr>
          <a:lstStyle/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sz="2000" dirty="0" smtClean="0">
                <a:solidFill>
                  <a:srgbClr val="C00000"/>
                </a:solidFill>
              </a:rPr>
              <a:t>Подготовила учитель русского языка и литературы МАОУ «СОШ № 27 с углублённым изучением отдельных предметов»</a:t>
            </a:r>
          </a:p>
          <a:p>
            <a:pPr algn="r"/>
            <a:r>
              <a:rPr lang="ru-RU" sz="2000" dirty="0" smtClean="0">
                <a:solidFill>
                  <a:srgbClr val="C00000"/>
                </a:solidFill>
              </a:rPr>
              <a:t>Матаева Людмила Павловна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928670"/>
            <a:ext cx="8712968" cy="242889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>
                <a:solidFill>
                  <a:srgbClr val="C00000"/>
                </a:solidFill>
              </a:rPr>
              <a:t>Урок русского языка в 5 классе  Б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Повторение изученного в разделе «Фонетика. Графика. Орфография. Орфоэпия»</a:t>
            </a:r>
            <a:r>
              <a:rPr kumimoji="0" lang="ru-RU" sz="4000" kern="1200" dirty="0" smtClean="0">
                <a:solidFill>
                  <a:srgbClr val="FFFF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br>
              <a:rPr kumimoji="0" lang="ru-RU" sz="4000" kern="1200" dirty="0" smtClean="0">
                <a:solidFill>
                  <a:srgbClr val="FFFF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</a:br>
            <a:endParaRPr lang="ru-RU" sz="2400" b="1" i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detsad-kitty.ru/templates/Default/images/sova.gif">
            <a:hlinkClick r:id="rId2"/>
          </p:cNvPr>
          <p:cNvPicPr/>
          <p:nvPr/>
        </p:nvPicPr>
        <p:blipFill>
          <a:blip r:embed="rId3" cstate="print">
            <a:lum bright="-20000"/>
          </a:blip>
          <a:srcRect/>
          <a:stretch>
            <a:fillRect/>
          </a:stretch>
        </p:blipFill>
        <p:spPr bwMode="auto">
          <a:xfrm>
            <a:off x="285720" y="3357562"/>
            <a:ext cx="3312368" cy="331236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01135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Выборочное списывание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</a:rPr>
              <a:t/>
            </a:r>
            <a:br>
              <a:rPr lang="ru-RU" sz="3600" b="1" dirty="0" smtClean="0">
                <a:solidFill>
                  <a:srgbClr val="C00000"/>
                </a:solidFill>
              </a:rPr>
            </a:b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500306"/>
            <a:ext cx="7772400" cy="402503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b="1" u="sng" dirty="0" smtClean="0">
              <a:solidFill>
                <a:schemeClr val="accent3"/>
              </a:solidFill>
            </a:endParaRPr>
          </a:p>
          <a:p>
            <a:pPr>
              <a:buNone/>
            </a:pPr>
            <a:endParaRPr lang="ru-RU" b="1" u="sng" dirty="0" smtClean="0">
              <a:solidFill>
                <a:schemeClr val="accent3"/>
              </a:solidFill>
            </a:endParaRPr>
          </a:p>
          <a:p>
            <a:pPr>
              <a:buNone/>
            </a:pPr>
            <a:r>
              <a:rPr lang="ru-RU" b="1" u="sng" dirty="0" smtClean="0">
                <a:solidFill>
                  <a:schemeClr val="accent3"/>
                </a:solidFill>
              </a:rPr>
              <a:t>1 вариант:</a:t>
            </a:r>
            <a:r>
              <a:rPr lang="ru-RU" b="1" dirty="0" smtClean="0">
                <a:solidFill>
                  <a:schemeClr val="accent3"/>
                </a:solidFill>
              </a:rPr>
              <a:t> Барабанщик, вечный, каменщик, мачта, печник, речка, </a:t>
            </a:r>
          </a:p>
          <a:p>
            <a:pPr>
              <a:buNone/>
            </a:pPr>
            <a:r>
              <a:rPr lang="ru-RU" b="1" u="sng" dirty="0" smtClean="0">
                <a:solidFill>
                  <a:schemeClr val="accent3"/>
                </a:solidFill>
              </a:rPr>
              <a:t>2 вариант:</a:t>
            </a:r>
            <a:r>
              <a:rPr lang="ru-RU" b="1" dirty="0" smtClean="0">
                <a:solidFill>
                  <a:schemeClr val="accent3"/>
                </a:solidFill>
              </a:rPr>
              <a:t> Весть, ель, кость, лошадь, песнь, трость,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Игра «Кто быстрее».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857364"/>
            <a:ext cx="7772400" cy="4162436"/>
          </a:xfrm>
        </p:spPr>
        <p:txBody>
          <a:bodyPr/>
          <a:lstStyle/>
          <a:p>
            <a:pPr algn="ctr">
              <a:buNone/>
            </a:pP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Расположите сначала буквы, а потом слова в алфавитном порядке:</a:t>
            </a:r>
          </a:p>
          <a:p>
            <a:pPr algn="ctr">
              <a:buNone/>
            </a:pPr>
            <a:endParaRPr lang="ru-RU" sz="2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sz="28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ТГАНЕ, ТИВН, ЛЕДО, КЕЖИ, ПОЛУХ, ТОНЗ.</a:t>
            </a:r>
          </a:p>
          <a:p>
            <a:pPr algn="ctr">
              <a:buNone/>
            </a:pPr>
            <a:endParaRPr lang="ru-RU" sz="2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sz="3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sz="3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Игра «Кто быстрее».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857364"/>
            <a:ext cx="7772400" cy="4162436"/>
          </a:xfrm>
        </p:spPr>
        <p:txBody>
          <a:bodyPr/>
          <a:lstStyle/>
          <a:p>
            <a:pPr algn="ctr">
              <a:buNone/>
            </a:pPr>
            <a:endParaRPr lang="ru-RU" sz="2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sz="28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АГЕНТ</a:t>
            </a:r>
            <a:r>
              <a:rPr lang="ru-RU" sz="2800" b="1" dirty="0" smtClean="0">
                <a:solidFill>
                  <a:srgbClr val="C00000"/>
                </a:solidFill>
              </a:rPr>
              <a:t>, ВИНТ, ДЕЛО, ЕЖИК, ЗОНТ, ЛОПУХ</a:t>
            </a:r>
          </a:p>
          <a:p>
            <a:pPr algn="ctr">
              <a:buNone/>
            </a:pPr>
            <a:endParaRPr lang="ru-RU" sz="3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sz="3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Грамматический турнир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143116"/>
            <a:ext cx="7772400" cy="38766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  Ъ                                  Ь                             Без Ь и Ъ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разъезд                      полью                   сэкономить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подъём                       обезьяна             сыграть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адъютант                  бульон                  трехэтажный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двухъярусный        листья                  обучить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Определительный диктант.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571612"/>
            <a:ext cx="7772400" cy="48817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Запишите слова и расставьте в них ударение. </a:t>
            </a:r>
          </a:p>
          <a:p>
            <a:pPr algn="ctr">
              <a:buNone/>
            </a:pP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Баловать, договор, документы, звонит, каталог, квартал, красивее, свекла, столяр, торты, щавель.</a:t>
            </a:r>
          </a:p>
          <a:p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Определительный диктант.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571612"/>
            <a:ext cx="7772400" cy="488172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</a:t>
            </a:r>
            <a:r>
              <a:rPr lang="ru-RU" b="1" dirty="0" err="1" smtClean="0">
                <a:solidFill>
                  <a:srgbClr val="C00000"/>
                </a:solidFill>
              </a:rPr>
              <a:t>БаловАть</a:t>
            </a:r>
            <a:r>
              <a:rPr lang="ru-RU" b="1" dirty="0" smtClean="0">
                <a:solidFill>
                  <a:srgbClr val="C00000"/>
                </a:solidFill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</a:rPr>
              <a:t>договОр</a:t>
            </a:r>
            <a:r>
              <a:rPr lang="ru-RU" b="1" dirty="0" smtClean="0">
                <a:solidFill>
                  <a:srgbClr val="C00000"/>
                </a:solidFill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</a:rPr>
              <a:t>докумЕнты</a:t>
            </a:r>
            <a:r>
              <a:rPr lang="ru-RU" b="1" dirty="0" smtClean="0">
                <a:solidFill>
                  <a:srgbClr val="C00000"/>
                </a:solidFill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</a:rPr>
              <a:t>звонИт</a:t>
            </a:r>
            <a:r>
              <a:rPr lang="ru-RU" b="1" dirty="0" smtClean="0">
                <a:solidFill>
                  <a:srgbClr val="C00000"/>
                </a:solidFill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</a:rPr>
              <a:t>каталОг</a:t>
            </a:r>
            <a:r>
              <a:rPr lang="ru-RU" b="1" dirty="0" smtClean="0">
                <a:solidFill>
                  <a:srgbClr val="C00000"/>
                </a:solidFill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</a:rPr>
              <a:t>квартАл</a:t>
            </a:r>
            <a:r>
              <a:rPr lang="ru-RU" b="1" dirty="0" smtClean="0">
                <a:solidFill>
                  <a:srgbClr val="C00000"/>
                </a:solidFill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</a:rPr>
              <a:t>красИвее</a:t>
            </a:r>
            <a:r>
              <a:rPr lang="ru-RU" b="1" dirty="0" smtClean="0">
                <a:solidFill>
                  <a:srgbClr val="C00000"/>
                </a:solidFill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</a:rPr>
              <a:t>свЕкла</a:t>
            </a:r>
            <a:r>
              <a:rPr lang="ru-RU" b="1" dirty="0" smtClean="0">
                <a:solidFill>
                  <a:srgbClr val="C00000"/>
                </a:solidFill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</a:rPr>
              <a:t>столЯр</a:t>
            </a:r>
            <a:r>
              <a:rPr lang="ru-RU" b="1" dirty="0" smtClean="0">
                <a:solidFill>
                  <a:srgbClr val="C00000"/>
                </a:solidFill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</a:rPr>
              <a:t>тОрты</a:t>
            </a:r>
            <a:r>
              <a:rPr lang="ru-RU" b="1" dirty="0" smtClean="0">
                <a:solidFill>
                  <a:srgbClr val="C00000"/>
                </a:solidFill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</a:rPr>
              <a:t>щавЕль</a:t>
            </a:r>
            <a:r>
              <a:rPr lang="ru-RU" b="1" dirty="0" smtClean="0">
                <a:solidFill>
                  <a:srgbClr val="C0000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996007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black4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572000" cy="3557588"/>
          </a:xfrm>
          <a:prstGeom prst="rect">
            <a:avLst/>
          </a:prstGeom>
          <a:noFill/>
        </p:spPr>
      </p:pic>
      <p:pic>
        <p:nvPicPr>
          <p:cNvPr id="9222" name="Picture 6" descr="black4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6100" y="0"/>
            <a:ext cx="4787900" cy="3557588"/>
          </a:xfrm>
          <a:prstGeom prst="rect">
            <a:avLst/>
          </a:prstGeom>
          <a:noFill/>
        </p:spPr>
      </p:pic>
      <p:pic>
        <p:nvPicPr>
          <p:cNvPr id="9223" name="Picture 7" descr="black4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300413"/>
            <a:ext cx="4572000" cy="3557587"/>
          </a:xfrm>
          <a:prstGeom prst="rect">
            <a:avLst/>
          </a:prstGeom>
          <a:noFill/>
        </p:spPr>
      </p:pic>
      <p:pic>
        <p:nvPicPr>
          <p:cNvPr id="9224" name="Picture 8" descr="black4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6100" y="3300413"/>
            <a:ext cx="4787900" cy="3557587"/>
          </a:xfrm>
          <a:prstGeom prst="rect">
            <a:avLst/>
          </a:prstGeom>
          <a:noFill/>
        </p:spPr>
      </p:pic>
      <p:sp>
        <p:nvSpPr>
          <p:cNvPr id="9226" name="AutoShape 10"/>
          <p:cNvSpPr>
            <a:spLocks noChangeArrowheads="1"/>
          </p:cNvSpPr>
          <p:nvPr/>
        </p:nvSpPr>
        <p:spPr bwMode="auto">
          <a:xfrm rot="-2453948">
            <a:off x="2987675" y="1989138"/>
            <a:ext cx="3384550" cy="3314700"/>
          </a:xfrm>
          <a:prstGeom prst="star4">
            <a:avLst>
              <a:gd name="adj" fmla="val 11542"/>
            </a:avLst>
          </a:prstGeom>
          <a:gradFill rotWithShape="1">
            <a:gsLst>
              <a:gs pos="0">
                <a:srgbClr val="990099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3276600" y="2060575"/>
            <a:ext cx="2736850" cy="2954338"/>
          </a:xfrm>
          <a:prstGeom prst="star4">
            <a:avLst>
              <a:gd name="adj" fmla="val 11542"/>
            </a:avLst>
          </a:prstGeom>
          <a:gradFill rotWithShape="1">
            <a:gsLst>
              <a:gs pos="0">
                <a:schemeClr val="accent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 rot="-1728264">
            <a:off x="6084888" y="765175"/>
            <a:ext cx="1795462" cy="1603375"/>
          </a:xfrm>
          <a:prstGeom prst="star5">
            <a:avLst/>
          </a:prstGeom>
          <a:gradFill rotWithShape="1">
            <a:gsLst>
              <a:gs pos="0">
                <a:schemeClr val="bg1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219" name="Picture 3" descr="05_moon_meteorit_alh-8100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620838" y="0"/>
            <a:ext cx="1404938" cy="1038225"/>
          </a:xfrm>
          <a:prstGeom prst="rect">
            <a:avLst/>
          </a:prstGeom>
          <a:noFill/>
        </p:spPr>
      </p:pic>
      <p:pic>
        <p:nvPicPr>
          <p:cNvPr id="9229" name="Picture 13" descr="05_moon_meteorit_alh-8100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24975" y="0"/>
            <a:ext cx="1404938" cy="908050"/>
          </a:xfrm>
          <a:prstGeom prst="rect">
            <a:avLst/>
          </a:prstGeom>
          <a:noFill/>
        </p:spPr>
      </p:pic>
      <p:sp>
        <p:nvSpPr>
          <p:cNvPr id="9231" name="AutoShape 15"/>
          <p:cNvSpPr>
            <a:spLocks noChangeArrowheads="1"/>
          </p:cNvSpPr>
          <p:nvPr/>
        </p:nvSpPr>
        <p:spPr bwMode="auto">
          <a:xfrm>
            <a:off x="1042988" y="4797425"/>
            <a:ext cx="936625" cy="863600"/>
          </a:xfrm>
          <a:prstGeom prst="star5">
            <a:avLst/>
          </a:prstGeom>
          <a:gradFill rotWithShape="1">
            <a:gsLst>
              <a:gs pos="0">
                <a:srgbClr val="6699FF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3" name="AutoShape 17"/>
          <p:cNvSpPr>
            <a:spLocks noChangeArrowheads="1"/>
          </p:cNvSpPr>
          <p:nvPr/>
        </p:nvSpPr>
        <p:spPr bwMode="auto">
          <a:xfrm>
            <a:off x="3635375" y="549275"/>
            <a:ext cx="1223963" cy="1079500"/>
          </a:xfrm>
          <a:prstGeom prst="star5">
            <a:avLst/>
          </a:prstGeom>
          <a:gradFill rotWithShape="1">
            <a:gsLst>
              <a:gs pos="0">
                <a:srgbClr val="FFFF66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4" name="AutoShape 18"/>
          <p:cNvSpPr>
            <a:spLocks noChangeArrowheads="1"/>
          </p:cNvSpPr>
          <p:nvPr/>
        </p:nvSpPr>
        <p:spPr bwMode="auto">
          <a:xfrm rot="-1624394">
            <a:off x="6283325" y="3414713"/>
            <a:ext cx="1731963" cy="1655762"/>
          </a:xfrm>
          <a:prstGeom prst="star5">
            <a:avLst/>
          </a:prstGeom>
          <a:gradFill rotWithShape="1">
            <a:gsLst>
              <a:gs pos="0">
                <a:srgbClr val="FF0066"/>
              </a:gs>
              <a:gs pos="100000">
                <a:srgbClr val="CC99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5" name="AutoShape 19"/>
          <p:cNvSpPr>
            <a:spLocks noChangeArrowheads="1"/>
          </p:cNvSpPr>
          <p:nvPr/>
        </p:nvSpPr>
        <p:spPr bwMode="auto">
          <a:xfrm rot="-1624394">
            <a:off x="779463" y="1011238"/>
            <a:ext cx="1587500" cy="1511300"/>
          </a:xfrm>
          <a:prstGeom prst="star5">
            <a:avLst/>
          </a:prstGeom>
          <a:gradFill rotWithShape="1">
            <a:gsLst>
              <a:gs pos="0">
                <a:srgbClr val="990099"/>
              </a:gs>
              <a:gs pos="100000">
                <a:srgbClr val="FF99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6" name="AutoShape 20"/>
          <p:cNvSpPr>
            <a:spLocks noChangeArrowheads="1"/>
          </p:cNvSpPr>
          <p:nvPr/>
        </p:nvSpPr>
        <p:spPr bwMode="auto">
          <a:xfrm rot="-1624394">
            <a:off x="3567113" y="4805363"/>
            <a:ext cx="1873250" cy="1736725"/>
          </a:xfrm>
          <a:prstGeom prst="star5">
            <a:avLst/>
          </a:prstGeom>
          <a:gradFill rotWithShape="1">
            <a:gsLst>
              <a:gs pos="0">
                <a:srgbClr val="33CC33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pic>
        <p:nvPicPr>
          <p:cNvPr id="9237" name="Picture 21" descr="earth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71775" y="4076700"/>
            <a:ext cx="1511300" cy="1511300"/>
          </a:xfrm>
          <a:prstGeom prst="rect">
            <a:avLst/>
          </a:prstGeom>
          <a:noFill/>
        </p:spPr>
      </p:pic>
      <p:pic>
        <p:nvPicPr>
          <p:cNvPr id="9238" name="Picture 22" descr="4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87900" y="3860800"/>
            <a:ext cx="792163" cy="792163"/>
          </a:xfrm>
          <a:prstGeom prst="rect">
            <a:avLst/>
          </a:prstGeom>
          <a:noFill/>
        </p:spPr>
      </p:pic>
      <p:pic>
        <p:nvPicPr>
          <p:cNvPr id="9239" name="Picture 23" descr="mars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771775" y="2205038"/>
            <a:ext cx="863600" cy="863600"/>
          </a:xfrm>
          <a:prstGeom prst="rect">
            <a:avLst/>
          </a:prstGeom>
          <a:noFill/>
        </p:spPr>
      </p:pic>
      <p:pic>
        <p:nvPicPr>
          <p:cNvPr id="9240" name="Picture 24" descr="112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35825" y="3213100"/>
            <a:ext cx="1079500" cy="1079500"/>
          </a:xfrm>
          <a:prstGeom prst="rect">
            <a:avLst/>
          </a:prstGeom>
          <a:noFill/>
        </p:spPr>
      </p:pic>
      <p:pic>
        <p:nvPicPr>
          <p:cNvPr id="9241" name="Picture 25" descr="upiter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124075" y="708025"/>
            <a:ext cx="935038" cy="498475"/>
          </a:xfrm>
          <a:prstGeom prst="rect">
            <a:avLst/>
          </a:prstGeom>
          <a:noFill/>
        </p:spPr>
      </p:pic>
      <p:pic>
        <p:nvPicPr>
          <p:cNvPr id="9242" name="Picture 26" descr="r4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16200000">
            <a:off x="-33337" y="5857875"/>
            <a:ext cx="1428750" cy="571500"/>
          </a:xfrm>
          <a:prstGeom prst="rect">
            <a:avLst/>
          </a:prstGeom>
          <a:noFill/>
        </p:spPr>
      </p:pic>
      <p:pic>
        <p:nvPicPr>
          <p:cNvPr id="9245" name="Picture 29" descr="r4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95288" y="188913"/>
            <a:ext cx="1428750" cy="571500"/>
          </a:xfrm>
          <a:prstGeom prst="rect">
            <a:avLst/>
          </a:prstGeom>
          <a:noFill/>
        </p:spPr>
      </p:pic>
      <p:pic>
        <p:nvPicPr>
          <p:cNvPr id="9246" name="Picture 30" descr="r4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5400000">
            <a:off x="7888288" y="617538"/>
            <a:ext cx="1428750" cy="571500"/>
          </a:xfrm>
          <a:prstGeom prst="rect">
            <a:avLst/>
          </a:prstGeom>
          <a:noFill/>
        </p:spPr>
      </p:pic>
      <p:pic>
        <p:nvPicPr>
          <p:cNvPr id="9248" name="Picture 32" descr="r7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rot="-23696382">
            <a:off x="4211638" y="1700213"/>
            <a:ext cx="1657350" cy="1104900"/>
          </a:xfrm>
          <a:prstGeom prst="rect">
            <a:avLst/>
          </a:prstGeom>
          <a:noFill/>
        </p:spPr>
      </p:pic>
      <p:pic>
        <p:nvPicPr>
          <p:cNvPr id="9249" name="Picture 33" descr="56r2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-1371600" y="0"/>
            <a:ext cx="1371600" cy="495300"/>
          </a:xfrm>
          <a:prstGeom prst="rect">
            <a:avLst/>
          </a:prstGeom>
          <a:noFill/>
        </p:spPr>
      </p:pic>
      <p:pic>
        <p:nvPicPr>
          <p:cNvPr id="9250" name="Picture 34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принц.wav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7596188" y="6237288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2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2" dur="3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000"/>
                            </p:stCondLst>
                            <p:childTnLst>
                              <p:par>
                                <p:cTn id="24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000"/>
                            </p:stCondLst>
                            <p:childTnLst>
                              <p:par>
                                <p:cTn id="27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500"/>
                            </p:stCondLst>
                            <p:childTnLst>
                              <p:par>
                                <p:cTn id="3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500"/>
                            </p:stCondLst>
                            <p:childTnLst>
                              <p:par>
                                <p:cTn id="39" presetID="10" presetClass="entr" presetSubtype="0" repeatCount="4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8500"/>
                            </p:stCondLst>
                            <p:childTnLst>
                              <p:par>
                                <p:cTn id="4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9500"/>
                            </p:stCondLst>
                            <p:childTnLst>
                              <p:par>
                                <p:cTn id="47" presetID="2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3000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3000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2500"/>
                            </p:stCondLst>
                            <p:childTnLst>
                              <p:par>
                                <p:cTn id="52" presetID="2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300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300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500"/>
                            </p:stCondLst>
                            <p:childTnLst>
                              <p:par>
                                <p:cTn id="57" presetID="2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3000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3000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8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9000"/>
                            </p:stCondLst>
                            <p:childTnLst>
                              <p:par>
                                <p:cTn id="6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9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0"/>
                            </p:stCondLst>
                            <p:childTnLst>
                              <p:par>
                                <p:cTn id="7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1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1500"/>
                            </p:stCondLst>
                            <p:childTnLst>
                              <p:par>
                                <p:cTn id="8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2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3000"/>
                            </p:stCondLst>
                            <p:childTnLst>
                              <p:par>
                                <p:cTn id="9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4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4500"/>
                            </p:stCondLst>
                            <p:childTnLst>
                              <p:par>
                                <p:cTn id="9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55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33333E-6 L 0.00035 -0.80532 " pathEditMode="relative" rAng="0" ptsTypes="AA">
                                      <p:cBhvr>
                                        <p:cTn id="106" dur="30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8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96296E-6 L 0.80382 -0.01018 " pathEditMode="relative" rAng="0" ptsTypes="AA">
                                      <p:cBhvr>
                                        <p:cTn id="115" dur="30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2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1500"/>
                            </p:stCondLst>
                            <p:childTnLst>
                              <p:par>
                                <p:cTn id="1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3000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3000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4500"/>
                            </p:stCondLst>
                            <p:childTnLst>
                              <p:par>
                                <p:cTn id="1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45500"/>
                            </p:stCondLst>
                            <p:childTnLst>
                              <p:par>
                                <p:cTn id="1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" presetClass="path" presetSubtype="0" repeatCount="4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77 -0.01991 C 0.02951 0.0875 -0.01042 0.2169 -0.09566 0.26829 C -0.1809 0.32084 -0.28021 0.27384 -0.31649 0.16667 C -0.35295 0.05926 -0.31319 -0.06944 -0.2276 -0.12106 C -0.14236 -0.17245 -0.0434 -0.12731 -0.00677 -0.01991 Z " pathEditMode="relative" rAng="3942850" ptsTypes="fffff">
                                      <p:cBhvr>
                                        <p:cTn id="136" dur="3000" spd="-1000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7500"/>
                            </p:stCondLst>
                            <p:childTnLst>
                              <p:par>
                                <p:cTn id="1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8500"/>
                            </p:stCondLst>
                            <p:childTnLst>
                              <p:par>
                                <p:cTn id="1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9500"/>
                            </p:stCondLst>
                            <p:childTnLst>
                              <p:par>
                                <p:cTn id="1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5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30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30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63500"/>
                            </p:stCondLst>
                            <p:childTnLst>
                              <p:par>
                                <p:cTn id="155" presetID="10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66500"/>
                            </p:stCondLst>
                            <p:childTnLst>
                              <p:par>
                                <p:cTn id="15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44444E-6 L -0.13385 0.30463 " pathEditMode="relative" rAng="0" ptsTypes="AA">
                                      <p:cBhvr>
                                        <p:cTn id="160" dur="30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152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2" dur="3000" fill="hold"/>
                                        <p:tgtEl>
                                          <p:spTgt spid="9248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69500"/>
                            </p:stCondLst>
                            <p:childTnLst>
                              <p:par>
                                <p:cTn id="16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5" dur="2000" fill="hold"/>
                                        <p:tgtEl>
                                          <p:spTgt spid="923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71500"/>
                            </p:stCondLst>
                            <p:childTnLst>
                              <p:par>
                                <p:cTn id="16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72500"/>
                            </p:stCondLst>
                            <p:childTnLst>
                              <p:par>
                                <p:cTn id="1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1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1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73500"/>
                            </p:stCondLst>
                            <p:childTnLst>
                              <p:par>
                                <p:cTn id="18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74000"/>
                            </p:stCondLst>
                            <p:childTnLst>
                              <p:par>
                                <p:cTn id="18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8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50"/>
                </p:tgtEl>
              </p:cMediaNode>
            </p:audio>
          </p:childTnLst>
        </p:cTn>
      </p:par>
    </p:tnLst>
    <p:bldLst>
      <p:bldP spid="9226" grpId="0" animBg="1"/>
      <p:bldP spid="9226" grpId="1" animBg="1"/>
      <p:bldP spid="9226" grpId="2" animBg="1"/>
      <p:bldP spid="9225" grpId="0" animBg="1"/>
      <p:bldP spid="9225" grpId="1" animBg="1"/>
      <p:bldP spid="9225" grpId="2" animBg="1"/>
      <p:bldP spid="9227" grpId="0" animBg="1"/>
      <p:bldP spid="9227" grpId="1" animBg="1"/>
      <p:bldP spid="9227" grpId="2" animBg="1"/>
      <p:bldP spid="9231" grpId="0" animBg="1"/>
      <p:bldP spid="9231" grpId="1" animBg="1"/>
      <p:bldP spid="9233" grpId="0" animBg="1"/>
      <p:bldP spid="9233" grpId="1" animBg="1"/>
      <p:bldP spid="9234" grpId="0" animBg="1"/>
      <p:bldP spid="9234" grpId="1" animBg="1"/>
      <p:bldP spid="9235" grpId="0" animBg="1"/>
      <p:bldP spid="9235" grpId="1" animBg="1"/>
      <p:bldP spid="9236" grpId="0" animBg="1"/>
      <p:bldP spid="9236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Орфографическая пятиминутка.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857364"/>
            <a:ext cx="7772400" cy="416243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3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Объясните орфограммы и продолжите ряд.</a:t>
            </a:r>
          </a:p>
          <a:p>
            <a:pPr algn="ctr">
              <a:buNone/>
            </a:pPr>
            <a:endParaRPr lang="ru-RU" sz="2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1.Пч_лы, </a:t>
            </a:r>
            <a:r>
              <a:rPr lang="ru-RU" sz="2800" b="1" dirty="0" err="1" smtClean="0">
                <a:solidFill>
                  <a:srgbClr val="C00000"/>
                </a:solidFill>
              </a:rPr>
              <a:t>ш_лк</a:t>
            </a:r>
            <a:r>
              <a:rPr lang="ru-RU" sz="2800" b="1" dirty="0" smtClean="0">
                <a:solidFill>
                  <a:srgbClr val="C00000"/>
                </a:solidFill>
              </a:rPr>
              <a:t>, …, …, …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2.Ш_в, </a:t>
            </a:r>
            <a:r>
              <a:rPr lang="ru-RU" sz="2800" b="1" dirty="0" err="1" smtClean="0">
                <a:solidFill>
                  <a:srgbClr val="C00000"/>
                </a:solidFill>
              </a:rPr>
              <a:t>крыж_вник</a:t>
            </a:r>
            <a:r>
              <a:rPr lang="ru-RU" sz="2800" b="1" dirty="0" smtClean="0">
                <a:solidFill>
                  <a:srgbClr val="C00000"/>
                </a:solidFill>
              </a:rPr>
              <a:t>, …, …, …. </a:t>
            </a:r>
          </a:p>
          <a:p>
            <a:endParaRPr lang="ru-RU" sz="28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1.Ц_кл, </a:t>
            </a:r>
            <a:r>
              <a:rPr lang="ru-RU" sz="2800" b="1" dirty="0" err="1" smtClean="0">
                <a:solidFill>
                  <a:srgbClr val="C00000"/>
                </a:solidFill>
              </a:rPr>
              <a:t>лекц_я</a:t>
            </a:r>
            <a:r>
              <a:rPr lang="ru-RU" sz="2800" b="1" dirty="0" smtClean="0">
                <a:solidFill>
                  <a:srgbClr val="C00000"/>
                </a:solidFill>
              </a:rPr>
              <a:t>, …, …, ….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2.Куц_й, </a:t>
            </a:r>
            <a:r>
              <a:rPr lang="ru-RU" sz="2800" b="1" dirty="0" err="1" smtClean="0">
                <a:solidFill>
                  <a:srgbClr val="C00000"/>
                </a:solidFill>
              </a:rPr>
              <a:t>огурц_</a:t>
            </a:r>
            <a:r>
              <a:rPr lang="ru-RU" sz="2800" b="1" dirty="0" smtClean="0">
                <a:solidFill>
                  <a:srgbClr val="C00000"/>
                </a:solidFill>
              </a:rPr>
              <a:t>, …, …, …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 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1.Стрич_, </a:t>
            </a:r>
            <a:r>
              <a:rPr lang="ru-RU" sz="2800" b="1" dirty="0" err="1" smtClean="0">
                <a:solidFill>
                  <a:srgbClr val="C00000"/>
                </a:solidFill>
              </a:rPr>
              <a:t>доч_</a:t>
            </a:r>
            <a:r>
              <a:rPr lang="ru-RU" sz="2800" b="1" dirty="0" smtClean="0">
                <a:solidFill>
                  <a:srgbClr val="C00000"/>
                </a:solidFill>
              </a:rPr>
              <a:t>, …, …, ….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2.Могуч_, </a:t>
            </a:r>
            <a:r>
              <a:rPr lang="ru-RU" sz="2800" b="1" dirty="0" err="1" smtClean="0">
                <a:solidFill>
                  <a:srgbClr val="C00000"/>
                </a:solidFill>
              </a:rPr>
              <a:t>багаж_</a:t>
            </a:r>
            <a:r>
              <a:rPr lang="ru-RU" sz="2800" b="1" dirty="0" smtClean="0">
                <a:solidFill>
                  <a:srgbClr val="C00000"/>
                </a:solidFill>
              </a:rPr>
              <a:t>, …, …, ….</a:t>
            </a:r>
          </a:p>
          <a:p>
            <a:pPr>
              <a:buNone/>
            </a:pPr>
            <a:endParaRPr lang="ru-RU" sz="2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Подводим итоги урока.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857224" y="1785926"/>
          <a:ext cx="785818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5057"/>
                <a:gridCol w="6883123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EBA8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Научился различать звуки и буквы, выполнять фонетический разбор слова, но остался вопрос по теме урока. Поставлю знак вопроса.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EBA8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!!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Научился различать звуки и буквы, выполнять фонетический разбор слова, знаю основные орфограммы и нормы произношения, но не уверен, что самостоятельно смогу различить парные – непарные согласные. Скажу себе: « Я работал хорошо!»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! ! ! 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Научился  различать звуки и буквы, выполнять фонетический разбор, знаю основные нормы произношения  и правила правописания и могу объяснить тему товарищу, скажу себе: «Молодец!»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Домашнее задание (на выбор)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500034" y="2071678"/>
          <a:ext cx="8143932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514"/>
                <a:gridCol w="7133418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B4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повторить п.11-17, выполнить задание 110-РТ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B48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!!</a:t>
                      </a:r>
                      <a:endParaRPr lang="ru-RU" sz="3200" b="1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повторить п.11, 12, выполнить задание 107-РТ.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! ! ! </a:t>
                      </a:r>
                      <a:endParaRPr lang="ru-RU" sz="3200" b="1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решить кроссворд 3(страница 142-С)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Цели урока: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содержательная: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повторить, обобщить, систематизировать  изученное в разделе «Фонетика. Графика. Орфография. Орфоэпия»; 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повторить ключевые термины темы, изученные орфограммы;         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совершенствовать умение сопоставлять фонетическую и орфографическую записи слов;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отработать произношение трудных слов;</a:t>
            </a:r>
            <a:endParaRPr lang="ru-RU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1331913" y="981075"/>
            <a:ext cx="6192837" cy="47529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7200" b="1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молодцы!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2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Цели урока: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деятельностная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 формировать способность к рефлексии </a:t>
            </a:r>
            <a:r>
              <a:rPr lang="ru-RU" b="1" dirty="0" err="1" smtClean="0">
                <a:solidFill>
                  <a:srgbClr val="C00000"/>
                </a:solidFill>
              </a:rPr>
              <a:t>коррекционно</a:t>
            </a:r>
            <a:r>
              <a:rPr lang="ru-RU" b="1" dirty="0" smtClean="0">
                <a:solidFill>
                  <a:srgbClr val="C00000"/>
                </a:solidFill>
              </a:rPr>
              <a:t> – контрольного типа и реализации коррекционной нормы (фиксирование собственных затруднений, контроль и проект выхода из затруднений);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формировать регулятивные УУД: </a:t>
            </a:r>
            <a:r>
              <a:rPr lang="ru-RU" b="1" dirty="0" err="1" smtClean="0">
                <a:solidFill>
                  <a:srgbClr val="C00000"/>
                </a:solidFill>
              </a:rPr>
              <a:t>целеполагание</a:t>
            </a:r>
            <a:r>
              <a:rPr lang="ru-RU" b="1" dirty="0" smtClean="0">
                <a:solidFill>
                  <a:srgbClr val="C00000"/>
                </a:solidFill>
              </a:rPr>
              <a:t>, планирование, само – и взаимоконтроль, оценка, коррекция, волевая регуляция в ситуации затруднения.</a:t>
            </a:r>
            <a:endParaRPr lang="ru-RU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Разминка.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 «Закончи фразу»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kumimoji="0" lang="ru-RU" sz="2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ru-RU" dirty="0" smtClean="0"/>
          </a:p>
          <a:p>
            <a:r>
              <a:rPr kumimoji="0" lang="ru-RU" sz="2600" b="1" kern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Звуки мы …, а буквы ….</a:t>
            </a:r>
          </a:p>
          <a:p>
            <a:r>
              <a:rPr kumimoji="0" lang="ru-RU" sz="2600" b="1" kern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Все звуки речи делятся на … и ….</a:t>
            </a:r>
          </a:p>
          <a:p>
            <a:r>
              <a:rPr kumimoji="0" lang="ru-RU" sz="2600" b="1" kern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русском языке … буквы, из них … обозначают гласные звуки, а … - согласные.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Разминка.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 «Закончи фразу»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kumimoji="0" lang="ru-RU" sz="2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ru-RU" dirty="0" smtClean="0"/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обозначают звуков буквы …..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Согласные звуки делятся на … и … , …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… .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Шипящие звуки – это  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Разминка.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 «Закончи фразу»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kumimoji="0" lang="ru-RU" sz="2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ru-RU" dirty="0" smtClean="0"/>
          </a:p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Мягкость согласных обозначается …, а также буквами ….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Буквы е, е,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я обозначают два звука в следующих случаях : … .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образуют пары по глухости-звонкости следующие согласные … , по твердости-мягкости … .</a:t>
            </a:r>
          </a:p>
          <a:p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Игра «Рассели «жильцов»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124744"/>
            <a:ext cx="7772400" cy="525658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Слова </a:t>
            </a:r>
            <a:r>
              <a:rPr lang="ru-RU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вьюга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ёж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баян, морковь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сшить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семья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рассели в домики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первый домик - слова, в которых                         количество букв и звуков совпадает.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 второй – слова, в которых букв больше,                 чем звуков.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третий – слова, в которых звуков больше,                      чем букв.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835696" y="2276872"/>
            <a:ext cx="1584176" cy="20882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923928" y="2276872"/>
            <a:ext cx="1584176" cy="20882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084168" y="2276872"/>
            <a:ext cx="1584176" cy="20882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рапеция 11"/>
          <p:cNvSpPr/>
          <p:nvPr/>
        </p:nvSpPr>
        <p:spPr>
          <a:xfrm>
            <a:off x="1619672" y="1844824"/>
            <a:ext cx="1944216" cy="648072"/>
          </a:xfrm>
          <a:prstGeom prst="trapezoi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Трапеция 12"/>
          <p:cNvSpPr/>
          <p:nvPr/>
        </p:nvSpPr>
        <p:spPr>
          <a:xfrm>
            <a:off x="3707904" y="1844824"/>
            <a:ext cx="1944216" cy="648072"/>
          </a:xfrm>
          <a:prstGeom prst="trapezoi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Трапеция 14"/>
          <p:cNvSpPr/>
          <p:nvPr/>
        </p:nvSpPr>
        <p:spPr>
          <a:xfrm>
            <a:off x="5868144" y="1844824"/>
            <a:ext cx="1944216" cy="648072"/>
          </a:xfrm>
          <a:prstGeom prst="trapezoi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2123728" y="3068960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195736" y="357301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211960" y="3068960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211960" y="3573016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372200" y="3068960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6444208" y="3573016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511420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ru-RU" sz="4000" b="1" kern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Звуковое письмо</a:t>
            </a:r>
            <a:r>
              <a:rPr kumimoji="0" lang="ru-RU" sz="4000" b="1" kern="12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/>
            </a:r>
            <a:br>
              <a:rPr kumimoji="0" lang="ru-RU" sz="4000" b="1" kern="12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</a:br>
            <a:endParaRPr kumimoji="0" lang="ru-RU" sz="4000" b="1" kern="1200" dirty="0" smtClean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  <a:p>
            <a:r>
              <a:rPr kumimoji="0" lang="ru-RU" sz="2800" i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Выпишите слова, в которых произношение не совпадает с написанием, и составьте </a:t>
            </a:r>
            <a:r>
              <a:rPr kumimoji="0" lang="ru-RU" sz="2800" i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их </a:t>
            </a:r>
            <a:r>
              <a:rPr kumimoji="0" lang="ru-RU" sz="2800" i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фонетическую </a:t>
            </a:r>
            <a:r>
              <a:rPr kumimoji="0" lang="ru-RU" sz="2800" i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запись (транскрипцию).</a:t>
            </a:r>
            <a:endParaRPr kumimoji="0" lang="ru-RU" sz="2800" i="1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3000372"/>
            <a:ext cx="8075240" cy="3380956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kumimoji="0" lang="ru-RU" sz="2600" b="1" kern="12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Жизнь</a:t>
            </a:r>
            <a:r>
              <a:rPr kumimoji="0" lang="ru-RU" sz="2600" b="1" kern="12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,  грач, весна, солнце, дом, столб, цирк, нож, дым, дорожка, сон.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01135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Выборочное списывание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</a:rPr>
              <a:t/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Расположите слова по алфавиту.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500306"/>
            <a:ext cx="7772400" cy="402503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u="sng" dirty="0" smtClean="0"/>
          </a:p>
          <a:p>
            <a:pPr>
              <a:buNone/>
            </a:pPr>
            <a:r>
              <a:rPr lang="ru-RU" b="1" u="sng" dirty="0" smtClean="0">
                <a:solidFill>
                  <a:schemeClr val="accent3"/>
                </a:solidFill>
              </a:rPr>
              <a:t>1 </a:t>
            </a:r>
            <a:r>
              <a:rPr lang="ru-RU" b="1" u="sng" dirty="0" smtClean="0">
                <a:solidFill>
                  <a:schemeClr val="accent3"/>
                </a:solidFill>
              </a:rPr>
              <a:t>вариант:</a:t>
            </a:r>
            <a:r>
              <a:rPr lang="ru-RU" b="1" dirty="0" smtClean="0">
                <a:solidFill>
                  <a:schemeClr val="accent3"/>
                </a:solidFill>
              </a:rPr>
              <a:t> Печник, вечный, речка, каменщик, барабанщик, мачта.</a:t>
            </a:r>
          </a:p>
          <a:p>
            <a:pPr>
              <a:buNone/>
            </a:pPr>
            <a:r>
              <a:rPr lang="ru-RU" b="1" u="sng" dirty="0" smtClean="0">
                <a:solidFill>
                  <a:schemeClr val="accent3"/>
                </a:solidFill>
              </a:rPr>
              <a:t>2 вариант:</a:t>
            </a:r>
            <a:r>
              <a:rPr lang="ru-RU" b="1" dirty="0" smtClean="0">
                <a:solidFill>
                  <a:schemeClr val="accent3"/>
                </a:solidFill>
              </a:rPr>
              <a:t> Кость, трость, весть, песнь, лошадь, ель.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1602</TotalTime>
  <Words>667</Words>
  <Application>Microsoft Office PowerPoint</Application>
  <PresentationFormat>Экран (4:3)</PresentationFormat>
  <Paragraphs>112</Paragraphs>
  <Slides>20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Справедливость</vt:lpstr>
      <vt:lpstr>Урок русского языка в 5 классе  Б     Повторение изученного в разделе «Фонетика. Графика. Орфография. Орфоэпия»  </vt:lpstr>
      <vt:lpstr>Цели урока: </vt:lpstr>
      <vt:lpstr>Цели урока: </vt:lpstr>
      <vt:lpstr>Разминка.  «Закончи фразу»</vt:lpstr>
      <vt:lpstr>Разминка.   «Закончи фразу»</vt:lpstr>
      <vt:lpstr>Разминка.   «Закончи фразу»</vt:lpstr>
      <vt:lpstr>Игра «Рассели «жильцов»</vt:lpstr>
      <vt:lpstr>Звуковое письмо  Выпишите слова, в которых произношение не совпадает с написанием, и составьте их фонетическую запись (транскрипцию).</vt:lpstr>
      <vt:lpstr>Выборочное списывание    Расположите слова по алфавиту.</vt:lpstr>
      <vt:lpstr>Выборочное списывание    </vt:lpstr>
      <vt:lpstr>Игра «Кто быстрее».</vt:lpstr>
      <vt:lpstr>Игра «Кто быстрее».</vt:lpstr>
      <vt:lpstr>Грамматический турнир</vt:lpstr>
      <vt:lpstr>Определительный диктант. </vt:lpstr>
      <vt:lpstr>Определительный диктант. </vt:lpstr>
      <vt:lpstr>Презентация PowerPoint</vt:lpstr>
      <vt:lpstr>Орфографическая пятиминутка.</vt:lpstr>
      <vt:lpstr>        Подводим итоги урока.</vt:lpstr>
      <vt:lpstr>Домашнее задание (на выбор)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Фонетика. Повторение, обобщение материала</dc:title>
  <dc:creator>User</dc:creator>
  <cp:lastModifiedBy>K-410</cp:lastModifiedBy>
  <cp:revision>173</cp:revision>
  <dcterms:created xsi:type="dcterms:W3CDTF">2011-12-04T07:22:15Z</dcterms:created>
  <dcterms:modified xsi:type="dcterms:W3CDTF">2014-02-01T07:25:55Z</dcterms:modified>
</cp:coreProperties>
</file>