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64" r:id="rId6"/>
    <p:sldId id="263" r:id="rId7"/>
    <p:sldId id="259" r:id="rId8"/>
    <p:sldId id="261" r:id="rId9"/>
    <p:sldId id="266" r:id="rId10"/>
    <p:sldId id="260" r:id="rId11"/>
    <p:sldId id="269" r:id="rId12"/>
    <p:sldId id="272" r:id="rId13"/>
    <p:sldId id="270" r:id="rId14"/>
    <p:sldId id="26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C72E-E5F6-4CF8-8178-3F19809E1BD3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C184C-45DD-4CCC-8930-B373D389A7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44EDD-4EF3-462D-865F-3CF9E04A7EF6}" type="slidenum">
              <a:rPr lang="ru-RU"/>
              <a:pPr/>
              <a:t>14</a:t>
            </a:fld>
            <a:endParaRPr lang="ru-RU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7C37F7-684F-497A-8E41-7FDB074C7C3C}" type="slidenum">
              <a:rPr lang="ru-RU" sz="1200">
                <a:latin typeface="Arial" charset="0"/>
              </a:rPr>
              <a:pPr algn="r"/>
              <a:t>14</a:t>
            </a:fld>
            <a:endParaRPr lang="ru-RU" sz="1200">
              <a:latin typeface="Arial" charset="0"/>
            </a:endParaRPr>
          </a:p>
        </p:txBody>
      </p:sp>
      <p:sp>
        <p:nvSpPr>
          <p:cNvPr id="215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gi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85801"/>
            <a:ext cx="7620000" cy="289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"Организация обучения детей-инвалидов с использованием технологий дистанционного обучения"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Родительское  собрание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681038" y="185738"/>
            <a:ext cx="79248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320" bIns="0" anchor="ctr"/>
          <a:lstStyle/>
          <a:p>
            <a:pPr marL="34925" algn="ctr">
              <a:lnSpc>
                <a:spcPct val="100000"/>
              </a:lnSpc>
              <a:tabLst>
                <a:tab pos="38100" algn="l"/>
                <a:tab pos="482600" algn="l"/>
                <a:tab pos="927100" algn="l"/>
                <a:tab pos="1384300" algn="l"/>
                <a:tab pos="1828800" algn="l"/>
                <a:tab pos="2286000" algn="l"/>
                <a:tab pos="2730500" algn="l"/>
                <a:tab pos="3175000" algn="l"/>
                <a:tab pos="3632200" algn="l"/>
                <a:tab pos="4076700" algn="l"/>
                <a:tab pos="4521200" algn="l"/>
                <a:tab pos="4978400" algn="l"/>
                <a:tab pos="5422900" algn="l"/>
                <a:tab pos="5880100" algn="l"/>
                <a:tab pos="6324600" algn="l"/>
                <a:tab pos="6769100" algn="l"/>
                <a:tab pos="7226300" algn="l"/>
                <a:tab pos="7670800" algn="l"/>
                <a:tab pos="8115300" algn="l"/>
                <a:tab pos="8572500" algn="l"/>
                <a:tab pos="9017000" algn="l"/>
                <a:tab pos="9436100" algn="l"/>
              </a:tabLst>
            </a:pPr>
            <a:r>
              <a:rPr lang="en-US" sz="4400" b="1" dirty="0" err="1">
                <a:solidFill>
                  <a:srgbClr val="00B050"/>
                </a:solidFill>
                <a:cs typeface="Arial" charset="0"/>
              </a:rPr>
              <a:t>Рабочее</a:t>
            </a:r>
            <a:r>
              <a:rPr lang="en-US" sz="4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cs typeface="Arial" charset="0"/>
              </a:rPr>
              <a:t>место</a:t>
            </a:r>
            <a:r>
              <a:rPr lang="en-US" sz="4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cs typeface="Arial" charset="0"/>
              </a:rPr>
              <a:t>ученика</a:t>
            </a:r>
            <a:endParaRPr lang="en-US" sz="44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147638" y="908050"/>
            <a:ext cx="4445000" cy="558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320" bIns="0"/>
          <a:lstStyle/>
          <a:p>
            <a:pPr marL="377825" indent="-339725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buSzPct val="100000"/>
              <a:buFont typeface="Arial" charset="0"/>
              <a:buChar char="•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Компьютер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buSzPct val="100000"/>
              <a:buFont typeface="Arial" charset="0"/>
              <a:buChar char="•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Программное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обеспечение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buSzPct val="100000"/>
              <a:buFont typeface="Arial" charset="0"/>
              <a:buChar char="•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Периферийное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оборудование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Сканер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Принтер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 smtClean="0">
                <a:solidFill>
                  <a:srgbClr val="00B050"/>
                </a:solidFill>
                <a:cs typeface="Arial" charset="0"/>
              </a:rPr>
              <a:t>Веб-камера</a:t>
            </a:r>
            <a:endParaRPr lang="ru-RU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Комплект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компьютерных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датчиков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Робо-лаборатория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pPr marL="377825" indent="-339725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100000"/>
              <a:buFont typeface="Arial" charset="0"/>
              <a:buChar char="–"/>
              <a:tabLst>
                <a:tab pos="381000" algn="l"/>
                <a:tab pos="825500" algn="l"/>
                <a:tab pos="1270000" algn="l"/>
                <a:tab pos="1727200" algn="l"/>
                <a:tab pos="2171700" algn="l"/>
                <a:tab pos="2628900" algn="l"/>
                <a:tab pos="3073400" algn="l"/>
                <a:tab pos="3517900" algn="l"/>
                <a:tab pos="3975100" algn="l"/>
                <a:tab pos="4419600" algn="l"/>
                <a:tab pos="4864100" algn="l"/>
                <a:tab pos="5321300" algn="l"/>
                <a:tab pos="5765800" algn="l"/>
                <a:tab pos="6223000" algn="l"/>
                <a:tab pos="6667500" algn="l"/>
                <a:tab pos="7112000" algn="l"/>
                <a:tab pos="7569200" algn="l"/>
                <a:tab pos="8013700" algn="l"/>
                <a:tab pos="8458200" algn="l"/>
                <a:tab pos="8915400" algn="l"/>
                <a:tab pos="9359900" algn="l"/>
                <a:tab pos="9436100" algn="l"/>
              </a:tabLst>
            </a:pP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Цифровой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микроскоп</a:t>
            </a:r>
            <a:endParaRPr lang="en-US" sz="2400" b="1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6" name="Picture 4" descr="Гринькин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657600"/>
            <a:ext cx="349078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2381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671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детей с ограниченными возможностями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3" descr="4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676775"/>
            <a:ext cx="2286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06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2786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Фазы психологического состояния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15262" cy="517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32"/>
                <a:gridCol w="3197278"/>
                <a:gridCol w="714380"/>
                <a:gridCol w="3143272"/>
              </a:tblGrid>
              <a:tr h="2644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Шок, растерянность, беспомощность, страх, возникновение чувства собственной неполноценности.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«неадекватное»  отношение</a:t>
                      </a:r>
                      <a:r>
                        <a:rPr lang="ru-RU" sz="2000" baseline="0" dirty="0" smtClean="0"/>
                        <a:t> к дефекту ребенка, характеризующееся негативизмом и отрицанием  диагноза, является защитной реакцией</a:t>
                      </a:r>
                      <a:endParaRPr lang="ru-RU" sz="2000" dirty="0"/>
                    </a:p>
                  </a:txBody>
                  <a:tcPr/>
                </a:tc>
              </a:tr>
              <a:tr h="232735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«частичное осознание дефекта ребенка» , сопровождающее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депрессивным состоянием, зависимость родителей от потребности</a:t>
                      </a:r>
                      <a:r>
                        <a:rPr lang="ru-RU" sz="2000" baseline="0" dirty="0" smtClean="0"/>
                        <a:t> ребенка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Начало адаптации всех</a:t>
                      </a:r>
                      <a:r>
                        <a:rPr lang="ru-RU" sz="2000" baseline="0" dirty="0" smtClean="0"/>
                        <a:t> членов</a:t>
                      </a:r>
                      <a:r>
                        <a:rPr lang="ru-RU" sz="2000" dirty="0" smtClean="0"/>
                        <a:t> семьи,</a:t>
                      </a:r>
                      <a:r>
                        <a:rPr lang="ru-RU" sz="2000" baseline="0" dirty="0" smtClean="0"/>
                        <a:t> установление адекватных отношений со специалистами и их рекомендации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smtClean="0">
                <a:solidFill>
                  <a:srgbClr val="403152"/>
                </a:solidFill>
                <a:latin typeface="Arial" charset="0"/>
              </a:rPr>
              <a:t>Социализация детей- инвалидов </a:t>
            </a:r>
            <a:r>
              <a:rPr lang="ru-RU" sz="4800" smtClean="0">
                <a:solidFill>
                  <a:srgbClr val="403152"/>
                </a:solidFill>
              </a:rPr>
              <a:t>в </a:t>
            </a:r>
            <a:r>
              <a:rPr lang="ru-RU" sz="4800" smtClean="0">
                <a:solidFill>
                  <a:srgbClr val="403152"/>
                </a:solidFill>
                <a:latin typeface="Arial" charset="0"/>
              </a:rPr>
              <a:t>условиях общеобразовательной </a:t>
            </a:r>
            <a:r>
              <a:rPr lang="ru-RU" sz="4800" smtClean="0">
                <a:solidFill>
                  <a:srgbClr val="403152"/>
                </a:solidFill>
              </a:rPr>
              <a:t>школ</a:t>
            </a:r>
            <a:r>
              <a:rPr lang="ru-RU" sz="4800" smtClean="0">
                <a:solidFill>
                  <a:srgbClr val="403152"/>
                </a:solidFill>
                <a:latin typeface="Arial" charset="0"/>
              </a:rPr>
              <a:t>ы, через с</a:t>
            </a:r>
            <a:r>
              <a:rPr lang="ru-RU" sz="4800" smtClean="0">
                <a:solidFill>
                  <a:srgbClr val="403152"/>
                </a:solidFill>
              </a:rPr>
              <a:t>оздание ситуации успеха и благоприятного </a:t>
            </a:r>
            <a:r>
              <a:rPr lang="ru-RU" sz="4800" smtClean="0">
                <a:solidFill>
                  <a:srgbClr val="403152"/>
                </a:solidFill>
                <a:latin typeface="Arial" charset="0"/>
              </a:rPr>
              <a:t>психологического </a:t>
            </a:r>
            <a:r>
              <a:rPr lang="ru-RU" sz="4800" smtClean="0">
                <a:solidFill>
                  <a:srgbClr val="403152"/>
                </a:solidFill>
              </a:rPr>
              <a:t>климата</a:t>
            </a:r>
            <a:endParaRPr lang="ru-RU" sz="4800" smtClean="0">
              <a:solidFill>
                <a:srgbClr val="403152"/>
              </a:solidFill>
              <a:latin typeface="Arial" charset="0"/>
            </a:endParaRPr>
          </a:p>
        </p:txBody>
      </p:sp>
      <p:pic>
        <p:nvPicPr>
          <p:cNvPr id="4100" name="Рисунок 3" descr="a5cfad486d9931ff6735e758197518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9097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milash7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2071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533400"/>
            <a:ext cx="5905500" cy="5715000"/>
            <a:chOff x="1008" y="336"/>
            <a:chExt cx="3720" cy="36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56" y="457"/>
              <a:ext cx="3609" cy="3396"/>
              <a:chOff x="1056" y="457"/>
              <a:chExt cx="3609" cy="3396"/>
            </a:xfrm>
          </p:grpSpPr>
          <p:sp>
            <p:nvSpPr>
              <p:cNvPr id="16401" name="Freeform 4"/>
              <p:cNvSpPr>
                <a:spLocks/>
              </p:cNvSpPr>
              <p:nvPr/>
            </p:nvSpPr>
            <p:spPr bwMode="auto">
              <a:xfrm>
                <a:off x="1056" y="457"/>
                <a:ext cx="3609" cy="3396"/>
              </a:xfrm>
              <a:custGeom>
                <a:avLst/>
                <a:gdLst>
                  <a:gd name="T0" fmla="*/ 53 w 3609"/>
                  <a:gd name="T1" fmla="*/ 1748 h 3396"/>
                  <a:gd name="T2" fmla="*/ 192 w 3609"/>
                  <a:gd name="T3" fmla="*/ 983 h 3396"/>
                  <a:gd name="T4" fmla="*/ 262 w 3609"/>
                  <a:gd name="T5" fmla="*/ 884 h 3396"/>
                  <a:gd name="T6" fmla="*/ 331 w 3609"/>
                  <a:gd name="T7" fmla="*/ 725 h 3396"/>
                  <a:gd name="T8" fmla="*/ 589 w 3609"/>
                  <a:gd name="T9" fmla="*/ 477 h 3396"/>
                  <a:gd name="T10" fmla="*/ 768 w 3609"/>
                  <a:gd name="T11" fmla="*/ 347 h 3396"/>
                  <a:gd name="T12" fmla="*/ 868 w 3609"/>
                  <a:gd name="T13" fmla="*/ 288 h 3396"/>
                  <a:gd name="T14" fmla="*/ 1036 w 3609"/>
                  <a:gd name="T15" fmla="*/ 179 h 3396"/>
                  <a:gd name="T16" fmla="*/ 1235 w 3609"/>
                  <a:gd name="T17" fmla="*/ 109 h 3396"/>
                  <a:gd name="T18" fmla="*/ 1751 w 3609"/>
                  <a:gd name="T19" fmla="*/ 0 h 3396"/>
                  <a:gd name="T20" fmla="*/ 2417 w 3609"/>
                  <a:gd name="T21" fmla="*/ 79 h 3396"/>
                  <a:gd name="T22" fmla="*/ 2874 w 3609"/>
                  <a:gd name="T23" fmla="*/ 357 h 3396"/>
                  <a:gd name="T24" fmla="*/ 2983 w 3609"/>
                  <a:gd name="T25" fmla="*/ 407 h 3396"/>
                  <a:gd name="T26" fmla="*/ 3142 w 3609"/>
                  <a:gd name="T27" fmla="*/ 576 h 3396"/>
                  <a:gd name="T28" fmla="*/ 3261 w 3609"/>
                  <a:gd name="T29" fmla="*/ 705 h 3396"/>
                  <a:gd name="T30" fmla="*/ 3460 w 3609"/>
                  <a:gd name="T31" fmla="*/ 1023 h 3396"/>
                  <a:gd name="T32" fmla="*/ 3539 w 3609"/>
                  <a:gd name="T33" fmla="*/ 1142 h 3396"/>
                  <a:gd name="T34" fmla="*/ 3609 w 3609"/>
                  <a:gd name="T35" fmla="*/ 1648 h 3396"/>
                  <a:gd name="T36" fmla="*/ 3519 w 3609"/>
                  <a:gd name="T37" fmla="*/ 2125 h 3396"/>
                  <a:gd name="T38" fmla="*/ 3370 w 3609"/>
                  <a:gd name="T39" fmla="*/ 2502 h 3396"/>
                  <a:gd name="T40" fmla="*/ 3281 w 3609"/>
                  <a:gd name="T41" fmla="*/ 2651 h 3396"/>
                  <a:gd name="T42" fmla="*/ 3082 w 3609"/>
                  <a:gd name="T43" fmla="*/ 2830 h 3396"/>
                  <a:gd name="T44" fmla="*/ 2993 w 3609"/>
                  <a:gd name="T45" fmla="*/ 2939 h 3396"/>
                  <a:gd name="T46" fmla="*/ 2774 w 3609"/>
                  <a:gd name="T47" fmla="*/ 3108 h 3396"/>
                  <a:gd name="T48" fmla="*/ 2625 w 3609"/>
                  <a:gd name="T49" fmla="*/ 3208 h 3396"/>
                  <a:gd name="T50" fmla="*/ 2049 w 3609"/>
                  <a:gd name="T51" fmla="*/ 3376 h 3396"/>
                  <a:gd name="T52" fmla="*/ 1513 w 3609"/>
                  <a:gd name="T53" fmla="*/ 3386 h 3396"/>
                  <a:gd name="T54" fmla="*/ 1205 w 3609"/>
                  <a:gd name="T55" fmla="*/ 3327 h 3396"/>
                  <a:gd name="T56" fmla="*/ 937 w 3609"/>
                  <a:gd name="T57" fmla="*/ 3158 h 3396"/>
                  <a:gd name="T58" fmla="*/ 689 w 3609"/>
                  <a:gd name="T59" fmla="*/ 2969 h 3396"/>
                  <a:gd name="T60" fmla="*/ 560 w 3609"/>
                  <a:gd name="T61" fmla="*/ 2810 h 3396"/>
                  <a:gd name="T62" fmla="*/ 431 w 3609"/>
                  <a:gd name="T63" fmla="*/ 2701 h 3396"/>
                  <a:gd name="T64" fmla="*/ 262 w 3609"/>
                  <a:gd name="T65" fmla="*/ 2512 h 3396"/>
                  <a:gd name="T66" fmla="*/ 93 w 3609"/>
                  <a:gd name="T67" fmla="*/ 2165 h 3396"/>
                  <a:gd name="T68" fmla="*/ 33 w 3609"/>
                  <a:gd name="T69" fmla="*/ 2006 h 33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09"/>
                  <a:gd name="T106" fmla="*/ 0 h 3396"/>
                  <a:gd name="T107" fmla="*/ 3609 w 3609"/>
                  <a:gd name="T108" fmla="*/ 3396 h 33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09" h="3396">
                    <a:moveTo>
                      <a:pt x="33" y="2006"/>
                    </a:moveTo>
                    <a:cubicBezTo>
                      <a:pt x="45" y="1897"/>
                      <a:pt x="49" y="1879"/>
                      <a:pt x="53" y="1748"/>
                    </a:cubicBezTo>
                    <a:cubicBezTo>
                      <a:pt x="60" y="1532"/>
                      <a:pt x="0" y="1309"/>
                      <a:pt x="133" y="1132"/>
                    </a:cubicBezTo>
                    <a:cubicBezTo>
                      <a:pt x="143" y="1093"/>
                      <a:pt x="171" y="1017"/>
                      <a:pt x="192" y="983"/>
                    </a:cubicBezTo>
                    <a:cubicBezTo>
                      <a:pt x="201" y="969"/>
                      <a:pt x="212" y="957"/>
                      <a:pt x="222" y="943"/>
                    </a:cubicBezTo>
                    <a:cubicBezTo>
                      <a:pt x="236" y="924"/>
                      <a:pt x="262" y="884"/>
                      <a:pt x="262" y="884"/>
                    </a:cubicBezTo>
                    <a:cubicBezTo>
                      <a:pt x="278" y="821"/>
                      <a:pt x="265" y="856"/>
                      <a:pt x="311" y="784"/>
                    </a:cubicBezTo>
                    <a:cubicBezTo>
                      <a:pt x="322" y="767"/>
                      <a:pt x="320" y="743"/>
                      <a:pt x="331" y="725"/>
                    </a:cubicBezTo>
                    <a:cubicBezTo>
                      <a:pt x="352" y="691"/>
                      <a:pt x="399" y="649"/>
                      <a:pt x="431" y="625"/>
                    </a:cubicBezTo>
                    <a:cubicBezTo>
                      <a:pt x="460" y="536"/>
                      <a:pt x="499" y="505"/>
                      <a:pt x="589" y="477"/>
                    </a:cubicBezTo>
                    <a:cubicBezTo>
                      <a:pt x="618" y="439"/>
                      <a:pt x="664" y="387"/>
                      <a:pt x="709" y="367"/>
                    </a:cubicBezTo>
                    <a:cubicBezTo>
                      <a:pt x="728" y="358"/>
                      <a:pt x="748" y="354"/>
                      <a:pt x="768" y="347"/>
                    </a:cubicBezTo>
                    <a:cubicBezTo>
                      <a:pt x="778" y="344"/>
                      <a:pt x="798" y="337"/>
                      <a:pt x="798" y="337"/>
                    </a:cubicBezTo>
                    <a:cubicBezTo>
                      <a:pt x="821" y="321"/>
                      <a:pt x="856" y="314"/>
                      <a:pt x="868" y="288"/>
                    </a:cubicBezTo>
                    <a:cubicBezTo>
                      <a:pt x="872" y="280"/>
                      <a:pt x="895" y="225"/>
                      <a:pt x="907" y="218"/>
                    </a:cubicBezTo>
                    <a:cubicBezTo>
                      <a:pt x="943" y="196"/>
                      <a:pt x="997" y="194"/>
                      <a:pt x="1036" y="179"/>
                    </a:cubicBezTo>
                    <a:cubicBezTo>
                      <a:pt x="1149" y="136"/>
                      <a:pt x="1027" y="185"/>
                      <a:pt x="1126" y="129"/>
                    </a:cubicBezTo>
                    <a:cubicBezTo>
                      <a:pt x="1152" y="114"/>
                      <a:pt x="1220" y="111"/>
                      <a:pt x="1235" y="109"/>
                    </a:cubicBezTo>
                    <a:cubicBezTo>
                      <a:pt x="1295" y="79"/>
                      <a:pt x="1334" y="77"/>
                      <a:pt x="1404" y="69"/>
                    </a:cubicBezTo>
                    <a:cubicBezTo>
                      <a:pt x="1518" y="32"/>
                      <a:pt x="1635" y="30"/>
                      <a:pt x="1751" y="0"/>
                    </a:cubicBezTo>
                    <a:cubicBezTo>
                      <a:pt x="1877" y="3"/>
                      <a:pt x="2003" y="4"/>
                      <a:pt x="2129" y="10"/>
                    </a:cubicBezTo>
                    <a:cubicBezTo>
                      <a:pt x="2223" y="14"/>
                      <a:pt x="2323" y="63"/>
                      <a:pt x="2417" y="79"/>
                    </a:cubicBezTo>
                    <a:cubicBezTo>
                      <a:pt x="2509" y="148"/>
                      <a:pt x="2644" y="161"/>
                      <a:pt x="2754" y="189"/>
                    </a:cubicBezTo>
                    <a:cubicBezTo>
                      <a:pt x="2825" y="311"/>
                      <a:pt x="2762" y="211"/>
                      <a:pt x="2874" y="357"/>
                    </a:cubicBezTo>
                    <a:cubicBezTo>
                      <a:pt x="2881" y="366"/>
                      <a:pt x="2882" y="382"/>
                      <a:pt x="2893" y="387"/>
                    </a:cubicBezTo>
                    <a:cubicBezTo>
                      <a:pt x="2921" y="400"/>
                      <a:pt x="2953" y="400"/>
                      <a:pt x="2983" y="407"/>
                    </a:cubicBezTo>
                    <a:cubicBezTo>
                      <a:pt x="3039" y="449"/>
                      <a:pt x="3070" y="463"/>
                      <a:pt x="3122" y="496"/>
                    </a:cubicBezTo>
                    <a:cubicBezTo>
                      <a:pt x="3129" y="523"/>
                      <a:pt x="3126" y="554"/>
                      <a:pt x="3142" y="576"/>
                    </a:cubicBezTo>
                    <a:cubicBezTo>
                      <a:pt x="3161" y="603"/>
                      <a:pt x="3199" y="611"/>
                      <a:pt x="3221" y="635"/>
                    </a:cubicBezTo>
                    <a:cubicBezTo>
                      <a:pt x="3239" y="655"/>
                      <a:pt x="3244" y="684"/>
                      <a:pt x="3261" y="705"/>
                    </a:cubicBezTo>
                    <a:cubicBezTo>
                      <a:pt x="3284" y="734"/>
                      <a:pt x="3319" y="753"/>
                      <a:pt x="3340" y="784"/>
                    </a:cubicBezTo>
                    <a:cubicBezTo>
                      <a:pt x="3379" y="839"/>
                      <a:pt x="3405" y="979"/>
                      <a:pt x="3460" y="1023"/>
                    </a:cubicBezTo>
                    <a:cubicBezTo>
                      <a:pt x="3481" y="1039"/>
                      <a:pt x="3506" y="1049"/>
                      <a:pt x="3529" y="1062"/>
                    </a:cubicBezTo>
                    <a:cubicBezTo>
                      <a:pt x="3532" y="1089"/>
                      <a:pt x="3533" y="1116"/>
                      <a:pt x="3539" y="1142"/>
                    </a:cubicBezTo>
                    <a:cubicBezTo>
                      <a:pt x="3546" y="1172"/>
                      <a:pt x="3569" y="1231"/>
                      <a:pt x="3569" y="1231"/>
                    </a:cubicBezTo>
                    <a:cubicBezTo>
                      <a:pt x="3576" y="1371"/>
                      <a:pt x="3586" y="1510"/>
                      <a:pt x="3609" y="1648"/>
                    </a:cubicBezTo>
                    <a:cubicBezTo>
                      <a:pt x="3606" y="1734"/>
                      <a:pt x="3607" y="1821"/>
                      <a:pt x="3599" y="1907"/>
                    </a:cubicBezTo>
                    <a:cubicBezTo>
                      <a:pt x="3593" y="1974"/>
                      <a:pt x="3541" y="2065"/>
                      <a:pt x="3519" y="2125"/>
                    </a:cubicBezTo>
                    <a:cubicBezTo>
                      <a:pt x="3479" y="2234"/>
                      <a:pt x="3437" y="2338"/>
                      <a:pt x="3390" y="2443"/>
                    </a:cubicBezTo>
                    <a:cubicBezTo>
                      <a:pt x="3381" y="2462"/>
                      <a:pt x="3377" y="2482"/>
                      <a:pt x="3370" y="2502"/>
                    </a:cubicBezTo>
                    <a:cubicBezTo>
                      <a:pt x="3358" y="2536"/>
                      <a:pt x="3313" y="2589"/>
                      <a:pt x="3291" y="2622"/>
                    </a:cubicBezTo>
                    <a:cubicBezTo>
                      <a:pt x="3285" y="2631"/>
                      <a:pt x="3287" y="2643"/>
                      <a:pt x="3281" y="2651"/>
                    </a:cubicBezTo>
                    <a:cubicBezTo>
                      <a:pt x="3265" y="2671"/>
                      <a:pt x="3238" y="2681"/>
                      <a:pt x="3221" y="2701"/>
                    </a:cubicBezTo>
                    <a:cubicBezTo>
                      <a:pt x="3171" y="2761"/>
                      <a:pt x="3163" y="2810"/>
                      <a:pt x="3082" y="2830"/>
                    </a:cubicBezTo>
                    <a:cubicBezTo>
                      <a:pt x="3035" y="2900"/>
                      <a:pt x="3055" y="2870"/>
                      <a:pt x="3023" y="2920"/>
                    </a:cubicBezTo>
                    <a:cubicBezTo>
                      <a:pt x="3017" y="2930"/>
                      <a:pt x="3002" y="2932"/>
                      <a:pt x="2993" y="2939"/>
                    </a:cubicBezTo>
                    <a:cubicBezTo>
                      <a:pt x="2961" y="2965"/>
                      <a:pt x="2924" y="2992"/>
                      <a:pt x="2893" y="3019"/>
                    </a:cubicBezTo>
                    <a:cubicBezTo>
                      <a:pt x="2844" y="3063"/>
                      <a:pt x="2834" y="3088"/>
                      <a:pt x="2774" y="3108"/>
                    </a:cubicBezTo>
                    <a:cubicBezTo>
                      <a:pt x="2745" y="3128"/>
                      <a:pt x="2712" y="3135"/>
                      <a:pt x="2685" y="3158"/>
                    </a:cubicBezTo>
                    <a:cubicBezTo>
                      <a:pt x="2659" y="3180"/>
                      <a:pt x="2656" y="3194"/>
                      <a:pt x="2625" y="3208"/>
                    </a:cubicBezTo>
                    <a:cubicBezTo>
                      <a:pt x="2494" y="3266"/>
                      <a:pt x="2361" y="3295"/>
                      <a:pt x="2218" y="3307"/>
                    </a:cubicBezTo>
                    <a:cubicBezTo>
                      <a:pt x="2172" y="3323"/>
                      <a:pt x="2089" y="3370"/>
                      <a:pt x="2049" y="3376"/>
                    </a:cubicBezTo>
                    <a:cubicBezTo>
                      <a:pt x="1964" y="3388"/>
                      <a:pt x="1877" y="3386"/>
                      <a:pt x="1791" y="3396"/>
                    </a:cubicBezTo>
                    <a:cubicBezTo>
                      <a:pt x="1698" y="3393"/>
                      <a:pt x="1606" y="3392"/>
                      <a:pt x="1513" y="3386"/>
                    </a:cubicBezTo>
                    <a:cubicBezTo>
                      <a:pt x="1476" y="3384"/>
                      <a:pt x="1476" y="3373"/>
                      <a:pt x="1444" y="3366"/>
                    </a:cubicBezTo>
                    <a:cubicBezTo>
                      <a:pt x="1366" y="3349"/>
                      <a:pt x="1284" y="3337"/>
                      <a:pt x="1205" y="3327"/>
                    </a:cubicBezTo>
                    <a:cubicBezTo>
                      <a:pt x="1159" y="3304"/>
                      <a:pt x="1107" y="3289"/>
                      <a:pt x="1066" y="3257"/>
                    </a:cubicBezTo>
                    <a:cubicBezTo>
                      <a:pt x="1033" y="3231"/>
                      <a:pt x="979" y="3176"/>
                      <a:pt x="937" y="3158"/>
                    </a:cubicBezTo>
                    <a:cubicBezTo>
                      <a:pt x="874" y="3131"/>
                      <a:pt x="816" y="3096"/>
                      <a:pt x="758" y="3059"/>
                    </a:cubicBezTo>
                    <a:cubicBezTo>
                      <a:pt x="735" y="3029"/>
                      <a:pt x="718" y="2994"/>
                      <a:pt x="689" y="2969"/>
                    </a:cubicBezTo>
                    <a:cubicBezTo>
                      <a:pt x="673" y="2955"/>
                      <a:pt x="642" y="2965"/>
                      <a:pt x="629" y="2949"/>
                    </a:cubicBezTo>
                    <a:cubicBezTo>
                      <a:pt x="596" y="2909"/>
                      <a:pt x="577" y="2859"/>
                      <a:pt x="560" y="2810"/>
                    </a:cubicBezTo>
                    <a:cubicBezTo>
                      <a:pt x="553" y="2790"/>
                      <a:pt x="555" y="2766"/>
                      <a:pt x="540" y="2751"/>
                    </a:cubicBezTo>
                    <a:cubicBezTo>
                      <a:pt x="519" y="2730"/>
                      <a:pt x="465" y="2713"/>
                      <a:pt x="431" y="2701"/>
                    </a:cubicBezTo>
                    <a:cubicBezTo>
                      <a:pt x="431" y="2701"/>
                      <a:pt x="391" y="2661"/>
                      <a:pt x="371" y="2641"/>
                    </a:cubicBezTo>
                    <a:cubicBezTo>
                      <a:pt x="328" y="2599"/>
                      <a:pt x="289" y="2565"/>
                      <a:pt x="262" y="2512"/>
                    </a:cubicBezTo>
                    <a:cubicBezTo>
                      <a:pt x="242" y="2384"/>
                      <a:pt x="242" y="2280"/>
                      <a:pt x="123" y="2205"/>
                    </a:cubicBezTo>
                    <a:cubicBezTo>
                      <a:pt x="113" y="2192"/>
                      <a:pt x="98" y="2181"/>
                      <a:pt x="93" y="2165"/>
                    </a:cubicBezTo>
                    <a:cubicBezTo>
                      <a:pt x="77" y="2117"/>
                      <a:pt x="96" y="2061"/>
                      <a:pt x="73" y="2016"/>
                    </a:cubicBezTo>
                    <a:cubicBezTo>
                      <a:pt x="28" y="1926"/>
                      <a:pt x="33" y="1992"/>
                      <a:pt x="33" y="200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99CC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Rectangle 5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2592" cy="2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>
                    <a:latin typeface="Times New Roman" pitchFamily="18" charset="0"/>
                  </a:rPr>
                  <a:t>Критерием результативности являются положительные изменения в чувствах, эмоциях, мышлении, практической деятельности педагогов,  учащихся и их родителей, их комфортное состояние в учебном процессе и образовательном пространстве в целом.</a:t>
                </a:r>
              </a:p>
              <a:p>
                <a:pPr algn="ctr"/>
                <a:r>
                  <a:rPr lang="ru-RU" sz="2000" b="1">
                    <a:latin typeface="Times New Roman" pitchFamily="18" charset="0"/>
                  </a:rPr>
                  <a:t>Отношение всех к школе.</a:t>
                </a:r>
              </a:p>
              <a:p>
                <a:pPr algn="ctr"/>
                <a:endParaRPr lang="ru-RU" sz="2000" b="1">
                  <a:latin typeface="Times New Roman" pitchFamily="18" charset="0"/>
                </a:endParaRPr>
              </a:p>
            </p:txBody>
          </p:sp>
        </p:grpSp>
        <p:sp>
          <p:nvSpPr>
            <p:cNvPr id="16400" name="AutoShape 6"/>
            <p:cNvSpPr>
              <a:spLocks noChangeArrowheads="1"/>
            </p:cNvSpPr>
            <p:nvPr/>
          </p:nvSpPr>
          <p:spPr bwMode="auto">
            <a:xfrm>
              <a:off x="1008" y="336"/>
              <a:ext cx="3720" cy="3600"/>
            </a:xfrm>
            <a:custGeom>
              <a:avLst/>
              <a:gdLst>
                <a:gd name="T0" fmla="*/ 320 w 21600"/>
                <a:gd name="T1" fmla="*/ 0 h 21600"/>
                <a:gd name="T2" fmla="*/ 94 w 21600"/>
                <a:gd name="T3" fmla="*/ 88 h 21600"/>
                <a:gd name="T4" fmla="*/ 0 w 21600"/>
                <a:gd name="T5" fmla="*/ 300 h 21600"/>
                <a:gd name="T6" fmla="*/ 94 w 21600"/>
                <a:gd name="T7" fmla="*/ 512 h 21600"/>
                <a:gd name="T8" fmla="*/ 320 w 21600"/>
                <a:gd name="T9" fmla="*/ 600 h 21600"/>
                <a:gd name="T10" fmla="*/ 547 w 21600"/>
                <a:gd name="T11" fmla="*/ 512 h 21600"/>
                <a:gd name="T12" fmla="*/ 641 w 21600"/>
                <a:gd name="T13" fmla="*/ 300 h 21600"/>
                <a:gd name="T14" fmla="*/ 547 w 21600"/>
                <a:gd name="T15" fmla="*/ 8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2 h 21600"/>
                <a:gd name="T26" fmla="*/ 18435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61" y="10800"/>
                  </a:moveTo>
                  <a:cubicBezTo>
                    <a:pt x="1061" y="16179"/>
                    <a:pt x="5421" y="20539"/>
                    <a:pt x="10800" y="20539"/>
                  </a:cubicBezTo>
                  <a:cubicBezTo>
                    <a:pt x="16179" y="20539"/>
                    <a:pt x="20539" y="16179"/>
                    <a:pt x="20539" y="10800"/>
                  </a:cubicBezTo>
                  <a:cubicBezTo>
                    <a:pt x="20539" y="5421"/>
                    <a:pt x="16179" y="1061"/>
                    <a:pt x="10800" y="1061"/>
                  </a:cubicBezTo>
                  <a:cubicBezTo>
                    <a:pt x="5421" y="1061"/>
                    <a:pt x="1061" y="5421"/>
                    <a:pt x="1061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7200" y="228600"/>
            <a:ext cx="6934200" cy="6629400"/>
            <a:chOff x="672" y="144"/>
            <a:chExt cx="4368" cy="4176"/>
          </a:xfrm>
        </p:grpSpPr>
        <p:pic>
          <p:nvPicPr>
            <p:cNvPr id="16392" name="Picture 8" descr="pe0175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9" descr="pe0294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0" descr="bd0722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1" descr="pe01821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2" descr="pe0265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3" descr="bd07214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4" descr="pe02282_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400925" y="0"/>
            <a:ext cx="1743075" cy="2133600"/>
            <a:chOff x="4662" y="0"/>
            <a:chExt cx="1098" cy="1344"/>
          </a:xfrm>
        </p:grpSpPr>
        <p:pic>
          <p:nvPicPr>
            <p:cNvPr id="16390" name="Picture 16" descr="ag00433_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62" y="192"/>
              <a:ext cx="109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7" descr="j007616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8" y="0"/>
              <a:ext cx="91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400" y="-1"/>
            <a:ext cx="92623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38200" y="2967335"/>
            <a:ext cx="8001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1.Реализация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 «Развитие дистанционного образования детей – инвалидов в Ставропольском крае»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Лосенкова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Лариса Анатольевна, директор МКОУ «СОШ №4»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2.Понятие «дистанционное обучение» и индивидуальная образовательная траектория ребенка – инвалида в рамках дистанционного обучения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УВР Волкова Елена Владимировна.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Организационные действия при установке оборудования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сетевой преподаватель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Гайтанкин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Андрей Владимирович.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Психолого-педагогическое сопровождение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Вера Владимировна.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родительского собрания: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6030"/>
            <a:ext cx="9143999" cy="67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>
            <a:normAutofit fontScale="90000"/>
          </a:bodyPr>
          <a:lstStyle/>
          <a:p>
            <a:pPr eaLnBrk="1" hangingPunct="1"/>
            <a:r>
              <a:rPr lang="ru-RU" sz="4700" smtClean="0">
                <a:solidFill>
                  <a:srgbClr val="0070C0"/>
                </a:solidFill>
              </a:rPr>
              <a:t>Закон РФ «Об образовании: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625" y="1571625"/>
            <a:ext cx="8504238" cy="4572000"/>
          </a:xfrm>
        </p:spPr>
        <p:txBody>
          <a:bodyPr lIns="91440" tIns="45720" rIns="91440" bIns="45720">
            <a:normAutofit/>
          </a:bodyPr>
          <a:lstStyle/>
          <a:p>
            <a:pPr marL="273050" indent="-273050" algn="just" eaLnBrk="1" hangingPunct="1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«под дистанционными образовательными технологиями понимаются образовательные технологии, реализуемые в основном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работника».</a:t>
            </a:r>
          </a:p>
          <a:p>
            <a:pPr marL="273050" indent="-273050" algn="just" eaLnBrk="1" hangingPunct="1"/>
            <a:endParaRPr lang="ru-RU" sz="2800" dirty="0" smtClean="0">
              <a:solidFill>
                <a:srgbClr val="0070C0"/>
              </a:solidFill>
            </a:endParaRPr>
          </a:p>
          <a:p>
            <a:pPr marL="273050" indent="-273050" algn="just" eaLnBrk="1" hangingPunct="1"/>
            <a:endParaRPr lang="ru-RU" sz="2800" dirty="0" smtClean="0">
              <a:solidFill>
                <a:srgbClr val="0070C0"/>
              </a:solidFill>
            </a:endParaRPr>
          </a:p>
          <a:p>
            <a:pPr marL="273050" indent="-273050" algn="just" eaLnBrk="1" hangingPunct="1"/>
            <a:endParaRPr lang="ru-RU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124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ПРИЗНАКИ ДИСТАНЦИОННОГО ОБУЧЕНИЯ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27088" y="4114801"/>
            <a:ext cx="7058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обучение на расстоянии;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обучение в удобное время;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обучение по индивидуальной программе.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550" y="1341438"/>
            <a:ext cx="6551613" cy="2454275"/>
            <a:chOff x="430" y="709"/>
            <a:chExt cx="4990" cy="2043"/>
          </a:xfrm>
        </p:grpSpPr>
        <p:pic>
          <p:nvPicPr>
            <p:cNvPr id="7174" name="Picture 6" descr="j0301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1" y="709"/>
              <a:ext cx="115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430" y="2447"/>
              <a:ext cx="1632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обучаемый</a:t>
              </a:r>
            </a:p>
          </p:txBody>
        </p:sp>
        <p:sp>
          <p:nvSpPr>
            <p:cNvPr id="20488" name="Text Box 12"/>
            <p:cNvSpPr txBox="1">
              <a:spLocks noChangeArrowheads="1"/>
            </p:cNvSpPr>
            <p:nvPr/>
          </p:nvSpPr>
          <p:spPr bwMode="auto">
            <a:xfrm>
              <a:off x="3745" y="1886"/>
              <a:ext cx="167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преподаватель - </a:t>
              </a:r>
              <a:r>
                <a:rPr lang="ru-RU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тьютор</a:t>
              </a:r>
              <a:endParaRPr lang="ru-RU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9" name="Picture 5" descr="image0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14509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1192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B050"/>
                </a:solidFill>
              </a:rPr>
              <a:t>СОСТАВЛЯЮЩИЕ ДИСТАНЦИОННОГО ОБУЧЕНИЯ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23850" y="1219200"/>
            <a:ext cx="8569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rgbClr val="00B050"/>
                </a:solidFill>
              </a:rPr>
              <a:t>Учебный центр (учебное заведение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defRPr/>
            </a:pPr>
            <a:r>
              <a:rPr lang="ru-RU" sz="2400" dirty="0">
                <a:solidFill>
                  <a:srgbClr val="00B050"/>
                </a:solidFill>
              </a:rPr>
              <a:t>2. Информационные ресурсы</a:t>
            </a:r>
          </a:p>
          <a:p>
            <a:pPr marL="342900" indent="-342900">
              <a:buFont typeface="Wingdings" pitchFamily="2" charset="2"/>
              <a:buChar char="J"/>
              <a:defRPr/>
            </a:pPr>
            <a:r>
              <a:rPr lang="ru-RU" sz="2400" dirty="0">
                <a:solidFill>
                  <a:srgbClr val="00B050"/>
                </a:solidFill>
              </a:rPr>
              <a:t>учебные курсы;</a:t>
            </a:r>
          </a:p>
          <a:p>
            <a:pPr marL="342900" indent="-342900">
              <a:buFont typeface="Wingdings" pitchFamily="2" charset="2"/>
              <a:buChar char="J"/>
              <a:defRPr/>
            </a:pPr>
            <a:r>
              <a:rPr lang="ru-RU" sz="2400" dirty="0">
                <a:solidFill>
                  <a:srgbClr val="00B050"/>
                </a:solidFill>
              </a:rPr>
              <a:t>справочные материалы;</a:t>
            </a:r>
          </a:p>
          <a:p>
            <a:pPr marL="342900" indent="-342900">
              <a:buFont typeface="Wingdings" pitchFamily="2" charset="2"/>
              <a:buChar char="J"/>
              <a:defRPr/>
            </a:pPr>
            <a:r>
              <a:rPr lang="ru-RU" sz="2400" dirty="0">
                <a:solidFill>
                  <a:srgbClr val="00B050"/>
                </a:solidFill>
              </a:rPr>
              <a:t>методические </a:t>
            </a:r>
            <a:r>
              <a:rPr lang="ru-RU" sz="2400" dirty="0" smtClean="0">
                <a:solidFill>
                  <a:srgbClr val="00B050"/>
                </a:solidFill>
              </a:rPr>
              <a:t>материалы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B050"/>
                </a:solidFill>
              </a:rPr>
              <a:t>3. </a:t>
            </a:r>
            <a:r>
              <a:rPr lang="ru-RU" sz="2400" dirty="0">
                <a:solidFill>
                  <a:srgbClr val="00B050"/>
                </a:solidFill>
              </a:rPr>
              <a:t>Средства обеспечения технологии ДО (организационные, технические, программные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B050"/>
                </a:solidFill>
              </a:rPr>
              <a:t>4. Преподаватели (</a:t>
            </a:r>
            <a:r>
              <a:rPr lang="ru-RU" sz="2400" dirty="0" err="1">
                <a:solidFill>
                  <a:srgbClr val="00B050"/>
                </a:solidFill>
              </a:rPr>
              <a:t>тьюторы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B050"/>
                </a:solidFill>
              </a:rPr>
              <a:t>5. </a:t>
            </a:r>
            <a:r>
              <a:rPr lang="ru-RU" sz="2400" dirty="0">
                <a:solidFill>
                  <a:srgbClr val="00B050"/>
                </a:solidFill>
              </a:rPr>
              <a:t>Обучающиеся </a:t>
            </a:r>
            <a:r>
              <a:rPr lang="ru-RU" sz="2400" dirty="0" smtClean="0">
                <a:solidFill>
                  <a:srgbClr val="00B050"/>
                </a:solidFill>
              </a:rPr>
              <a:t>(школьники</a:t>
            </a:r>
            <a:r>
              <a:rPr lang="ru-RU" sz="2400" dirty="0">
                <a:solidFill>
                  <a:srgbClr val="00B050"/>
                </a:solidFill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Индивидуальная образовательная траектория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направление движения ребенка в образовательном процессе, выстроенное на основе индивидуальных особенностей учащегося и обеспечивающее условия для самовыражения личности при обязательном достижении поставленных целей обучения.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2672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6"/>
          <p:cNvSpPr>
            <a:spLocks noChangeArrowheads="1"/>
          </p:cNvSpPr>
          <p:nvPr/>
        </p:nvSpPr>
        <p:spPr bwMode="auto">
          <a:xfrm>
            <a:off x="2971800" y="762000"/>
            <a:ext cx="3048000" cy="7619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00B050"/>
                </a:solidFill>
              </a:rPr>
              <a:t>Индивидуальное </a:t>
            </a:r>
            <a:r>
              <a:rPr lang="ru-RU" sz="1200" dirty="0" smtClean="0">
                <a:solidFill>
                  <a:srgbClr val="00B050"/>
                </a:solidFill>
              </a:rPr>
              <a:t>дистанционное обучение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обучение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3124200" y="2590800"/>
            <a:ext cx="2969331" cy="10428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4038600" y="1905000"/>
            <a:ext cx="1223612" cy="87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514600" y="2743200"/>
            <a:ext cx="346422" cy="6968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6477000" y="2743200"/>
            <a:ext cx="346422" cy="6968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3810000" y="2895600"/>
            <a:ext cx="1572508" cy="350931"/>
          </a:xfrm>
          <a:prstGeom prst="leftRightArrow">
            <a:avLst>
              <a:gd name="adj1" fmla="val 50000"/>
              <a:gd name="adj2" fmla="val 904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2514600" y="2286000"/>
            <a:ext cx="346422" cy="3509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6477000" y="2286000"/>
            <a:ext cx="346422" cy="3509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Picture 71" descr="img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873478" cy="49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1" y="304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Модель дистанционного обучения в МКОУ «СОШ№4»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39750" y="476250"/>
            <a:ext cx="8064500" cy="5840413"/>
            <a:chOff x="2985" y="1655"/>
            <a:chExt cx="6070" cy="3484"/>
          </a:xfrm>
        </p:grpSpPr>
        <p:sp>
          <p:nvSpPr>
            <p:cNvPr id="9219" name="AutoShape 3"/>
            <p:cNvSpPr>
              <a:spLocks noChangeAspect="1" noChangeArrowheads="1"/>
            </p:cNvSpPr>
            <p:nvPr/>
          </p:nvSpPr>
          <p:spPr bwMode="auto">
            <a:xfrm>
              <a:off x="2985" y="1655"/>
              <a:ext cx="6070" cy="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5385" y="3048"/>
              <a:ext cx="1550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500" b="1">
                  <a:solidFill>
                    <a:srgbClr val="0070C0"/>
                  </a:solidFill>
                </a:rPr>
                <a:t>Дистанционный</a:t>
              </a:r>
              <a:r>
                <a:rPr lang="ru-RU" b="1">
                  <a:solidFill>
                    <a:srgbClr val="0070C0"/>
                  </a:solidFill>
                </a:rPr>
                <a:t> курс</a:t>
              </a: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667" y="1794"/>
              <a:ext cx="988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rgbClr val="0070C0"/>
                  </a:solidFill>
                </a:rPr>
                <a:t>Личные дела обучаемых</a:t>
              </a: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126" y="1794"/>
              <a:ext cx="112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Общие сведения о курсе</a:t>
              </a: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7503" y="1794"/>
              <a:ext cx="127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Документация учебного процесса</a:t>
              </a: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7503" y="2491"/>
              <a:ext cx="1270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solidFill>
                    <a:srgbClr val="0070C0"/>
                  </a:solidFill>
                </a:rPr>
                <a:t>Телеконференция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7785" y="3188"/>
              <a:ext cx="988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rgbClr val="0070C0"/>
                  </a:solidFill>
                </a:rPr>
                <a:t>Текущие объявления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8067" y="3884"/>
              <a:ext cx="706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чаты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7644" y="4581"/>
              <a:ext cx="1129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70C0"/>
                  </a:solidFill>
                </a:rPr>
                <a:t>Web-</a:t>
              </a:r>
              <a:r>
                <a:rPr lang="ru-RU" sz="1400">
                  <a:solidFill>
                    <a:srgbClr val="0070C0"/>
                  </a:solidFill>
                </a:rPr>
                <a:t>страницы 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3126" y="2351"/>
              <a:ext cx="127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Информационно-справочные материалы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3126" y="3048"/>
              <a:ext cx="1270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Практические, лабораторные работы</a:t>
              </a: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5385" y="4442"/>
              <a:ext cx="1692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Совместная деятельность учащихся</a:t>
              </a: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3126" y="3745"/>
              <a:ext cx="1271" cy="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solidFill>
                    <a:srgbClr val="0070C0"/>
                  </a:solidFill>
                </a:rPr>
                <a:t>Задания (группвые, </a:t>
              </a:r>
              <a:r>
                <a:rPr lang="ru-RU" sz="1200">
                  <a:solidFill>
                    <a:srgbClr val="0070C0"/>
                  </a:solidFill>
                </a:rPr>
                <a:t>индивидуальные</a:t>
              </a:r>
              <a:r>
                <a:rPr lang="ru-RU" sz="14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126" y="4442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rgbClr val="0070C0"/>
                  </a:solidFill>
                </a:rPr>
                <a:t>Контрольные задания, тесты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6232" y="360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H="1">
              <a:off x="4397" y="3606"/>
              <a:ext cx="1835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>
              <a:off x="4397" y="3606"/>
              <a:ext cx="183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>
              <a:off x="4397" y="3327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H="1" flipV="1">
              <a:off x="4397" y="2630"/>
              <a:ext cx="183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H="1" flipV="1">
              <a:off x="4255" y="1933"/>
              <a:ext cx="1977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6232" y="2212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V="1">
              <a:off x="6232" y="1933"/>
              <a:ext cx="1271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6232" y="2770"/>
              <a:ext cx="1835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8632" y="2770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8350" y="2770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8067" y="2770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8350" y="3606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8067" y="3606"/>
              <a:ext cx="0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430</Words>
  <PresentationFormat>Экран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"Организация обучения детей-инвалидов с использованием технологий дистанционного обучения" </vt:lpstr>
      <vt:lpstr>Программа родительского собрания: </vt:lpstr>
      <vt:lpstr>Слайд 3</vt:lpstr>
      <vt:lpstr>Закон РФ «Об образовании:</vt:lpstr>
      <vt:lpstr>Слайд 5</vt:lpstr>
      <vt:lpstr>Слайд 6</vt:lpstr>
      <vt:lpstr>Индивидуальная образовательная траектория </vt:lpstr>
      <vt:lpstr>Слайд 8</vt:lpstr>
      <vt:lpstr>Слайд 9</vt:lpstr>
      <vt:lpstr>Слайд 10</vt:lpstr>
      <vt:lpstr>    Психологическое сопровождение детей с ограниченными возможностями  </vt:lpstr>
      <vt:lpstr>Фазы психологического состояния родителей</vt:lpstr>
      <vt:lpstr>ЦЕЛЬ: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"Организация обучения детей-инвалидов с использованием технологий дистанционного обучения" </dc:title>
  <dc:creator>Волкова Е.В.</dc:creator>
  <cp:lastModifiedBy>UserXP</cp:lastModifiedBy>
  <cp:revision>9</cp:revision>
  <dcterms:modified xsi:type="dcterms:W3CDTF">2012-09-19T18:19:49Z</dcterms:modified>
</cp:coreProperties>
</file>