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78" r:id="rId2"/>
    <p:sldId id="257" r:id="rId3"/>
    <p:sldId id="259" r:id="rId4"/>
    <p:sldId id="280" r:id="rId5"/>
    <p:sldId id="256" r:id="rId6"/>
    <p:sldId id="275" r:id="rId7"/>
    <p:sldId id="270" r:id="rId8"/>
    <p:sldId id="269" r:id="rId9"/>
    <p:sldId id="262" r:id="rId10"/>
    <p:sldId id="263" r:id="rId11"/>
    <p:sldId id="264" r:id="rId12"/>
    <p:sldId id="277" r:id="rId13"/>
    <p:sldId id="271" r:id="rId14"/>
    <p:sldId id="272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1C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88;&#1072;&#1073;&#1086;&#1095;&#1080;&#1081;%20&#1089;&#1090;&#1086;&#1083;%20&#1085;&#1086;&#1074;&#1099;&#1081;\&#1084;&#1086;&#1080;%20&#1076;&#1086;&#1082;&#1091;&#1084;&#1077;&#1085;&#1090;&#1099;%20&#1085;&#1086;&#1074;&#1099;&#1077;\&#1050;&#1085;&#1080;&#1075;&#1072;1%20(&#1040;&#1074;&#1090;&#1086;&#1089;&#1086;&#1093;&#1088;&#1072;&#1085;&#1077;&#1085;&#1085;&#1099;&#1081;)%20(&#1040;&#1074;&#1090;&#1086;&#1089;&#1086;&#1093;&#1088;&#1072;&#1085;&#1077;&#1085;&#1085;&#1099;&#1081;)%20(&#1040;&#1074;&#1090;&#1086;&#1089;&#1086;&#1093;&#1088;&#1072;&#1085;&#1077;&#1085;&#1085;&#1099;&#1081;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8;&#1072;&#1073;&#1086;&#1095;&#1080;&#1081;%20&#1089;&#1090;&#1086;&#1083;%20&#1085;&#1086;&#1074;&#1099;&#1081;\&#1084;&#1086;&#1080;%20&#1076;&#1086;&#1082;&#1091;&#1084;&#1077;&#1085;&#1090;&#1099;%20&#1085;&#1086;&#1074;&#1099;&#1077;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8;&#1072;&#1073;&#1086;&#1095;&#1080;&#1081;%20&#1089;&#1090;&#1086;&#1083;%20&#1085;&#1086;&#1074;&#1099;&#1081;\&#1084;&#1086;&#1080;%20&#1076;&#1086;&#1082;&#1091;&#1084;&#1077;&#1085;&#1090;&#1099;%20&#1085;&#1086;&#1074;&#1099;&#1077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8;&#1072;&#1073;&#1086;&#1095;&#1080;&#1081;%20&#1089;&#1090;&#1086;&#1083;%20&#1085;&#1086;&#1074;&#1099;&#1081;\&#1084;&#1086;&#1080;%20&#1076;&#1086;&#1082;&#1091;&#1084;&#1077;&#1085;&#1090;&#1099;%20&#1085;&#1086;&#1074;&#1099;&#1077;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8;&#1072;&#1073;&#1086;&#1095;&#1080;&#1081;%20&#1089;&#1090;&#1086;&#1083;%20&#1085;&#1086;&#1074;&#1099;&#1081;\&#1084;&#1086;&#1080;%20&#1076;&#1086;&#1082;&#1091;&#1084;&#1077;&#1085;&#1090;&#1099;%20&#1085;&#1086;&#1074;&#1099;&#1077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Показатели</a:t>
            </a:r>
            <a:r>
              <a:rPr lang="ru-RU" sz="16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мыслительной деятельности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62972317139604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начало года</c:v>
          </c:tx>
          <c:spPr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8900000" scaled="1"/>
              <a:tileRect/>
            </a:gra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Лист2!$A$2:$A$7</c:f>
              <c:strCache>
                <c:ptCount val="6"/>
                <c:pt idx="0">
                  <c:v>Анализ, синтез</c:v>
                </c:pt>
                <c:pt idx="1">
                  <c:v>Группировка</c:v>
                </c:pt>
                <c:pt idx="2">
                  <c:v>Классификация</c:v>
                </c:pt>
                <c:pt idx="3">
                  <c:v>Сравнение</c:v>
                </c:pt>
                <c:pt idx="4">
                  <c:v>Обобщение</c:v>
                </c:pt>
                <c:pt idx="5">
                  <c:v>Причинно-следственные связи</c:v>
                </c:pt>
              </c:strCache>
            </c:strRef>
          </c:cat>
          <c:val>
            <c:numRef>
              <c:f>Лист2!$B$2:$B$7</c:f>
              <c:numCache>
                <c:formatCode>General</c:formatCode>
                <c:ptCount val="6"/>
                <c:pt idx="0">
                  <c:v>3.1</c:v>
                </c:pt>
                <c:pt idx="1">
                  <c:v>3.1</c:v>
                </c:pt>
                <c:pt idx="2">
                  <c:v>3.4</c:v>
                </c:pt>
                <c:pt idx="3">
                  <c:v>3.1</c:v>
                </c:pt>
                <c:pt idx="4">
                  <c:v>3.1</c:v>
                </c:pt>
                <c:pt idx="5">
                  <c:v>3</c:v>
                </c:pt>
              </c:numCache>
            </c:numRef>
          </c:val>
        </c:ser>
        <c:gapWidth val="32"/>
        <c:axId val="106531840"/>
        <c:axId val="63243008"/>
      </c:barChart>
      <c:catAx>
        <c:axId val="106531840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243008"/>
        <c:crosses val="autoZero"/>
        <c:auto val="1"/>
        <c:lblAlgn val="ctr"/>
        <c:lblOffset val="100"/>
      </c:catAx>
      <c:valAx>
        <c:axId val="632430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1065318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Мониторинг отслеживания памяти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начало года</c:v>
          </c:tx>
          <c:dPt>
            <c:idx val="0"/>
            <c:spPr>
              <a:gradFill>
                <a:gsLst>
                  <a:gs pos="0">
                    <a:srgbClr val="FFFFFF"/>
                  </a:gs>
                  <a:gs pos="16000">
                    <a:srgbClr val="1F1F1F"/>
                  </a:gs>
                  <a:gs pos="17999">
                    <a:srgbClr val="FFFFFF"/>
                  </a:gs>
                  <a:gs pos="42000">
                    <a:srgbClr val="636363"/>
                  </a:gs>
                  <a:gs pos="53000">
                    <a:srgbClr val="CFCFCF"/>
                  </a:gs>
                  <a:gs pos="66000">
                    <a:srgbClr val="CFCFCF"/>
                  </a:gs>
                  <a:gs pos="75999">
                    <a:srgbClr val="1F1F1F"/>
                  </a:gs>
                  <a:gs pos="78999">
                    <a:srgbClr val="FFFFFF"/>
                  </a:gs>
                  <a:gs pos="100000">
                    <a:srgbClr val="7F7F7F"/>
                  </a:gs>
                </a:gsLst>
                <a:lin ang="5400000" scaled="0"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0"/>
                <a:tileRect/>
              </a:gradFill>
            </c:spPr>
          </c:dPt>
          <c:dPt>
            <c:idx val="2"/>
            <c:spPr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0"/>
              </a:gra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Лист9!$A$1:$A$4</c:f>
              <c:strCache>
                <c:ptCount val="4"/>
                <c:pt idx="0">
                  <c:v>Зрительная</c:v>
                </c:pt>
                <c:pt idx="1">
                  <c:v>Слуховая </c:v>
                </c:pt>
                <c:pt idx="2">
                  <c:v>Моторно-слуховая</c:v>
                </c:pt>
                <c:pt idx="3">
                  <c:v>Зрительно-моторно-слуховая</c:v>
                </c:pt>
              </c:strCache>
            </c:strRef>
          </c:cat>
          <c:val>
            <c:numRef>
              <c:f>Лист9!$B$1:$B$4</c:f>
              <c:numCache>
                <c:formatCode>General</c:formatCode>
                <c:ptCount val="4"/>
                <c:pt idx="0">
                  <c:v>2.7</c:v>
                </c:pt>
                <c:pt idx="1">
                  <c:v>3.4</c:v>
                </c:pt>
                <c:pt idx="2">
                  <c:v>3.3</c:v>
                </c:pt>
                <c:pt idx="3">
                  <c:v>3.4</c:v>
                </c:pt>
              </c:numCache>
            </c:numRef>
          </c:val>
        </c:ser>
        <c:gapWidth val="35"/>
        <c:shape val="cylinder"/>
        <c:axId val="107446272"/>
        <c:axId val="107447808"/>
        <c:axId val="0"/>
      </c:bar3DChart>
      <c:catAx>
        <c:axId val="107446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447808"/>
        <c:crosses val="autoZero"/>
        <c:auto val="1"/>
        <c:lblAlgn val="ctr"/>
        <c:lblOffset val="100"/>
      </c:catAx>
      <c:valAx>
        <c:axId val="1074478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ru-RU"/>
          </a:p>
        </c:txPr>
        <c:crossAx val="1074462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Слуховое восприятие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v>начало года</c:v>
          </c:tx>
          <c:spPr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2700000" scaled="0"/>
            </a:gra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Лист10!$A$1:$A$4</c:f>
              <c:strCache>
                <c:ptCount val="4"/>
                <c:pt idx="0">
                  <c:v>Точность</c:v>
                </c:pt>
                <c:pt idx="1">
                  <c:v>Дифференцированность</c:v>
                </c:pt>
                <c:pt idx="2">
                  <c:v>Целенаправленность</c:v>
                </c:pt>
                <c:pt idx="3">
                  <c:v>Объем</c:v>
                </c:pt>
              </c:strCache>
            </c:strRef>
          </c:cat>
          <c:val>
            <c:numRef>
              <c:f>Лист10!$B$1:$B$4</c:f>
              <c:numCache>
                <c:formatCode>General</c:formatCode>
                <c:ptCount val="4"/>
                <c:pt idx="0">
                  <c:v>3.5</c:v>
                </c:pt>
                <c:pt idx="1">
                  <c:v>3.4</c:v>
                </c:pt>
                <c:pt idx="2">
                  <c:v>3.6</c:v>
                </c:pt>
                <c:pt idx="3">
                  <c:v>3.6</c:v>
                </c:pt>
              </c:numCache>
            </c:numRef>
          </c:val>
        </c:ser>
        <c:gapWidth val="36"/>
        <c:shape val="cone"/>
        <c:axId val="63273984"/>
        <c:axId val="63296256"/>
        <c:axId val="0"/>
      </c:bar3DChart>
      <c:catAx>
        <c:axId val="6327398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3296256"/>
        <c:crosses val="autoZero"/>
        <c:auto val="1"/>
        <c:lblAlgn val="ctr"/>
        <c:lblOffset val="100"/>
      </c:catAx>
      <c:valAx>
        <c:axId val="632962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327398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Зрительное восприятие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v>начало года</c:v>
          </c:tx>
          <c:spPr>
            <a:gradFill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2700000" scaled="0"/>
            </a:gra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Лист10!$A$18:$A$21</c:f>
              <c:strCache>
                <c:ptCount val="4"/>
                <c:pt idx="0">
                  <c:v>Точность</c:v>
                </c:pt>
                <c:pt idx="1">
                  <c:v>Дифференцированность</c:v>
                </c:pt>
                <c:pt idx="2">
                  <c:v>Целенаправленность</c:v>
                </c:pt>
                <c:pt idx="3">
                  <c:v>Объем</c:v>
                </c:pt>
              </c:strCache>
            </c:strRef>
          </c:cat>
          <c:val>
            <c:numRef>
              <c:f>Лист10!$B$18:$B$21</c:f>
              <c:numCache>
                <c:formatCode>General</c:formatCode>
                <c:ptCount val="4"/>
                <c:pt idx="0">
                  <c:v>3.2</c:v>
                </c:pt>
                <c:pt idx="1">
                  <c:v>3.1</c:v>
                </c:pt>
                <c:pt idx="2">
                  <c:v>2.9</c:v>
                </c:pt>
                <c:pt idx="3">
                  <c:v>3.1</c:v>
                </c:pt>
              </c:numCache>
            </c:numRef>
          </c:val>
        </c:ser>
        <c:gapWidth val="70"/>
        <c:shape val="box"/>
        <c:axId val="106583168"/>
        <c:axId val="106584704"/>
        <c:axId val="0"/>
      </c:bar3DChart>
      <c:catAx>
        <c:axId val="106583168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584704"/>
        <c:crosses val="autoZero"/>
        <c:auto val="1"/>
        <c:lblAlgn val="ctr"/>
        <c:lblOffset val="100"/>
      </c:catAx>
      <c:valAx>
        <c:axId val="1065847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</a:defRPr>
            </a:pPr>
            <a:endParaRPr lang="ru-RU"/>
          </a:p>
        </c:txPr>
        <c:crossAx val="1065831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 Пространственная ориентация</a:t>
            </a:r>
          </a:p>
        </c:rich>
      </c:tx>
      <c:layout>
        <c:manualLayout>
          <c:xMode val="edge"/>
          <c:yMode val="edge"/>
          <c:x val="0.11372122213201194"/>
          <c:y val="1.4222122679806265E-2"/>
        </c:manualLayout>
      </c:layout>
      <c:spPr>
        <a:gradFill rotWithShape="1">
          <a:gsLst>
            <a:gs pos="0">
              <a:schemeClr val="dk1">
                <a:tint val="65000"/>
                <a:satMod val="270000"/>
              </a:schemeClr>
            </a:gs>
            <a:gs pos="25000">
              <a:schemeClr val="dk1">
                <a:tint val="60000"/>
                <a:satMod val="300000"/>
              </a:schemeClr>
            </a:gs>
            <a:gs pos="100000">
              <a:schemeClr val="dk1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c:sp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gradFill>
                <a:gsLst>
                  <a:gs pos="0">
                    <a:srgbClr val="FFC000"/>
                  </a:gs>
                  <a:gs pos="13000">
                    <a:srgbClr val="F8B049"/>
                  </a:gs>
                  <a:gs pos="21001">
                    <a:srgbClr val="F8B049"/>
                  </a:gs>
                  <a:gs pos="63000">
                    <a:srgbClr val="FEE7F2"/>
                  </a:gs>
                  <a:gs pos="67000">
                    <a:srgbClr val="F952A0"/>
                  </a:gs>
                  <a:gs pos="69000">
                    <a:srgbClr val="C50849"/>
                  </a:gs>
                  <a:gs pos="82001">
                    <a:srgbClr val="B43E85"/>
                  </a:gs>
                  <a:gs pos="100000">
                    <a:srgbClr val="F8B049"/>
                  </a:gs>
                </a:gsLst>
                <a:lin ang="2700000" scaled="0"/>
              </a:gradFill>
            </c:spPr>
          </c:dPt>
          <c:dPt>
            <c:idx val="2"/>
            <c:spPr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2700000" scaled="0"/>
              </a:gradFill>
            </c:spPr>
          </c:dPt>
          <c:dPt>
            <c:idx val="3"/>
            <c:spPr>
              <a:gradFill>
                <a:gsLst>
                  <a:gs pos="0">
                    <a:srgbClr val="FFFFFF"/>
                  </a:gs>
                  <a:gs pos="16000">
                    <a:srgbClr val="1F1F1F"/>
                  </a:gs>
                  <a:gs pos="17999">
                    <a:srgbClr val="FFFFFF"/>
                  </a:gs>
                  <a:gs pos="42000">
                    <a:srgbClr val="636363"/>
                  </a:gs>
                  <a:gs pos="53000">
                    <a:srgbClr val="CFCFCF"/>
                  </a:gs>
                  <a:gs pos="66000">
                    <a:srgbClr val="CFCFCF"/>
                  </a:gs>
                  <a:gs pos="75999">
                    <a:srgbClr val="1F1F1F"/>
                  </a:gs>
                  <a:gs pos="78999">
                    <a:srgbClr val="FFFFFF"/>
                  </a:gs>
                  <a:gs pos="100000">
                    <a:srgbClr val="7F7F7F"/>
                  </a:gs>
                </a:gsLst>
                <a:lin ang="2700000" scaled="0"/>
              </a:gradFill>
            </c:spPr>
          </c:dPt>
          <c:dLbls>
            <c:showVal val="1"/>
          </c:dLbls>
          <c:cat>
            <c:strRef>
              <c:f>Лист10!$A$38:$A$42</c:f>
              <c:strCache>
                <c:ptCount val="5"/>
                <c:pt idx="0">
                  <c:v>Восприятие пространства</c:v>
                </c:pt>
                <c:pt idx="1">
                  <c:v>Свойства предметов</c:v>
                </c:pt>
                <c:pt idx="2">
                  <c:v>Временные отношения</c:v>
                </c:pt>
                <c:pt idx="3">
                  <c:v>Форма, величина, рамер</c:v>
                </c:pt>
                <c:pt idx="4">
                  <c:v>Пространственная ориентация</c:v>
                </c:pt>
              </c:strCache>
            </c:strRef>
          </c:cat>
          <c:val>
            <c:numRef>
              <c:f>Лист10!$B$38:$B$42</c:f>
              <c:numCache>
                <c:formatCode>General</c:formatCode>
                <c:ptCount val="5"/>
                <c:pt idx="0">
                  <c:v>3.4</c:v>
                </c:pt>
                <c:pt idx="1">
                  <c:v>3.5</c:v>
                </c:pt>
                <c:pt idx="2">
                  <c:v>3.6</c:v>
                </c:pt>
                <c:pt idx="3">
                  <c:v>3.7</c:v>
                </c:pt>
                <c:pt idx="4">
                  <c:v>3.9</c:v>
                </c:pt>
              </c:numCache>
            </c:numRef>
          </c:val>
        </c:ser>
        <c:gapWidth val="45"/>
        <c:shape val="box"/>
        <c:axId val="107396480"/>
        <c:axId val="107398272"/>
        <c:axId val="0"/>
      </c:bar3DChart>
      <c:catAx>
        <c:axId val="107396480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107398272"/>
        <c:crosses val="autoZero"/>
        <c:auto val="1"/>
        <c:lblAlgn val="ctr"/>
        <c:lblOffset val="100"/>
      </c:catAx>
      <c:valAx>
        <c:axId val="1073982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ru-RU"/>
          </a:p>
        </c:txPr>
        <c:crossAx val="1073964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>
          <a:solidFill>
            <a:srgbClr val="C00000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0.72524</cdr:x>
      <cdr:y>0.20486</cdr:y>
    </cdr:from>
    <cdr:to>
      <cdr:x>0.93958</cdr:x>
      <cdr:y>0.31944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28959" y="1068340"/>
          <a:ext cx="865630" cy="597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 класс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CF6E-E18C-4EFB-B654-618213B5113B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8429D-3DD8-4D9E-8D7A-6E2D9FBC6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8429D-3DD8-4D9E-8D7A-6E2D9FBC666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8" y="4214818"/>
            <a:ext cx="3000396" cy="1143000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br>
              <a:rPr lang="ru-RU" sz="20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школы-интерната №5 </a:t>
            </a:r>
            <a:r>
              <a:rPr lang="ru-RU" sz="20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Зарипова</a:t>
            </a:r>
            <a:r>
              <a:rPr lang="ru-RU" sz="2000" b="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Р.С.</a:t>
            </a:r>
            <a:r>
              <a:rPr lang="ru-RU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142985"/>
            <a:ext cx="822960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педагога-психолога </a:t>
            </a:r>
            <a:endParaRPr lang="en-US" sz="36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результатам диагностики </a:t>
            </a:r>
            <a:endParaRPr lang="en-US" sz="36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четверть</a:t>
            </a:r>
          </a:p>
          <a:p>
            <a:pPr algn="ctr">
              <a:buNone/>
            </a:pP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(2013-2014 учебный год)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786322"/>
            <a:ext cx="7858180" cy="1428752"/>
          </a:xfrm>
        </p:spPr>
        <p:txBody>
          <a:bodyPr>
            <a:noAutofit/>
          </a:bodyPr>
          <a:lstStyle/>
          <a:p>
            <a:pPr algn="l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Согласно полученным данным, большинство учащихся характеризуются  низким уровнем развития.  Учащиеся не могут точно и полно воспринимать предметы, их разнообразные свойства;  не владеют представлениями об отношениях между предметами по величине;   практически никто не  определяет время суток,  последовательность событий и т.д.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28596" y="500042"/>
          <a:ext cx="403860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3438" y="571480"/>
          <a:ext cx="4038600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00826" y="378619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класс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642918"/>
          <a:ext cx="442915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628" y="857233"/>
            <a:ext cx="3786214" cy="350046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Выводы:  </a:t>
            </a: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начало учебного года результаты  исследования  1 класса показывают следующее:   </a:t>
            </a:r>
            <a:b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многие не узнают   изображения;</a:t>
            </a:r>
            <a:b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не могут назвать изображение, забывают названия предметов;	</a:t>
            </a:r>
            <a:b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называют предметы в обратной последовательности, справа – налево;</a:t>
            </a:r>
            <a:b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не могут воспринять всю изображенную ситуацию, упускают  фрагменты, элементы;</a:t>
            </a:r>
            <a:b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дают импульсивные оценки, называют объекты по отдельной детали, не стремятся к коррекции указанных ошибок;</a:t>
            </a:r>
            <a:b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не понимают смысла картины (при отсутствии гностических расстройств).</a:t>
            </a:r>
            <a:endParaRPr lang="ru-RU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4714876" y="4643446"/>
            <a:ext cx="378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Результаты исследований мелкой и крупной моторики показывает , что у всех учащихся  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низкий уровень развития мелкой и крупной моторики и координации движения.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05156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Просвещение:</a:t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183880" cy="418795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Осуществляю просвещение педагогического коллектива по воспитанию детей в рамках работы педсоветов, заседаний методических объединений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спецсеминаров по психологии, предметных недель и т.д.</a:t>
            </a:r>
          </a:p>
          <a:p>
            <a:pPr algn="just">
              <a:buNone/>
            </a:pPr>
            <a:r>
              <a:rPr lang="ru-RU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Работаю над методической темой: «Агрессивное поведение подростков с ограниченными возможностями здоровья. Причины и пути коррекции»    Психофизиологическое здоровье обучающихся, снижение перегрузок, постоянная забота о проблемных учениках, детях с ограниченными возможностями здоровья – одно из основных направлений моей работы. Поэтому своевременно и квалифицированно оказываю всему ученическому и педагогическому коллективу необходимую психологическую помощь. Оказываю коррекционную помощь и психологическую поддержку обучающимся школы, родителям и педагогам; помогаю им в различных трудных ситуациях, с помощью релаксационных упражнений, аутогенных тренировок, тренингов и др.; внедряю комплексы профилактической разгрузочной психологической гимнастики для всех обучающихся, родителей, педагогов школы. </a:t>
            </a:r>
          </a:p>
          <a:p>
            <a:pPr algn="just"/>
            <a:endParaRPr lang="ru-RU" sz="2600" dirty="0" smtClean="0">
              <a:solidFill>
                <a:srgbClr val="002060"/>
              </a:solidFill>
            </a:endParaRPr>
          </a:p>
          <a:p>
            <a:pPr algn="just"/>
            <a:endParaRPr lang="ru-RU" sz="2600" dirty="0" smtClean="0">
              <a:solidFill>
                <a:srgbClr val="002060"/>
              </a:solidFill>
            </a:endParaRPr>
          </a:p>
          <a:p>
            <a:pPr algn="just"/>
            <a:endParaRPr lang="ru-RU" dirty="0" smtClean="0">
              <a:solidFill>
                <a:srgbClr val="002060"/>
              </a:solidFill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8072494" cy="51435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Консультационная работа 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велась по запросам 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педагогов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учеников, родителей.  </a:t>
            </a:r>
          </a:p>
          <a:p>
            <a:pPr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Проблемы, затронутые на консультациях, имели следующее направление:</a:t>
            </a:r>
          </a:p>
          <a:p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поведенческие;</a:t>
            </a:r>
          </a:p>
          <a:p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эмоциональные;</a:t>
            </a:r>
          </a:p>
          <a:p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воспитания;</a:t>
            </a:r>
          </a:p>
          <a:p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отношений с родителями, педагогами;</a:t>
            </a:r>
          </a:p>
          <a:p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обучения;</a:t>
            </a:r>
          </a:p>
          <a:p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самоопределения;</a:t>
            </a:r>
          </a:p>
          <a:p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проблемы в построении отношений со сверстниками.</a:t>
            </a:r>
          </a:p>
          <a:p>
            <a:pPr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	В течение  первой четверти   на  общешкольном родительском собрании выступила  с презентацией  на тему «Взаимоотношение 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«УЧЕНИК—РОДИТЕЛЬ». </a:t>
            </a:r>
            <a:endParaRPr lang="ru-RU" sz="2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Участвовала </a:t>
            </a: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проведении на классных родительских собраниях. Регулярно выхожу на классные часы с рекомендациями на проблемные темы.  </a:t>
            </a:r>
          </a:p>
          <a:p>
            <a:pPr>
              <a:buNone/>
            </a:pPr>
            <a:r>
              <a:rPr lang="ru-RU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		 </a:t>
            </a:r>
            <a:endParaRPr lang="ru-RU" sz="2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50006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Рекомендации для учителей и классных руководителей: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001056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Своевременно обращаться за помощью в проведении консультации.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Информировать о подготовке психодиагностического инструментария и методических рекомендации.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Оказывать помощь в проведении диагностик.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Учитывать рекомендации педагога-психолога.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Создавать условия для гармоничного развития личности учащихся.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Учитывать при работе с учащимися психологические особенности их возраста.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Организовывать беседы с родителями при участии педагога-психолога.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Принимать участие в подготовке и проведении совместных классных часов. 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WordArt 6"/>
          <p:cNvSpPr>
            <a:spLocks noChangeArrowheads="1" noChangeShapeType="1" noTextEdit="1"/>
          </p:cNvSpPr>
          <p:nvPr/>
        </p:nvSpPr>
        <p:spPr bwMode="auto">
          <a:xfrm>
            <a:off x="1752600" y="1066800"/>
            <a:ext cx="5638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Спасибо</a:t>
            </a:r>
          </a:p>
        </p:txBody>
      </p:sp>
      <p:sp>
        <p:nvSpPr>
          <p:cNvPr id="36871" name="WordArt 7"/>
          <p:cNvSpPr>
            <a:spLocks noChangeArrowheads="1" noChangeShapeType="1" noTextEdit="1"/>
          </p:cNvSpPr>
          <p:nvPr/>
        </p:nvSpPr>
        <p:spPr bwMode="auto">
          <a:xfrm>
            <a:off x="1214414" y="3143248"/>
            <a:ext cx="6934200" cy="148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68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68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21497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работы психологической службы на 2013-2014 учебный год: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благоприятных социально-психологических условий для успешного обучения и воспитания, психологического развития ребенка в рамках образовательной среды»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выявлять уровень психических и адаптивных процессов учащихся к условиям школы;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разрабатывать коррекционно-развивающие программы по формированию и успешному развитию познавательной и учебной деятельности;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учить педагогов психологическим методам и приемам общения, развития взаимоотношений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«Ребенок - Учитель»;</a:t>
            </a:r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проводить систематическую  работу по профилактике нарушения поведения, конфликтных ситуаций;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-изучать детско-родительские отношения и оказывать психологическую помощь родителям в воспитании «особых» детей.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1000108"/>
            <a:ext cx="492922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.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Багетная рамка 3"/>
          <p:cNvSpPr/>
          <p:nvPr/>
        </p:nvSpPr>
        <p:spPr>
          <a:xfrm>
            <a:off x="1071538" y="285728"/>
            <a:ext cx="7358114" cy="500066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виды деятельности психологической службы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785786" y="857232"/>
            <a:ext cx="7786742" cy="785818"/>
          </a:xfrm>
          <a:prstGeom prst="bevel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Психологическое просвещение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приобщение взрослых (педагогов,  учителей, родителей) и детей к психологическим знаниям</a:t>
            </a: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785786" y="1643050"/>
            <a:ext cx="7786742" cy="1000132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Психологическая профилактика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–специальный вид деятельности, направленный на сохранение, укрепление и развитие психологического здоровья детей на всех этапах школьного возраста</a:t>
            </a:r>
            <a:r>
              <a:rPr lang="ru-RU" sz="1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785786" y="2714620"/>
            <a:ext cx="7786742" cy="428628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Психолого - педагогический консилиум</a:t>
            </a:r>
            <a:endParaRPr lang="ru-RU" sz="17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785786" y="3214686"/>
            <a:ext cx="7786742" cy="500066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Психологическое консультирование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(индивидуальное, групповое, семейное)</a:t>
            </a: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785786" y="3643314"/>
            <a:ext cx="7786742" cy="1714512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Психологическая диагностика 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(выявление особенностей психологического развития  ребенка,  сформированности определенных психологических новообразований, соответствия уровня знаний, умений и навыков, личностных, межличностных особенностей  возрастным ориентирам, требованиям общества.</a:t>
            </a: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714348" y="5286388"/>
            <a:ext cx="7858180" cy="1285884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Психологическая коррекция</a:t>
            </a:r>
            <a:r>
              <a:rPr lang="ru-RU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разработка рекомендаций, программы коррекционной и развивающей работы  с учащимися, осуществление этой программы и контроль за ее выполнением.</a:t>
            </a: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183880" cy="4187952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Диагностическая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деятельность в моей работе  представлена как отдельный вид работы: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целью анализа развития познавательных способностей;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анализа проблем личностного развития, дальнейшего формирования групп для коррекционно-развивающей деятельности. </a:t>
            </a:r>
          </a:p>
          <a:p>
            <a:pPr algn="just">
              <a:buNone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Диагностическая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проводилась по намеченному годовому плану, а также в соответствии с запросами педагогов, учеников, родителей.</a:t>
            </a:r>
          </a:p>
          <a:p>
            <a:pPr>
              <a:buNone/>
            </a:pPr>
            <a:r>
              <a:rPr lang="ru-RU" sz="7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Проведена диагностика:</a:t>
            </a:r>
            <a:endParaRPr lang="ru-RU" sz="7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готовности к школьному обучению 1  класса;</a:t>
            </a:r>
          </a:p>
          <a:p>
            <a:pPr lvl="0">
              <a:buFont typeface="Wingdings" pitchFamily="2" charset="2"/>
              <a:buChar char="§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адаптации к условиям в школе 1,5 классов</a:t>
            </a:r>
          </a:p>
          <a:p>
            <a:pPr lvl="0">
              <a:buFont typeface="Wingdings" pitchFamily="2" charset="2"/>
              <a:buChar char="§"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уточнения результатов трудных учащихся и учащихся групп риска:</a:t>
            </a:r>
          </a:p>
          <a:p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учеников с повышенной тревожностью,</a:t>
            </a:r>
          </a:p>
          <a:p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учеников с проблемами в обучении,</a:t>
            </a:r>
          </a:p>
          <a:p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учеников с поведенческими проблемами,  </a:t>
            </a:r>
          </a:p>
          <a:p>
            <a:pPr algn="just">
              <a:buNone/>
            </a:pP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По </a:t>
            </a:r>
            <a:r>
              <a:rPr lang="ru-RU" sz="7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запросам педагогов школы проводилось  анкетирование для выявления мнений, установок, ценностных ориентаций, социальных установок, личностных черт.</a:t>
            </a:r>
          </a:p>
          <a:p>
            <a:pPr algn="just">
              <a:buFont typeface="Wingdings" pitchFamily="2" charset="2"/>
              <a:buChar char="Ø"/>
            </a:pPr>
            <a:endParaRPr lang="ru-RU" sz="7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15370" cy="5857916"/>
          </a:xfrm>
        </p:spPr>
        <p:txBody>
          <a:bodyPr>
            <a:normAutofit fontScale="25000" lnSpcReduction="20000"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течение  </a:t>
            </a:r>
            <a:r>
              <a:rPr lang="en-US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четверти с целью выявления уровня адаптации  первого класса проведена диагностика по методикам:   «Домики», по опроснику Ковалевой Н.И. (определение уровня дезадаптации первоклассников), «Кинетический рисунок семьи» и проведено наблюдение по методике «Сформированность внутренней позиции школьника» </a:t>
            </a:r>
          </a:p>
          <a:p>
            <a:pPr algn="just"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По результатам «Кинетический рисунок семьи» выявлены учащиеся:   Савченко,  Фаттахов. Скорульский , которые имеют трудности в школьной адаптации в связи с неблагоприятной семейной атмосферой. Поэтому поводу с родителями этих детей  проведено индивидуальное консультирование и даны рекомендации. </a:t>
            </a:r>
          </a:p>
          <a:p>
            <a:pPr algn="just"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Также проведена диагностика по методике «Цветопись», которая выявила наиболее эмоционально-напряженные дни недели 1-2 классов: понедельник и пятница.</a:t>
            </a:r>
          </a:p>
          <a:p>
            <a:pPr algn="just"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Анализ полученных данных дает возможность сделать следующие выводы: общий фон тревожности у детей повышен, во внеурочное время наблюдаются межличностные конфликты.</a:t>
            </a:r>
          </a:p>
          <a:p>
            <a:pPr algn="just"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По методике Ковалевой Н.И. показывает, практически у всех первоклассников  низкий уровень адаптации.</a:t>
            </a:r>
          </a:p>
          <a:p>
            <a:pPr algn="just"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В сентябре-октябре с учащимися  проводились индивидуальные коррекционные занятия на снижение адаптационных переживаний. Были изучены интересы учащихся, родителей, семейные условия, их индивидуальные особенности.  </a:t>
            </a:r>
          </a:p>
          <a:p>
            <a:pPr algn="just"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По результатам диагностики сформированы группы коррекции из учащихся «группы риска». С этими детьми проводятся занятия 2 раза в неделю. В группу входят 5 человек, направленных на коррекцию тревожности, самооценки, агрессивности, межличностных отношений </a:t>
            </a:r>
            <a:r>
              <a:rPr lang="ru-RU" sz="5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«УЧИТЕЛЬ—УЧЕНИК», «УЧЕНИК---УЧЕНИК».</a:t>
            </a:r>
            <a:r>
              <a:rPr lang="ru-RU" sz="5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5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5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сентябре-октябре (период адаптации пятиклассников к условиям  средней школы) велось наблюдение за детьми на уроках, во внеурочное время, на внеклассных мероприятиях, проводятся индивидуальные коррекционные занятия. индивидуальные беседы с родителями и детьми.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Проведена диагностика по методикам: «Беседа о школе», «Школа зверей», «Выявление тревожности у пятиклассников в период адаптации». Среди детей проведено анкетирование. Анализ  анкетирования показывает, что период адаптации прошел менее успешно. Затянулся период адаптации у учащихся: 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Тенгушова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Савченко, Гусева, </a:t>
            </a:r>
            <a:r>
              <a:rPr lang="ru-RU" sz="6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Фаткулина</a:t>
            </a: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Чванова.</a:t>
            </a:r>
          </a:p>
          <a:p>
            <a:pPr algn="just">
              <a:buNone/>
            </a:pPr>
            <a:endParaRPr lang="ru-RU" sz="5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296974"/>
          </a:xfrm>
        </p:spPr>
        <p:txBody>
          <a:bodyPr>
            <a:noAutofit/>
          </a:bodyPr>
          <a:lstStyle/>
          <a:p>
            <a:pPr algn="l"/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Результаты есть, но незначительные.  С данными  учениками 5 класса  запланирована комплексная работа (на уроках и во внеурочное время) по профилактике нарушения поведения, конфликтных ситуаций и т.д.</a:t>
            </a:r>
          </a:p>
          <a:p>
            <a:pPr algn="just"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Методом наблюдения, анкетирования, посещения внеклассных мероприятий, уроков проведена групповая диагностика по направлениям: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операционные характеристики;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регуляторная зрелость;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двигательная сфера (моторика);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сфера речевого развития;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аффективно-эмоциональная сфера;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коммуникативные особенности (взаимодействие ребенка со сверстниками и взрослыми);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уровень воспитанности;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психологическая карта фиксирования морально-этических отношений коллектива;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особенности ребенка.</a:t>
            </a:r>
          </a:p>
          <a:p>
            <a:pPr algn="just"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Результатами диагностики установлено:</a:t>
            </a: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Операционные характеристики: работоспособность снижена, темп деятельности неравномерный к концу недели, к концу урока дети устают, проявляется утомляемость, особенно у малышей, головные боли, раздражительность.</a:t>
            </a:r>
          </a:p>
          <a:p>
            <a:pPr lvl="0"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Регуляторная зрелость: отмечаются отвлекаемость на уроках, наличие импульсивных реакций, двигательная и речевая расторможенность, низкая мотивация деятельности.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Двигательная сфера: выявлены такие недостатки, как неловкость, у одних много «лишних» движений, импульсивность. У других, наоборот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например:Тенгушов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вялый, апатичный, движения замедленные. </a:t>
            </a:r>
          </a:p>
          <a:p>
            <a:pPr algn="just">
              <a:buNone/>
            </a:pP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50085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 поведением этих учащихся ведется наблюдение. Проводятся индивидуальные беседы, встречи с родителями, даны рекомендации родителям и педагогам. Разработана индивидуальная программа к детям с отклонениями в поведении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«САМ СЕБЕ ПСИХОЛОГ». 	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Основной задачей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подобного наблюдения можно считать выделение детей, чье поведение или  отдельные характеристики развития отличаются от поведения основной массы детей. </a:t>
            </a:r>
            <a:b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Одной из задач является выделение детей группы риска по определению школьной дезадаптации.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Наблюдение проводилось в течение дня: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Начало учебного дня.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Свободное поведение детей на перемене.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в столовой.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Поведение детей в раздевалке.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Репетиция какого-либо мероприятия.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 праздник или какое либо выступление.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во время прогулки.</a:t>
            </a:r>
          </a:p>
          <a:p>
            <a:pPr lvl="0"/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 время коррекционных занятий.</a:t>
            </a:r>
          </a:p>
          <a:p>
            <a:pPr lvl="0"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Таким образом, анализируя наблюдение за темпом деятельности, можно выделить следующие его параметры: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резкое снижение темпа, обусловленное утомлением (физическим или психическим);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неравномерность  или колебания темпа деятельности;</a:t>
            </a:r>
          </a:p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 ситуативное снижение темпа деятельности.</a:t>
            </a:r>
          </a:p>
          <a:p>
            <a:pPr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28596" y="1285860"/>
          <a:ext cx="3857652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214422"/>
            <a:ext cx="4000528" cy="484030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Выводы: </a:t>
            </a:r>
            <a:endParaRPr 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Первичная диагностика показывает следующее:                                                                                                                                                                                                                           - не всегда  могут  выделить существенные признаки предметов и явлений, иногда обобщает по ситуативным или функциональным признакам;</a:t>
            </a:r>
          </a:p>
          <a:p>
            <a:pPr algn="just">
              <a:buNone/>
            </a:pP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 исключают, обобщают и группируют в «грубом» подборе объектов, нуждаются в помощи при аргументации выбора;</a:t>
            </a:r>
          </a:p>
          <a:p>
            <a:pPr algn="just">
              <a:buNone/>
            </a:pP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выделяют явные различия между объектами (выделение сходства вызывает затруднения);</a:t>
            </a:r>
          </a:p>
          <a:p>
            <a:pPr algn="just">
              <a:buNone/>
            </a:pP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способны  к элементарному анализу и синтезу, установлению простейших причинно-следственных связей и закономерностей. Понимают скрытый смысл простых выражений и изображений с внешней помощью;</a:t>
            </a:r>
          </a:p>
          <a:p>
            <a:pPr algn="just">
              <a:buNone/>
            </a:pP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 навыки мыслительной деятельности недостаточно устойчивые. Слабовыраженная способность к установлению элементарных  умозаключений. </a:t>
            </a:r>
          </a:p>
          <a:p>
            <a:pPr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24" y="35716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С целью   анализа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развития познавательных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способностей проведена диагностика  по изучению психических процессов.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85729"/>
          <a:ext cx="822960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4714884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4143380"/>
            <a:ext cx="82153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Результаты диагностики показывает, что у большинства  детей все виды памяти резко снижены.</a:t>
            </a:r>
            <a:endParaRPr kumimoji="0" lang="ru-RU" sz="1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126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342</TotalTime>
  <Words>283</Words>
  <PresentationFormat>Экран (4:3)</PresentationFormat>
  <Paragraphs>130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Педагог-психолог  школы-интерната №5  Зарипова Р.С.  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Выводы:  Согласно полученным данным, большинство учащихся характеризуются  низким уровнем развития.  Учащиеся не могут точно и полно воспринимать предметы, их разнообразные свойства;  не владеют представлениями об отношениях между предметами по величине;   практически никто не  определяет время суток,  последовательность событий и т.д. </vt:lpstr>
      <vt:lpstr>Слайд 11</vt:lpstr>
      <vt:lpstr>Просвещение: </vt:lpstr>
      <vt:lpstr>Слайд 13</vt:lpstr>
      <vt:lpstr>Рекомендации для учителей и классных руководителей: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777</cp:lastModifiedBy>
  <cp:revision>38</cp:revision>
  <dcterms:modified xsi:type="dcterms:W3CDTF">2013-11-04T21:26:32Z</dcterms:modified>
</cp:coreProperties>
</file>