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58" r:id="rId3"/>
    <p:sldId id="259" r:id="rId4"/>
    <p:sldId id="261" r:id="rId5"/>
    <p:sldId id="270" r:id="rId6"/>
    <p:sldId id="267" r:id="rId7"/>
    <p:sldId id="268" r:id="rId8"/>
    <p:sldId id="269" r:id="rId9"/>
    <p:sldId id="263" r:id="rId10"/>
    <p:sldId id="271" r:id="rId11"/>
    <p:sldId id="266" r:id="rId12"/>
    <p:sldId id="265" r:id="rId13"/>
    <p:sldId id="272" r:id="rId14"/>
    <p:sldId id="273" r:id="rId15"/>
    <p:sldId id="274" r:id="rId16"/>
    <p:sldId id="276" r:id="rId17"/>
    <p:sldId id="277" r:id="rId18"/>
    <p:sldId id="278" r:id="rId19"/>
    <p:sldId id="289" r:id="rId20"/>
    <p:sldId id="279" r:id="rId21"/>
    <p:sldId id="262" r:id="rId22"/>
    <p:sldId id="275" r:id="rId23"/>
    <p:sldId id="264" r:id="rId24"/>
    <p:sldId id="281" r:id="rId25"/>
    <p:sldId id="282" r:id="rId26"/>
    <p:sldId id="286" r:id="rId27"/>
    <p:sldId id="287" r:id="rId28"/>
    <p:sldId id="288" r:id="rId29"/>
    <p:sldId id="280" r:id="rId30"/>
    <p:sldId id="283" r:id="rId31"/>
    <p:sldId id="285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9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3A4E90D-D680-42EF-826D-FFC33105CC90}" type="datetimeFigureOut">
              <a:rPr lang="ru-RU"/>
              <a:pPr>
                <a:defRPr/>
              </a:pPr>
              <a:t>12.04.2013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3B56F23-34AA-45BA-BE11-C084351A68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4655E1D-DCB2-4FB2-9FEE-E5422615840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4ADF750-DF2D-41EA-BD3B-FCD674A04535}" type="datetimeFigureOut">
              <a:rPr lang="ru-RU"/>
              <a:pPr>
                <a:defRPr/>
              </a:pPr>
              <a:t>12.04.2013</a:t>
            </a:fld>
            <a:endParaRPr lang="ru-RU" dirty="0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DB43828-4E24-4F22-B11F-83CF29A3BC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Tm="6758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1F5A0-4DA1-4A40-A635-0CDDF008A9D7}" type="datetimeFigureOut">
              <a:rPr lang="ru-RU"/>
              <a:pPr>
                <a:defRPr/>
              </a:pPr>
              <a:t>12.04.2013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6BF6D-34FB-45ED-8A07-AE2D3992F3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Tm="6758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D1EB7-DDC7-44E2-8FDB-06C598637919}" type="datetimeFigureOut">
              <a:rPr lang="ru-RU"/>
              <a:pPr>
                <a:defRPr/>
              </a:pPr>
              <a:t>12.04.2013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27B23-CB1E-42D4-B1E9-8255D182A1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Tm="6758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F8598-9099-43F2-B341-A54EFE75BD71}" type="datetimeFigureOut">
              <a:rPr lang="ru-RU"/>
              <a:pPr>
                <a:defRPr/>
              </a:pPr>
              <a:t>12.04.2013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3AA1C-9D2D-49EB-9AE4-EBCC6B4D70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Tm="6758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891F1C-31A0-401B-BFC7-C463C729A1F1}" type="datetimeFigureOut">
              <a:rPr lang="ru-RU"/>
              <a:pPr>
                <a:defRPr/>
              </a:pPr>
              <a:t>12.04.2013</a:t>
            </a:fld>
            <a:endParaRPr lang="ru-RU" dirty="0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89BA2EE-D312-4412-8AB7-1EA7EB0CB4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Tm="6758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AE06F-4282-460B-86E6-93D90AA70FF4}" type="datetimeFigureOut">
              <a:rPr lang="ru-RU"/>
              <a:pPr>
                <a:defRPr/>
              </a:pPr>
              <a:t>12.04.2013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D4277-195F-4C4F-8758-7F1B2F33BEE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Tm="6758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4D3DDBA-EFF6-4A41-A3A5-4A83998EADC2}" type="datetimeFigureOut">
              <a:rPr lang="ru-RU"/>
              <a:pPr>
                <a:defRPr/>
              </a:pPr>
              <a:t>12.04.2013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69E2E90-2440-4E7B-A5AF-7605AF9894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Tm="6758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E3248-CB88-4E3D-8F36-4DCE320EDE89}" type="datetimeFigureOut">
              <a:rPr lang="ru-RU"/>
              <a:pPr>
                <a:defRPr/>
              </a:pPr>
              <a:t>12.04.2013</a:t>
            </a:fld>
            <a:endParaRPr lang="ru-RU" dirty="0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BA41C-81BE-4ED8-B0C6-C29410ED107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Tm="6758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C1A7D3F-21EC-4958-9574-A2D2B43D2CE8}" type="datetimeFigureOut">
              <a:rPr lang="ru-RU"/>
              <a:pPr>
                <a:defRPr/>
              </a:pPr>
              <a:t>12.04.2013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D90559D-EA8C-4EAD-A21D-950A20197E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Tm="6758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ED3996-316C-4C1B-ADD0-C4F0853D1125}" type="datetimeFigureOut">
              <a:rPr lang="ru-RU"/>
              <a:pPr>
                <a:defRPr/>
              </a:pPr>
              <a:t>12.04.2013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42F49FF-AF42-4A92-BD7D-57F9639C80F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Tm="6758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 dirty="0">
              <a:latin typeface="+mn-lt"/>
              <a:cs typeface="+mn-cs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2B0B08E-9F5A-497A-BCD2-929C63697EA2}" type="datetimeFigureOut">
              <a:rPr lang="ru-RU"/>
              <a:pPr>
                <a:defRPr/>
              </a:pPr>
              <a:t>12.04.2013</a:t>
            </a:fld>
            <a:endParaRPr lang="ru-RU" dirty="0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1114A66-2409-4894-A6E2-3B08127CCD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Tm="6758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2ECA4F2-CA5B-4B20-862E-E07CD7B05FD6}" type="datetimeFigureOut">
              <a:rPr lang="ru-RU"/>
              <a:pPr>
                <a:defRPr/>
              </a:pPr>
              <a:t>12.04.2013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3C6360F-6756-46F6-9A91-6343C5F91F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75" r:id="rId7"/>
    <p:sldLayoutId id="2147483676" r:id="rId8"/>
    <p:sldLayoutId id="2147483677" r:id="rId9"/>
    <p:sldLayoutId id="2147483668" r:id="rId10"/>
    <p:sldLayoutId id="2147483667" r:id="rId11"/>
  </p:sldLayoutIdLst>
  <p:transition spd="slow" advTm="6758">
    <p:dissolve/>
  </p:transition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monolittv.narod.ru/book.htm" TargetMode="External"/><Relationship Id="rId2" Type="http://schemas.openxmlformats.org/officeDocument/2006/relationships/hyperlink" Target="http://www.liveinternet.ru/use&#8230;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loginov-lip.livejournal&#8230;" TargetMode="External"/><Relationship Id="rId4" Type="http://schemas.openxmlformats.org/officeDocument/2006/relationships/hyperlink" Target="http://22-91.ru/foto-vremen-so&#8230;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2-tub-ru.yandex.net/i?id=482724258-33-72&amp;n=21"/>
          <p:cNvPicPr>
            <a:picLocks noChangeAspect="1" noChangeArrowheads="1"/>
          </p:cNvPicPr>
          <p:nvPr/>
        </p:nvPicPr>
        <p:blipFill>
          <a:blip r:embed="rId2"/>
          <a:srcRect l="1734" t="2520" b="2520"/>
          <a:stretch>
            <a:fillRect/>
          </a:stretch>
        </p:blipFill>
        <p:spPr bwMode="auto">
          <a:xfrm>
            <a:off x="357188" y="3929063"/>
            <a:ext cx="4040187" cy="268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42844" y="0"/>
            <a:ext cx="8764129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Жизнь и творчество </a:t>
            </a:r>
            <a:br>
              <a:rPr lang="ru-RU" sz="4400" b="1" dirty="0">
                <a:ln/>
                <a:solidFill>
                  <a:schemeClr val="accent3"/>
                </a:solidFill>
                <a:latin typeface="+mn-lt"/>
                <a:cs typeface="+mn-cs"/>
              </a:rPr>
            </a:br>
            <a:r>
              <a:rPr lang="ru-RU" sz="4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Тихона Николаевича Хренникова.</a:t>
            </a:r>
            <a:endParaRPr lang="ru-RU" sz="4400" b="1" dirty="0">
              <a:ln/>
              <a:solidFill>
                <a:schemeClr val="accent3"/>
              </a:solidFill>
              <a:latin typeface="+mn-lt"/>
              <a:cs typeface="+mn-cs"/>
            </a:endParaRPr>
          </a:p>
        </p:txBody>
      </p:sp>
      <p:pic>
        <p:nvPicPr>
          <p:cNvPr id="15363" name="Picture 2" descr="http://monolittv.narod.ru/images/m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500188"/>
            <a:ext cx="35369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http://22-91.ru/upload/images/photo/b7/46/320bcab000c0c2dc3debfe1fc8f2133684189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1500188"/>
            <a:ext cx="3724275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758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/>
          <p:cNvSpPr>
            <a:spLocks noChangeArrowheads="1"/>
          </p:cNvSpPr>
          <p:nvPr/>
        </p:nvSpPr>
        <p:spPr bwMode="auto">
          <a:xfrm>
            <a:off x="0" y="30163"/>
            <a:ext cx="9332913" cy="538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endParaRPr lang="ru-RU" sz="1200">
              <a:latin typeface="Calibri" pitchFamily="34" charset="0"/>
              <a:cs typeface="Times New Roman" pitchFamily="18" charset="0"/>
            </a:endParaRPr>
          </a:p>
          <a:p>
            <a:pPr algn="just"/>
            <a:endParaRPr lang="ru-RU" sz="2400">
              <a:latin typeface="Calibri" pitchFamily="34" charset="0"/>
              <a:cs typeface="Times New Roman" pitchFamily="18" charset="0"/>
            </a:endParaRPr>
          </a:p>
          <a:p>
            <a:pPr algn="just" eaLnBrk="0" hangingPunct="0"/>
            <a:endParaRPr lang="ru-RU" sz="2400">
              <a:latin typeface="Calibri" pitchFamily="34" charset="0"/>
              <a:cs typeface="Times New Roman" pitchFamily="18" charset="0"/>
            </a:endParaRPr>
          </a:p>
          <a:p>
            <a:pPr algn="just" eaLnBrk="0" hangingPunct="0"/>
            <a:endParaRPr lang="ru-RU" sz="2400">
              <a:latin typeface="Calibri" pitchFamily="34" charset="0"/>
              <a:cs typeface="Times New Roman" pitchFamily="18" charset="0"/>
            </a:endParaRPr>
          </a:p>
          <a:p>
            <a:pPr algn="just" eaLnBrk="0" hangingPunct="0"/>
            <a:endParaRPr lang="ru-RU" sz="2400">
              <a:latin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ru-RU" sz="2400">
                <a:latin typeface="Calibri" pitchFamily="34" charset="0"/>
                <a:cs typeface="Times New Roman" pitchFamily="18" charset="0"/>
              </a:rPr>
              <a:t>1936 – 1939годы. Написана опера «В бурю».   (либретто А. Файко и </a:t>
            </a:r>
          </a:p>
          <a:p>
            <a:pPr algn="just" eaLnBrk="0" hangingPunct="0"/>
            <a:r>
              <a:rPr lang="ru-RU" sz="2400">
                <a:latin typeface="Calibri" pitchFamily="34" charset="0"/>
                <a:cs typeface="Times New Roman" pitchFamily="18" charset="0"/>
              </a:rPr>
              <a:t>Н. Вирты). </a:t>
            </a:r>
            <a:endParaRPr lang="ru-RU" sz="2400"/>
          </a:p>
          <a:p>
            <a:pPr algn="just" eaLnBrk="0" hangingPunct="0"/>
            <a:r>
              <a:rPr lang="ru-RU" sz="2400">
                <a:latin typeface="Calibri" pitchFamily="34" charset="0"/>
                <a:cs typeface="Times New Roman" pitchFamily="18" charset="0"/>
              </a:rPr>
              <a:t>1940 – 1941 годы. Музыка к драматическому спектаклю «Дон-Кихот».</a:t>
            </a:r>
            <a:endParaRPr lang="ru-RU" sz="2400"/>
          </a:p>
          <a:p>
            <a:pPr algn="just" eaLnBrk="0" hangingPunct="0"/>
            <a:r>
              <a:rPr lang="ru-RU" sz="2400">
                <a:latin typeface="Calibri" pitchFamily="34" charset="0"/>
                <a:cs typeface="Times New Roman" pitchFamily="18" charset="0"/>
              </a:rPr>
              <a:t>Музыка к кинофильму «Свинарка и пастух».</a:t>
            </a:r>
            <a:endParaRPr lang="ru-RU" sz="2400"/>
          </a:p>
          <a:p>
            <a:pPr algn="just" eaLnBrk="0" hangingPunct="0"/>
            <a:r>
              <a:rPr lang="ru-RU" sz="2400">
                <a:latin typeface="Calibri" pitchFamily="34" charset="0"/>
                <a:cs typeface="Times New Roman" pitchFamily="18" charset="0"/>
              </a:rPr>
              <a:t>1940—1942 годы. Вторая симфония.</a:t>
            </a:r>
          </a:p>
          <a:p>
            <a:pPr algn="just" eaLnBrk="0" hangingPunct="0"/>
            <a:r>
              <a:rPr lang="ru-RU" sz="2400">
                <a:latin typeface="Calibri" pitchFamily="34" charset="0"/>
                <a:cs typeface="Times New Roman" pitchFamily="18" charset="0"/>
              </a:rPr>
              <a:t>1941год. «Песня о московской девушке». Романс «Прощание»(1941).</a:t>
            </a:r>
            <a:endParaRPr lang="ru-RU" sz="2400"/>
          </a:p>
          <a:p>
            <a:pPr algn="just" eaLnBrk="0" hangingPunct="0"/>
            <a:r>
              <a:rPr lang="ru-RU" sz="2400">
                <a:latin typeface="Calibri" pitchFamily="34" charset="0"/>
                <a:cs typeface="Times New Roman" pitchFamily="18" charset="0"/>
              </a:rPr>
              <a:t>1942 год. Музыка к драматическому спектаклю «Давным-давно».</a:t>
            </a:r>
          </a:p>
          <a:p>
            <a:pPr algn="just" eaLnBrk="0" hangingPunct="0"/>
            <a:r>
              <a:rPr lang="ru-RU" sz="2400">
                <a:latin typeface="Calibri" pitchFamily="34" charset="0"/>
                <a:cs typeface="Times New Roman" pitchFamily="18" charset="0"/>
              </a:rPr>
              <a:t>Песня «Есть на Севере хороший городок». Пять песен на стихи</a:t>
            </a:r>
          </a:p>
          <a:p>
            <a:pPr algn="just" eaLnBrk="0" hangingPunct="0"/>
            <a:r>
              <a:rPr lang="ru-RU" sz="2400">
                <a:latin typeface="Calibri" pitchFamily="34" charset="0"/>
                <a:cs typeface="Times New Roman" pitchFamily="18" charset="0"/>
              </a:rPr>
              <a:t> Р. Бернса.</a:t>
            </a:r>
            <a:endParaRPr lang="ru-RU" sz="2400"/>
          </a:p>
          <a:p>
            <a:pPr algn="just" eaLnBrk="0" hangingPunct="0"/>
            <a:r>
              <a:rPr lang="ru-RU" sz="2400">
                <a:latin typeface="Calibri" pitchFamily="34" charset="0"/>
                <a:cs typeface="Times New Roman" pitchFamily="18" charset="0"/>
              </a:rPr>
              <a:t>1944год. Музыка к кинофильму «В шесть часов вечера после войны».</a:t>
            </a:r>
            <a:endParaRPr lang="ru-RU" sz="2400"/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285728"/>
            <a:ext cx="8746112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/>
                <a:solidFill>
                  <a:schemeClr val="accent3"/>
                </a:solidFill>
                <a:latin typeface="Calibri" pitchFamily="34" charset="0"/>
                <a:cs typeface="Times New Roman" pitchFamily="18" charset="0"/>
              </a:rPr>
              <a:t>Музыкальные произведения, написанные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/>
                <a:solidFill>
                  <a:schemeClr val="accent3"/>
                </a:solidFill>
                <a:latin typeface="Calibri" pitchFamily="34" charset="0"/>
                <a:cs typeface="Times New Roman" pitchFamily="18" charset="0"/>
              </a:rPr>
              <a:t>С 1936 – 1944 годы.</a:t>
            </a:r>
            <a:endParaRPr lang="ru-RU" sz="3600" b="1" dirty="0">
              <a:ln/>
              <a:solidFill>
                <a:schemeClr val="accent3"/>
              </a:solidFill>
              <a:latin typeface="+mn-lt"/>
              <a:cs typeface="+mn-cs"/>
            </a:endParaRPr>
          </a:p>
        </p:txBody>
      </p:sp>
      <p:pic>
        <p:nvPicPr>
          <p:cNvPr id="8194" name="Picture 2" descr="http://im0-tub-ru.yandex.net/i?id=335029756-01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5429250"/>
            <a:ext cx="6858048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6758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 descr="http://komodd.torgg.com/image/cache/data/8/8.5.12-500x500.JPG"/>
          <p:cNvPicPr>
            <a:picLocks noChangeAspect="1" noChangeArrowheads="1"/>
          </p:cNvPicPr>
          <p:nvPr/>
        </p:nvPicPr>
        <p:blipFill>
          <a:blip r:embed="rId2"/>
          <a:srcRect l="15118" r="17386"/>
          <a:stretch>
            <a:fillRect/>
          </a:stretch>
        </p:blipFill>
        <p:spPr bwMode="auto">
          <a:xfrm>
            <a:off x="142875" y="0"/>
            <a:ext cx="3214688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http://s1.okino.ua/films/i/7/8/4/okino.ua-v-shest-chasov-vechera-posle-voyny-272784-a.jpg"/>
          <p:cNvPicPr>
            <a:picLocks noChangeAspect="1" noChangeArrowheads="1"/>
          </p:cNvPicPr>
          <p:nvPr/>
        </p:nvPicPr>
        <p:blipFill>
          <a:blip r:embed="rId3"/>
          <a:srcRect b="11282"/>
          <a:stretch>
            <a:fillRect/>
          </a:stretch>
        </p:blipFill>
        <p:spPr bwMode="auto">
          <a:xfrm>
            <a:off x="3714750" y="3071813"/>
            <a:ext cx="4891088" cy="3257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603" name="TextBox 8"/>
          <p:cNvSpPr txBox="1">
            <a:spLocks noChangeArrowheads="1"/>
          </p:cNvSpPr>
          <p:nvPr/>
        </p:nvSpPr>
        <p:spPr bwMode="auto">
          <a:xfrm>
            <a:off x="3786188" y="6500813"/>
            <a:ext cx="52371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rbel" pitchFamily="34" charset="0"/>
              </a:rPr>
              <a:t>Кадры из фильма «В 6 часов вечера после войны».</a:t>
            </a:r>
          </a:p>
        </p:txBody>
      </p:sp>
      <p:pic>
        <p:nvPicPr>
          <p:cNvPr id="1034" name="Picture 10" descr="http://s1.okino.ua/films/i/7/8/2/okino.ua-v-shest-chasov-vechera-posle-voyny-272782-a.jpg"/>
          <p:cNvPicPr>
            <a:picLocks noChangeAspect="1" noChangeArrowheads="1"/>
          </p:cNvPicPr>
          <p:nvPr/>
        </p:nvPicPr>
        <p:blipFill>
          <a:blip r:embed="rId4"/>
          <a:srcRect b="12823"/>
          <a:stretch>
            <a:fillRect/>
          </a:stretch>
        </p:blipFill>
        <p:spPr bwMode="auto">
          <a:xfrm>
            <a:off x="4143375" y="142875"/>
            <a:ext cx="4032250" cy="269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6758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www.khrennikov.ru/sites/default/files/styles/medium/public/photos/1/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3792687" cy="2448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6626" name="TextBox 6"/>
          <p:cNvSpPr txBox="1">
            <a:spLocks noChangeArrowheads="1"/>
          </p:cNvSpPr>
          <p:nvPr/>
        </p:nvSpPr>
        <p:spPr bwMode="auto">
          <a:xfrm>
            <a:off x="0" y="2643188"/>
            <a:ext cx="49831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Corbel" pitchFamily="34" charset="0"/>
              </a:rPr>
              <a:t>Хренниковы с дочкой Наташей в эвакуации 1942 год</a:t>
            </a:r>
          </a:p>
        </p:txBody>
      </p:sp>
      <p:pic>
        <p:nvPicPr>
          <p:cNvPr id="22534" name="Picture 6" descr="http://www.khrennikov.ru/sites/default/files/styles/medium/public/photos/1/1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785926"/>
            <a:ext cx="3104999" cy="41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6628" name="TextBox 8"/>
          <p:cNvSpPr txBox="1">
            <a:spLocks noChangeArrowheads="1"/>
          </p:cNvSpPr>
          <p:nvPr/>
        </p:nvSpPr>
        <p:spPr bwMode="auto">
          <a:xfrm>
            <a:off x="5478463" y="6000750"/>
            <a:ext cx="36655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rbel" pitchFamily="34" charset="0"/>
              </a:rPr>
              <a:t>Тихон с Наташей. 1943 год</a:t>
            </a:r>
          </a:p>
          <a:p>
            <a:r>
              <a:rPr lang="ru-RU">
                <a:latin typeface="Corbel" pitchFamily="34" charset="0"/>
              </a:rPr>
              <a:t>Свердловск</a:t>
            </a:r>
          </a:p>
        </p:txBody>
      </p:sp>
      <p:pic>
        <p:nvPicPr>
          <p:cNvPr id="22536" name="Picture 8" descr="http://www.khrennikov.ru/sites/default/files/styles/medium/public/photos/1/2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3357562"/>
            <a:ext cx="3766165" cy="244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630" name="TextBox 12"/>
          <p:cNvSpPr txBox="1">
            <a:spLocks noChangeArrowheads="1"/>
          </p:cNvSpPr>
          <p:nvPr/>
        </p:nvSpPr>
        <p:spPr bwMode="auto">
          <a:xfrm>
            <a:off x="2071688" y="5929313"/>
            <a:ext cx="2428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rbel" pitchFamily="34" charset="0"/>
              </a:rPr>
              <a:t>1944 год</a:t>
            </a:r>
          </a:p>
        </p:txBody>
      </p:sp>
      <p:sp>
        <p:nvSpPr>
          <p:cNvPr id="26631" name="Прямоугольник 9"/>
          <p:cNvSpPr>
            <a:spLocks noChangeArrowheads="1"/>
          </p:cNvSpPr>
          <p:nvPr/>
        </p:nvSpPr>
        <p:spPr bwMode="auto">
          <a:xfrm>
            <a:off x="4429125" y="214313"/>
            <a:ext cx="45720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70C0"/>
                </a:solidFill>
                <a:latin typeface="Corbel" pitchFamily="34" charset="0"/>
              </a:rPr>
              <a:t>В 1941 году семья Хренниковых (у супругов только что родилась дочка, которую назвали Наташей в честь героини оперы «В бурю») отправляется в эвакуацию в Свердловск.</a:t>
            </a:r>
          </a:p>
        </p:txBody>
      </p:sp>
    </p:spTree>
  </p:cSld>
  <p:clrMapOvr>
    <a:masterClrMapping/>
  </p:clrMapOvr>
  <p:transition spd="slow" advTm="6758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sdispb.ru/blanter/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714375"/>
            <a:ext cx="5848350" cy="403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650" name="TextBox 5"/>
          <p:cNvSpPr txBox="1">
            <a:spLocks noChangeArrowheads="1"/>
          </p:cNvSpPr>
          <p:nvPr/>
        </p:nvSpPr>
        <p:spPr bwMode="auto">
          <a:xfrm>
            <a:off x="500063" y="5157788"/>
            <a:ext cx="86439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i="1">
                <a:solidFill>
                  <a:srgbClr val="C00000"/>
                </a:solidFill>
                <a:latin typeface="Corbel" pitchFamily="34" charset="0"/>
              </a:rPr>
              <a:t>Композитор Блантер М., поэт Светлов М., композитор Хренников Т., </a:t>
            </a:r>
            <a:br>
              <a:rPr lang="ru-RU" sz="2000" i="1">
                <a:solidFill>
                  <a:srgbClr val="C00000"/>
                </a:solidFill>
                <a:latin typeface="Corbel" pitchFamily="34" charset="0"/>
              </a:rPr>
            </a:br>
            <a:r>
              <a:rPr lang="ru-RU" sz="2000" i="1">
                <a:solidFill>
                  <a:srgbClr val="C00000"/>
                </a:solidFill>
                <a:latin typeface="Corbel" pitchFamily="34" charset="0"/>
              </a:rPr>
              <a:t>редактор корпусной газеты Козловский М. и др. (слева направо) </a:t>
            </a:r>
            <a:br>
              <a:rPr lang="ru-RU" sz="2000" i="1">
                <a:solidFill>
                  <a:srgbClr val="C00000"/>
                </a:solidFill>
                <a:latin typeface="Corbel" pitchFamily="34" charset="0"/>
              </a:rPr>
            </a:br>
            <a:r>
              <a:rPr lang="ru-RU" sz="2000" i="1">
                <a:solidFill>
                  <a:srgbClr val="C00000"/>
                </a:solidFill>
                <a:latin typeface="Corbel" pitchFamily="34" charset="0"/>
              </a:rPr>
              <a:t>в освобожденной советскими войсками Польше.</a:t>
            </a:r>
            <a:endParaRPr lang="ru-RU" sz="2000">
              <a:solidFill>
                <a:srgbClr val="C00000"/>
              </a:solidFill>
              <a:latin typeface="Corbel" pitchFamily="34" charset="0"/>
            </a:endParaRPr>
          </a:p>
        </p:txBody>
      </p:sp>
    </p:spTree>
  </p:cSld>
  <p:clrMapOvr>
    <a:masterClrMapping/>
  </p:clrMapOvr>
  <p:transition spd="slow" advTm="6758"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7938"/>
            <a:ext cx="7642225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endParaRPr lang="ru-RU" sz="1200">
              <a:latin typeface="Calibri" pitchFamily="34" charset="0"/>
              <a:cs typeface="Times New Roman" pitchFamily="18" charset="0"/>
            </a:endParaRPr>
          </a:p>
          <a:p>
            <a:pPr algn="just"/>
            <a:r>
              <a:rPr lang="ru-RU" sz="2400">
                <a:latin typeface="Calibri" pitchFamily="34" charset="0"/>
                <a:cs typeface="Times New Roman" pitchFamily="18" charset="0"/>
              </a:rPr>
              <a:t>1945 – 1950 годы. «Фрол Скобеев». Комическая опера.</a:t>
            </a:r>
          </a:p>
          <a:p>
            <a:pPr algn="just"/>
            <a:r>
              <a:rPr lang="ru-RU" sz="2400">
                <a:latin typeface="Calibri" pitchFamily="34" charset="0"/>
                <a:cs typeface="Times New Roman" pitchFamily="18" charset="0"/>
              </a:rPr>
              <a:t> </a:t>
            </a:r>
            <a:endParaRPr lang="ru-RU" sz="2400"/>
          </a:p>
          <a:p>
            <a:pPr algn="just" eaLnBrk="0" hangingPunct="0"/>
            <a:r>
              <a:rPr lang="ru-RU" sz="2400">
                <a:latin typeface="Calibri" pitchFamily="34" charset="0"/>
                <a:cs typeface="Times New Roman" pitchFamily="18" charset="0"/>
              </a:rPr>
              <a:t>1947 год. Музыка к кинофильму «Поезд идет на Восток».</a:t>
            </a:r>
            <a:endParaRPr lang="ru-RU" sz="2400"/>
          </a:p>
          <a:p>
            <a:pPr algn="just" eaLnBrk="0" hangingPunct="0"/>
            <a:endParaRPr lang="ru-RU"/>
          </a:p>
        </p:txBody>
      </p:sp>
      <p:pic>
        <p:nvPicPr>
          <p:cNvPr id="30723" name="Picture 3" descr="http://im5-tub-ru.yandex.net/i?id=350196162-40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857364"/>
            <a:ext cx="3648000" cy="273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25" name="Picture 5" descr="http://im3-tub-ru.yandex.net/i?id=349932934-33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857364"/>
            <a:ext cx="3648000" cy="273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27" name="Picture 7" descr="http://im3-tub-ru.yandex.net/i?id=363304010-68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3929066"/>
            <a:ext cx="3409920" cy="230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8677" name="TextBox 7"/>
          <p:cNvSpPr txBox="1">
            <a:spLocks noChangeArrowheads="1"/>
          </p:cNvSpPr>
          <p:nvPr/>
        </p:nvSpPr>
        <p:spPr bwMode="auto">
          <a:xfrm>
            <a:off x="1500188" y="6215063"/>
            <a:ext cx="6270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B0F0"/>
                </a:solidFill>
                <a:latin typeface="Corbel" pitchFamily="34" charset="0"/>
              </a:rPr>
              <a:t>Кадры из фильма «Поезд идёт на восток» с участием Тихона.</a:t>
            </a:r>
          </a:p>
        </p:txBody>
      </p:sp>
    </p:spTree>
  </p:cSld>
  <p:clrMapOvr>
    <a:masterClrMapping/>
  </p:clrMapOvr>
  <p:transition spd="slow" advTm="6758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28625" y="-692150"/>
            <a:ext cx="7775575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endParaRPr lang="ru-RU" sz="1200">
              <a:latin typeface="Calibri" pitchFamily="34" charset="0"/>
              <a:cs typeface="Times New Roman" pitchFamily="18" charset="0"/>
            </a:endParaRPr>
          </a:p>
          <a:p>
            <a:pPr algn="just"/>
            <a:endParaRPr lang="ru-RU" sz="1200">
              <a:latin typeface="Calibri" pitchFamily="34" charset="0"/>
              <a:cs typeface="Times New Roman" pitchFamily="18" charset="0"/>
            </a:endParaRPr>
          </a:p>
          <a:p>
            <a:pPr algn="just"/>
            <a:endParaRPr lang="ru-RU" sz="2400">
              <a:latin typeface="Calibri" pitchFamily="34" charset="0"/>
              <a:cs typeface="Times New Roman" pitchFamily="18" charset="0"/>
            </a:endParaRPr>
          </a:p>
          <a:p>
            <a:pPr algn="just"/>
            <a:endParaRPr lang="ru-RU" sz="2400">
              <a:latin typeface="Calibri" pitchFamily="34" charset="0"/>
              <a:cs typeface="Times New Roman" pitchFamily="18" charset="0"/>
            </a:endParaRPr>
          </a:p>
          <a:p>
            <a:pPr algn="just"/>
            <a:endParaRPr lang="ru-RU" sz="2400">
              <a:latin typeface="Calibri" pitchFamily="34" charset="0"/>
              <a:cs typeface="Times New Roman" pitchFamily="18" charset="0"/>
            </a:endParaRPr>
          </a:p>
          <a:p>
            <a:pPr algn="just"/>
            <a:endParaRPr lang="ru-RU" sz="2400">
              <a:latin typeface="Calibri" pitchFamily="34" charset="0"/>
              <a:cs typeface="Times New Roman" pitchFamily="18" charset="0"/>
            </a:endParaRPr>
          </a:p>
          <a:p>
            <a:pPr algn="just"/>
            <a:endParaRPr lang="ru-RU" sz="2400">
              <a:latin typeface="Calibri" pitchFamily="34" charset="0"/>
              <a:cs typeface="Times New Roman" pitchFamily="18" charset="0"/>
            </a:endParaRPr>
          </a:p>
          <a:p>
            <a:pPr algn="just"/>
            <a:r>
              <a:rPr lang="ru-RU" sz="2400">
                <a:latin typeface="Calibri" pitchFamily="34" charset="0"/>
                <a:cs typeface="Times New Roman" pitchFamily="18" charset="0"/>
              </a:rPr>
              <a:t>1952 год.«Мать». Опера, ор.13 (либретто А. Файко).</a:t>
            </a:r>
          </a:p>
          <a:p>
            <a:pPr algn="just" eaLnBrk="0" hangingPunct="0"/>
            <a:r>
              <a:rPr lang="ru-RU" sz="2400">
                <a:latin typeface="Calibri" pitchFamily="34" charset="0"/>
                <a:cs typeface="Times New Roman" pitchFamily="18" charset="0"/>
              </a:rPr>
              <a:t>1958 год. Первый концерт для скрипки с оркестром, ор.14.</a:t>
            </a:r>
          </a:p>
          <a:p>
            <a:pPr algn="just" eaLnBrk="0" hangingPunct="0"/>
            <a:r>
              <a:rPr lang="ru-RU" sz="2400">
                <a:latin typeface="Calibri" pitchFamily="34" charset="0"/>
                <a:cs typeface="Times New Roman" pitchFamily="18" charset="0"/>
              </a:rPr>
              <a:t> Первое исполнение21 октября1959 года, Москва.</a:t>
            </a:r>
            <a:endParaRPr lang="ru-RU" sz="2400"/>
          </a:p>
          <a:p>
            <a:pPr algn="just" eaLnBrk="0" hangingPunct="0"/>
            <a:r>
              <a:rPr lang="ru-RU" sz="2400">
                <a:latin typeface="Calibri" pitchFamily="34" charset="0"/>
                <a:cs typeface="Times New Roman" pitchFamily="18" charset="0"/>
              </a:rPr>
              <a:t>1960 год. Песня «Московские окна».</a:t>
            </a:r>
            <a:endParaRPr lang="ru-RU" sz="2400"/>
          </a:p>
          <a:p>
            <a:pPr algn="just" eaLnBrk="0" hangingPunct="0"/>
            <a:r>
              <a:rPr lang="ru-RU" sz="2400">
                <a:latin typeface="Calibri" pitchFamily="34" charset="0"/>
                <a:cs typeface="Times New Roman" pitchFamily="18" charset="0"/>
              </a:rPr>
              <a:t>1962 год. Музыка к кинофильму «Гусарская баллада».</a:t>
            </a:r>
            <a:endParaRPr lang="ru-RU" sz="2400"/>
          </a:p>
        </p:txBody>
      </p:sp>
      <p:pic>
        <p:nvPicPr>
          <p:cNvPr id="31748" name="Picture 4" descr="http://im5-tub-ru.yandex.net/i?id=234772816-31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3857625"/>
            <a:ext cx="3071813" cy="2303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http://im0-tub-ru.yandex.net/i?id=374036568-23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3857625"/>
            <a:ext cx="2960687" cy="2232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428604"/>
            <a:ext cx="913022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Музыкальные произведения, написанные с 1952 – 2001 годы </a:t>
            </a:r>
            <a:endParaRPr lang="ru-RU" sz="2400" b="1" dirty="0">
              <a:ln/>
              <a:solidFill>
                <a:schemeClr val="accent3"/>
              </a:solidFill>
              <a:latin typeface="+mn-lt"/>
              <a:cs typeface="+mn-cs"/>
            </a:endParaRPr>
          </a:p>
        </p:txBody>
      </p:sp>
      <p:sp>
        <p:nvSpPr>
          <p:cNvPr id="29701" name="TextBox 6"/>
          <p:cNvSpPr txBox="1">
            <a:spLocks noChangeArrowheads="1"/>
          </p:cNvSpPr>
          <p:nvPr/>
        </p:nvSpPr>
        <p:spPr bwMode="auto">
          <a:xfrm>
            <a:off x="2286000" y="6215063"/>
            <a:ext cx="4527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70C0"/>
                </a:solidFill>
                <a:latin typeface="Corbel" pitchFamily="34" charset="0"/>
              </a:rPr>
              <a:t>Кадры из кинофильма «Гусарская баллада»</a:t>
            </a:r>
          </a:p>
        </p:txBody>
      </p:sp>
    </p:spTree>
  </p:cSld>
  <p:clrMapOvr>
    <a:masterClrMapping/>
  </p:clrMapOvr>
  <p:transition spd="slow" advTm="6758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28575"/>
            <a:ext cx="7861300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endParaRPr lang="ru-RU" sz="2400">
              <a:latin typeface="Calibri" pitchFamily="34" charset="0"/>
              <a:cs typeface="Times New Roman" pitchFamily="18" charset="0"/>
            </a:endParaRPr>
          </a:p>
          <a:p>
            <a:pPr algn="just"/>
            <a:endParaRPr lang="ru-RU" sz="2400">
              <a:latin typeface="Calibri" pitchFamily="34" charset="0"/>
              <a:cs typeface="Times New Roman" pitchFamily="18" charset="0"/>
            </a:endParaRPr>
          </a:p>
          <a:p>
            <a:pPr algn="just"/>
            <a:r>
              <a:rPr lang="ru-RU" sz="2400">
                <a:latin typeface="Calibri" pitchFamily="34" charset="0"/>
                <a:cs typeface="Times New Roman" pitchFamily="18" charset="0"/>
              </a:rPr>
              <a:t>1962—1963 годы. «Сто чертей и одна девушка». Оперетта, </a:t>
            </a:r>
          </a:p>
          <a:p>
            <a:pPr algn="just"/>
            <a:r>
              <a:rPr lang="ru-RU" sz="2400">
                <a:latin typeface="Calibri" pitchFamily="34" charset="0"/>
                <a:cs typeface="Times New Roman" pitchFamily="18" charset="0"/>
              </a:rPr>
              <a:t>(пьеса Е. Шатуновского).</a:t>
            </a:r>
            <a:endParaRPr lang="ru-RU" sz="2400"/>
          </a:p>
          <a:p>
            <a:pPr algn="just" eaLnBrk="0" hangingPunct="0"/>
            <a:r>
              <a:rPr lang="ru-RU" sz="2400">
                <a:latin typeface="Calibri" pitchFamily="34" charset="0"/>
                <a:cs typeface="Times New Roman" pitchFamily="18" charset="0"/>
              </a:rPr>
              <a:t>1964 год.Концерт для виолончели с оркестром. </a:t>
            </a:r>
          </a:p>
          <a:p>
            <a:pPr algn="just" eaLnBrk="0" hangingPunct="0"/>
            <a:r>
              <a:rPr lang="ru-RU" sz="2400">
                <a:latin typeface="Calibri" pitchFamily="34" charset="0"/>
                <a:cs typeface="Times New Roman" pitchFamily="18" charset="0"/>
              </a:rPr>
              <a:t>1966 год. «Безродный зять» (новая редакция оперы «Фрол </a:t>
            </a:r>
          </a:p>
          <a:p>
            <a:pPr algn="just" eaLnBrk="0" hangingPunct="0"/>
            <a:r>
              <a:rPr lang="ru-RU" sz="2400">
                <a:latin typeface="Calibri" pitchFamily="34" charset="0"/>
                <a:cs typeface="Times New Roman" pitchFamily="18" charset="0"/>
              </a:rPr>
              <a:t>Скобеев»).</a:t>
            </a:r>
            <a:endParaRPr lang="ru-RU" sz="2400"/>
          </a:p>
          <a:p>
            <a:pPr algn="just" eaLnBrk="0" hangingPunct="0"/>
            <a:r>
              <a:rPr lang="ru-RU" sz="2400">
                <a:latin typeface="Calibri" pitchFamily="34" charset="0"/>
                <a:cs typeface="Times New Roman" pitchFamily="18" charset="0"/>
              </a:rPr>
              <a:t>1966 – 1967 годы.«Белая ночь» пьеса.</a:t>
            </a:r>
            <a:endParaRPr lang="ru-RU" sz="2400"/>
          </a:p>
          <a:p>
            <a:pPr algn="just" eaLnBrk="0" hangingPunct="0"/>
            <a:r>
              <a:rPr lang="ru-RU" sz="2400">
                <a:latin typeface="Calibri" pitchFamily="34" charset="0"/>
                <a:cs typeface="Times New Roman" pitchFamily="18" charset="0"/>
              </a:rPr>
              <a:t>1968 – 1969 годы.«Мальчик-великан». Опера-сказка.</a:t>
            </a:r>
            <a:endParaRPr lang="ru-RU" sz="2400"/>
          </a:p>
          <a:p>
            <a:pPr algn="just" eaLnBrk="0" hangingPunct="0"/>
            <a:r>
              <a:rPr lang="ru-RU" sz="2400">
                <a:latin typeface="Calibri" pitchFamily="34" charset="0"/>
                <a:cs typeface="Times New Roman" pitchFamily="18" charset="0"/>
              </a:rPr>
              <a:t>1969 год. Балет «Наш двор».</a:t>
            </a:r>
          </a:p>
          <a:p>
            <a:pPr algn="just" eaLnBrk="0" hangingPunct="0"/>
            <a:r>
              <a:rPr lang="ru-RU" sz="2400">
                <a:latin typeface="Calibri" pitchFamily="34" charset="0"/>
                <a:cs typeface="Times New Roman" pitchFamily="18" charset="0"/>
              </a:rPr>
              <a:t>1971 год. Второй концерт для фортепиано с оркестром.</a:t>
            </a:r>
          </a:p>
          <a:p>
            <a:pPr algn="just" eaLnBrk="0" hangingPunct="0"/>
            <a:r>
              <a:rPr lang="ru-RU" sz="2400">
                <a:latin typeface="Calibri" pitchFamily="34" charset="0"/>
                <a:cs typeface="Times New Roman" pitchFamily="18" charset="0"/>
              </a:rPr>
              <a:t> </a:t>
            </a:r>
            <a:endParaRPr lang="ru-RU" sz="2400"/>
          </a:p>
          <a:p>
            <a:pPr algn="just" eaLnBrk="0" hangingPunct="0"/>
            <a:endParaRPr lang="ru-RU" sz="2400">
              <a:latin typeface="Calibri" pitchFamily="34" charset="0"/>
              <a:cs typeface="Times New Roman" pitchFamily="18" charset="0"/>
            </a:endParaRPr>
          </a:p>
          <a:p>
            <a:pPr algn="just" eaLnBrk="0" hangingPunct="0"/>
            <a:endParaRPr lang="ru-RU" sz="240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2050" name="Picture 2" descr="http://im6-tub-ru.yandex.net/i?id=257331458-67-72&amp;n=21"/>
          <p:cNvPicPr>
            <a:picLocks noChangeAspect="1" noChangeArrowheads="1"/>
          </p:cNvPicPr>
          <p:nvPr/>
        </p:nvPicPr>
        <p:blipFill>
          <a:blip r:embed="rId2" cstate="print"/>
          <a:srcRect t="15118"/>
          <a:stretch>
            <a:fillRect/>
          </a:stretch>
        </p:blipFill>
        <p:spPr bwMode="auto">
          <a:xfrm>
            <a:off x="1357290" y="4786322"/>
            <a:ext cx="6286544" cy="1212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6758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Прямоугольник 6"/>
          <p:cNvSpPr>
            <a:spLocks noChangeArrowheads="1"/>
          </p:cNvSpPr>
          <p:nvPr/>
        </p:nvSpPr>
        <p:spPr bwMode="auto">
          <a:xfrm>
            <a:off x="500063" y="214313"/>
            <a:ext cx="63579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 sz="2400">
                <a:latin typeface="Calibri" pitchFamily="34" charset="0"/>
                <a:cs typeface="Times New Roman" pitchFamily="18" charset="0"/>
              </a:rPr>
              <a:t>1972 год. «Много шума… из-за сердец». Комическая опера.</a:t>
            </a:r>
            <a:endParaRPr lang="ru-RU" sz="2400"/>
          </a:p>
          <a:p>
            <a:pPr algn="just" eaLnBrk="0" hangingPunct="0"/>
            <a:r>
              <a:rPr lang="ru-RU" sz="2400">
                <a:latin typeface="Calibri" pitchFamily="34" charset="0"/>
                <a:cs typeface="Times New Roman" pitchFamily="18" charset="0"/>
              </a:rPr>
              <a:t>Музыка к кинофильму «Руслан и Людмила».</a:t>
            </a:r>
            <a:endParaRPr lang="ru-RU" sz="2400"/>
          </a:p>
        </p:txBody>
      </p:sp>
      <p:pic>
        <p:nvPicPr>
          <p:cNvPr id="33800" name="Picture 8" descr="http://www.khrennikov.ru/sites/default/files/styles/medium/public/photos/1/2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14488"/>
            <a:ext cx="3406932" cy="27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1747" name="Прямоугольник 3"/>
          <p:cNvSpPr>
            <a:spLocks noChangeArrowheads="1"/>
          </p:cNvSpPr>
          <p:nvPr/>
        </p:nvSpPr>
        <p:spPr bwMode="auto">
          <a:xfrm>
            <a:off x="0" y="4500563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70C0"/>
                </a:solidFill>
                <a:latin typeface="Corbel" pitchFamily="34" charset="0"/>
              </a:rPr>
              <a:t>1970. Наталия Хренникова в роли </a:t>
            </a:r>
          </a:p>
          <a:p>
            <a:r>
              <a:rPr lang="ru-RU">
                <a:solidFill>
                  <a:srgbClr val="0070C0"/>
                </a:solidFill>
                <a:latin typeface="Corbel" pitchFamily="34" charset="0"/>
              </a:rPr>
              <a:t>Наины в фильме «Руслан и Людмила». </a:t>
            </a:r>
          </a:p>
        </p:txBody>
      </p:sp>
      <p:pic>
        <p:nvPicPr>
          <p:cNvPr id="1028" name="Picture 4" descr="http://www.khrennikov.ru/sites/default/files/styles/medium/public/photos/1/2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000240"/>
            <a:ext cx="3482895" cy="262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http://www.khrennikov.ru/sites/default/files/styles/medium/public/photos/1/2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4000504"/>
            <a:ext cx="2783999" cy="208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1750" name="Прямоугольник 8"/>
          <p:cNvSpPr>
            <a:spLocks noChangeArrowheads="1"/>
          </p:cNvSpPr>
          <p:nvPr/>
        </p:nvSpPr>
        <p:spPr bwMode="auto">
          <a:xfrm>
            <a:off x="5143500" y="6072188"/>
            <a:ext cx="3714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70C0"/>
                </a:solidFill>
                <a:latin typeface="Corbel" pitchFamily="34" charset="0"/>
              </a:rPr>
              <a:t>Тихон Николаевич с дочерью и внуком Андреем.</a:t>
            </a:r>
          </a:p>
        </p:txBody>
      </p:sp>
    </p:spTree>
  </p:cSld>
  <p:clrMapOvr>
    <a:masterClrMapping/>
  </p:clrMapOvr>
  <p:transition spd="slow" advTm="6758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22225"/>
            <a:ext cx="93218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ru-RU" sz="2000">
                <a:latin typeface="Calibri" pitchFamily="34" charset="0"/>
                <a:cs typeface="Times New Roman" pitchFamily="18" charset="0"/>
              </a:rPr>
              <a:t>1975 год. Второй концерт для скрипки с оркестром.</a:t>
            </a:r>
            <a:endParaRPr lang="ru-RU" sz="2000"/>
          </a:p>
          <a:p>
            <a:pPr algn="just" eaLnBrk="0" hangingPunct="0"/>
            <a:r>
              <a:rPr lang="ru-RU" sz="2000">
                <a:latin typeface="Calibri" pitchFamily="34" charset="0"/>
                <a:cs typeface="Times New Roman" pitchFamily="18" charset="0"/>
              </a:rPr>
              <a:t> 1976 год. «Любовью за любовь». Балет . </a:t>
            </a:r>
          </a:p>
          <a:p>
            <a:pPr algn="just" eaLnBrk="0" hangingPunct="0"/>
            <a:r>
              <a:rPr lang="ru-RU" sz="2000">
                <a:latin typeface="Calibri" pitchFamily="34" charset="0"/>
                <a:cs typeface="Times New Roman" pitchFamily="18" charset="0"/>
              </a:rPr>
              <a:t>Премьера30 января1976 года, Москва.</a:t>
            </a:r>
            <a:endParaRPr lang="ru-RU" sz="2000"/>
          </a:p>
          <a:p>
            <a:pPr algn="just" eaLnBrk="0" hangingPunct="0"/>
            <a:r>
              <a:rPr lang="ru-RU" sz="2000">
                <a:latin typeface="Calibri" pitchFamily="34" charset="0"/>
                <a:cs typeface="Times New Roman" pitchFamily="18" charset="0"/>
              </a:rPr>
              <a:t>1979 год.«Гусарская баллада». Балет (либретто О. Виноградова и Д. Брянцева).</a:t>
            </a:r>
          </a:p>
          <a:p>
            <a:pPr algn="just" eaLnBrk="0" hangingPunct="0"/>
            <a:r>
              <a:rPr lang="ru-RU" sz="2000">
                <a:latin typeface="Calibri" pitchFamily="34" charset="0"/>
                <a:cs typeface="Times New Roman" pitchFamily="18" charset="0"/>
              </a:rPr>
              <a:t>1983год. Третий концерт для фортепиано с оркестром.</a:t>
            </a:r>
          </a:p>
          <a:p>
            <a:pPr algn="just" eaLnBrk="0" hangingPunct="0"/>
            <a:r>
              <a:rPr lang="ru-RU" sz="2000">
                <a:latin typeface="Calibri" pitchFamily="34" charset="0"/>
                <a:cs typeface="Times New Roman" pitchFamily="18" charset="0"/>
              </a:rPr>
              <a:t>«Доротея». Комическая опера (либретто Я. Халецкого по Р. Шеридану).</a:t>
            </a:r>
          </a:p>
          <a:p>
            <a:pPr algn="just" eaLnBrk="0" hangingPunct="0"/>
            <a:r>
              <a:rPr lang="ru-RU" sz="2000">
                <a:latin typeface="Calibri" pitchFamily="34" charset="0"/>
                <a:cs typeface="Times New Roman" pitchFamily="18" charset="0"/>
              </a:rPr>
              <a:t>1984 год.«Золотой теленок». Комическая опера.</a:t>
            </a:r>
          </a:p>
          <a:p>
            <a:pPr algn="just" eaLnBrk="0" hangingPunct="0"/>
            <a:r>
              <a:rPr lang="ru-RU" sz="2000">
                <a:latin typeface="Calibri" pitchFamily="34" charset="0"/>
                <a:cs typeface="Times New Roman" pitchFamily="18" charset="0"/>
              </a:rPr>
              <a:t> 1991 год. 4-й концерт для фортепиано с оркестром (струнный оркестр с ударными). </a:t>
            </a:r>
            <a:endParaRPr lang="ru-RU" sz="2000"/>
          </a:p>
          <a:p>
            <a:pPr algn="just" eaLnBrk="0" hangingPunct="0"/>
            <a:r>
              <a:rPr lang="ru-RU" sz="2000">
                <a:latin typeface="Calibri" pitchFamily="34" charset="0"/>
                <a:cs typeface="Times New Roman" pitchFamily="18" charset="0"/>
              </a:rPr>
              <a:t>1995 год. Балет «Наполеон Бонапарт». </a:t>
            </a:r>
            <a:endParaRPr lang="ru-RU" sz="2000"/>
          </a:p>
          <a:p>
            <a:pPr algn="just" eaLnBrk="0" hangingPunct="0"/>
            <a:r>
              <a:rPr lang="ru-RU" sz="2000">
                <a:latin typeface="Calibri" pitchFamily="34" charset="0"/>
                <a:cs typeface="Times New Roman" pitchFamily="18" charset="0"/>
              </a:rPr>
              <a:t>1996 год. Песня «Живи, Елец!». Посвящена 850-летию родного города.</a:t>
            </a:r>
          </a:p>
          <a:p>
            <a:pPr algn="just" eaLnBrk="0" hangingPunct="0"/>
            <a:r>
              <a:rPr lang="ru-RU" sz="2000">
                <a:latin typeface="Calibri" pitchFamily="34" charset="0"/>
                <a:cs typeface="Times New Roman" pitchFamily="18" charset="0"/>
              </a:rPr>
              <a:t> Стихи Я. Халецкого.</a:t>
            </a:r>
            <a:endParaRPr lang="ru-RU" sz="2000"/>
          </a:p>
          <a:p>
            <a:pPr algn="just" eaLnBrk="0" hangingPunct="0"/>
            <a:r>
              <a:rPr lang="ru-RU" sz="2000">
                <a:latin typeface="Calibri" pitchFamily="34" charset="0"/>
                <a:cs typeface="Times New Roman" pitchFamily="18" charset="0"/>
              </a:rPr>
              <a:t>1998, 1999 годы. Балет «Капитанская дочка». </a:t>
            </a:r>
          </a:p>
          <a:p>
            <a:pPr algn="just" eaLnBrk="0" hangingPunct="0"/>
            <a:r>
              <a:rPr lang="ru-RU" sz="2000">
                <a:latin typeface="Calibri" pitchFamily="34" charset="0"/>
                <a:cs typeface="Times New Roman" pitchFamily="18" charset="0"/>
              </a:rPr>
              <a:t>2000 год. Музыка к кинофильму «Два товарища».</a:t>
            </a:r>
            <a:endParaRPr lang="ru-RU" sz="2000"/>
          </a:p>
          <a:p>
            <a:pPr algn="just" eaLnBrk="0" hangingPunct="0"/>
            <a:r>
              <a:rPr lang="ru-RU" sz="2000">
                <a:latin typeface="Calibri" pitchFamily="34" charset="0"/>
                <a:cs typeface="Times New Roman" pitchFamily="18" charset="0"/>
              </a:rPr>
              <a:t>2001 год. Музыка к телефильму «Московские окна».</a:t>
            </a:r>
            <a:endParaRPr lang="ru-RU" sz="2000"/>
          </a:p>
          <a:p>
            <a:pPr algn="just" eaLnBrk="0" hangingPunct="0"/>
            <a:r>
              <a:rPr lang="ru-RU" sz="2000">
                <a:latin typeface="Calibri" pitchFamily="34" charset="0"/>
                <a:cs typeface="Times New Roman" pitchFamily="18" charset="0"/>
              </a:rPr>
              <a:t>2001 год. Мюзикл «Чудеса, да и только». </a:t>
            </a:r>
            <a:endParaRPr lang="ru-RU" sz="2000"/>
          </a:p>
        </p:txBody>
      </p:sp>
      <p:pic>
        <p:nvPicPr>
          <p:cNvPr id="34831" name="Picture 15" descr="&amp;Scy;&amp;kcy;&amp;ocy;&amp;ncy;&amp;chcy;&amp;acy;&amp;lcy;&amp;scy;&amp;yacy; &amp;vcy;&amp;ycy;&amp;dcy;&amp;acy;&amp;yucy;&amp;shchcy;&amp;icy;&amp;jcy;&amp;scy;&amp;yacy; &amp;scy;&amp;ocy;&amp;vcy;&amp;iecy;&amp;tcy;&amp;scy;&amp;kcy;&amp;icy;&amp;jcy; &amp;icy; &amp;rcy;&amp;ocy;&amp;scy;&amp;scy;&amp;icy;&amp;jcy;&amp;scy;&amp;kcy;&amp;icy;&amp;jcy; &amp;kcy;&amp;ocy;&amp;mcy;&amp;pcy;&amp;ocy;&amp;zcy;&amp;icy;&amp;tcy;&amp;ocy;&amp;rcy; &amp;Tcy;&amp;icy;&amp;khcy;&amp;ocy;&amp;ncy; &amp;KHcy;&amp;rcy;&amp;iecy;&amp;ncy;&amp;ncy;&amp;icy;&amp;kcy;&amp;ocy;&amp;v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4572008"/>
            <a:ext cx="2843989" cy="21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33" name="Picture 17" descr="http://www.khrennikov.ru/sites/default/files/styles/medium/public/photos/1/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3214686"/>
            <a:ext cx="2352777" cy="327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772" name="Прямоугольник 12"/>
          <p:cNvSpPr>
            <a:spLocks noChangeArrowheads="1"/>
          </p:cNvSpPr>
          <p:nvPr/>
        </p:nvSpPr>
        <p:spPr bwMode="auto">
          <a:xfrm>
            <a:off x="6500813" y="6488113"/>
            <a:ext cx="2643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rbel" pitchFamily="34" charset="0"/>
              </a:rPr>
              <a:t>С внуком Андреем</a:t>
            </a:r>
          </a:p>
        </p:txBody>
      </p:sp>
      <p:pic>
        <p:nvPicPr>
          <p:cNvPr id="34835" name="Picture 19" descr="http://im0-tub-ru.yandex.net/i?id=341198431-05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786322"/>
            <a:ext cx="1872000" cy="18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6758">
    <p:cover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285728"/>
            <a:ext cx="830983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Концертная деятельность композитора</a:t>
            </a:r>
            <a:endParaRPr lang="ru-RU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50" y="5214938"/>
            <a:ext cx="3360738" cy="9159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1983. Тихон Хренников, Евгений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Светланов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47108" name="Picture 4" descr="http://www.khrennikov.ru/sites/default/files/styles/medium/public/photos/1/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3857628"/>
            <a:ext cx="3548582" cy="248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3796" name="Прямоугольник 7"/>
          <p:cNvSpPr>
            <a:spLocks noChangeArrowheads="1"/>
          </p:cNvSpPr>
          <p:nvPr/>
        </p:nvSpPr>
        <p:spPr bwMode="auto">
          <a:xfrm>
            <a:off x="5214938" y="6357938"/>
            <a:ext cx="11128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rbel" pitchFamily="34" charset="0"/>
              </a:rPr>
              <a:t>1984 год</a:t>
            </a:r>
          </a:p>
        </p:txBody>
      </p:sp>
      <p:pic>
        <p:nvPicPr>
          <p:cNvPr id="47112" name="Picture 8" descr="http://www.khrennikov.ru/sites/default/files/styles/large/public/photos/1/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928670"/>
            <a:ext cx="4175031" cy="259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3798" name="Прямоугольник 11"/>
          <p:cNvSpPr>
            <a:spLocks noChangeArrowheads="1"/>
          </p:cNvSpPr>
          <p:nvPr/>
        </p:nvSpPr>
        <p:spPr bwMode="auto">
          <a:xfrm>
            <a:off x="4429125" y="3429000"/>
            <a:ext cx="28749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rbel" pitchFamily="34" charset="0"/>
              </a:rPr>
              <a:t>1947. Домашний концерт.</a:t>
            </a:r>
          </a:p>
        </p:txBody>
      </p:sp>
      <p:pic>
        <p:nvPicPr>
          <p:cNvPr id="47114" name="Picture 10" descr="http://www.khrennikov.ru/sites/default/files/styles/medium/public/photos/1/2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786058"/>
            <a:ext cx="3430321" cy="24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Tm="6758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kraeved-elets.ucoz.ru/_ph/3/441349105.jpg"/>
          <p:cNvPicPr>
            <a:picLocks noChangeAspect="1" noChangeArrowheads="1"/>
          </p:cNvPicPr>
          <p:nvPr/>
        </p:nvPicPr>
        <p:blipFill>
          <a:blip r:embed="rId2"/>
          <a:srcRect l="3307" t="5917" b="6657"/>
          <a:stretch>
            <a:fillRect/>
          </a:stretch>
        </p:blipFill>
        <p:spPr bwMode="auto">
          <a:xfrm>
            <a:off x="285750" y="1714500"/>
            <a:ext cx="8609013" cy="497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386" name="Прямоугольник 3"/>
          <p:cNvSpPr>
            <a:spLocks noChangeArrowheads="1"/>
          </p:cNvSpPr>
          <p:nvPr/>
        </p:nvSpPr>
        <p:spPr bwMode="auto">
          <a:xfrm>
            <a:off x="0" y="0"/>
            <a:ext cx="87153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70C0"/>
                </a:solidFill>
                <a:latin typeface="Corbel" pitchFamily="34" charset="0"/>
              </a:rPr>
              <a:t>Родной край Тихона Николаевича Хренникова - исконно русская земля, город Елец, где он появился на свет 10 июня 1913 г. </a:t>
            </a:r>
          </a:p>
        </p:txBody>
      </p:sp>
    </p:spTree>
  </p:cSld>
  <p:clrMapOvr>
    <a:masterClrMapping/>
  </p:clrMapOvr>
  <p:transition spd="slow" advTm="6758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50" y="142875"/>
            <a:ext cx="8072438" cy="16319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10 сентября 2000 года состоялось торжественное открытие первого в стране дома-музея Т.Н. Хренникова. В одном из своих интервью Тихон Николаевич сказал: «Это нонсенс, что при жизни мне открыли музей...». И тут же добавил: «Для меня самое святое место на земле - мой родной и любимый город Елец»…</a:t>
            </a:r>
            <a:endParaRPr lang="ru-RU" sz="2000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5" name="Picture 10" descr="&amp;Dcy;&amp;ocy;&amp;mcy;-&amp;mcy;&amp;ucy;&amp;zcy;&amp;iecy;&amp;jcy; &amp;Tcy;.&amp;Ncy;. &amp;KHcy;&amp;rcy;&amp;iecy;&amp;ncy;&amp;ncy;&amp;icy;&amp;kcy;&amp;ocy;&amp;vcy;&amp;acy;"/>
          <p:cNvPicPr>
            <a:picLocks noChangeAspect="1" noChangeArrowheads="1"/>
          </p:cNvPicPr>
          <p:nvPr/>
        </p:nvPicPr>
        <p:blipFill>
          <a:blip r:embed="rId2" cstate="print"/>
          <a:srcRect r="5126"/>
          <a:stretch>
            <a:fillRect/>
          </a:stretch>
        </p:blipFill>
        <p:spPr bwMode="auto">
          <a:xfrm>
            <a:off x="214282" y="3786190"/>
            <a:ext cx="8494481" cy="2762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http://im3-tub-ru.yandex.net/i?id=550964695-19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0499" y="1633523"/>
            <a:ext cx="2700000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6758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7-tub-ru.yandex.net/i?id=516445254-53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214290"/>
            <a:ext cx="4644000" cy="309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71472" y="6334780"/>
            <a:ext cx="7798353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Фото экспозиций дома – музея Т.Н. Хренникова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2292" name="Picture 4" descr="http://im0-tub-ru.yandex.net/i?id=553277775-25-72&amp;n=21"/>
          <p:cNvPicPr>
            <a:picLocks noChangeAspect="1" noChangeArrowheads="1"/>
          </p:cNvPicPr>
          <p:nvPr/>
        </p:nvPicPr>
        <p:blipFill>
          <a:blip r:embed="rId3" cstate="print"/>
          <a:srcRect r="4517"/>
          <a:stretch>
            <a:fillRect/>
          </a:stretch>
        </p:blipFill>
        <p:spPr bwMode="auto">
          <a:xfrm>
            <a:off x="4286248" y="3500438"/>
            <a:ext cx="4659049" cy="291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6" name="Picture 8" descr="http://im3-tub-ru.yandex.net/i?id=63307849-42-72&amp;n=21"/>
          <p:cNvPicPr>
            <a:picLocks noChangeAspect="1" noChangeArrowheads="1"/>
          </p:cNvPicPr>
          <p:nvPr/>
        </p:nvPicPr>
        <p:blipFill>
          <a:blip r:embed="rId4" cstate="print"/>
          <a:srcRect r="16798"/>
          <a:stretch>
            <a:fillRect/>
          </a:stretch>
        </p:blipFill>
        <p:spPr bwMode="auto">
          <a:xfrm>
            <a:off x="214282" y="214290"/>
            <a:ext cx="3864032" cy="309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8" name="Picture 10" descr="http://im5-tub-ru.yandex.net/i?id=115632533-16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56" y="3508376"/>
            <a:ext cx="3936001" cy="295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Tm="6758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im0-tub-ru.yandex.net/i?id=49062798-47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4158000" cy="27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748" name="Picture 4" descr="http://im4-tub-ru.yandex.net/i?id=55991033-10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57166"/>
            <a:ext cx="4158000" cy="27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750" name="Picture 6" descr="http://im8-tub-ru.yandex.net/i?id=51040616-25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286124"/>
            <a:ext cx="4104000" cy="273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752" name="Picture 8" descr="http://im4-tub-ru.yandex.net/i?id=43414723-12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286124"/>
            <a:ext cx="4050000" cy="27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-2786114" y="6072206"/>
            <a:ext cx="14863108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Фото экспозиций дома – музея Т.Н. Хренникова</a:t>
            </a:r>
            <a:endParaRPr lang="ru-RU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Tm="6758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 descr="http://allelets.ru/wp-content/gallery/muzej-t-n-xrennikova/dsc075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8000" y="142852"/>
            <a:ext cx="5346000" cy="356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0" y="285728"/>
            <a:ext cx="4500578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Фото экспозиций дома – музея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Т.Н. Хренникова</a:t>
            </a:r>
            <a:endParaRPr lang="ru-RU" b="1" dirty="0">
              <a:ln/>
              <a:solidFill>
                <a:schemeClr val="accent3"/>
              </a:solidFill>
              <a:latin typeface="+mn-lt"/>
              <a:cs typeface="+mn-cs"/>
            </a:endParaRPr>
          </a:p>
        </p:txBody>
      </p:sp>
      <p:pic>
        <p:nvPicPr>
          <p:cNvPr id="9230" name="Picture 14" descr="http://im5-tub-ru.yandex.net/i?id=517515012-35-72&amp;n=21"/>
          <p:cNvPicPr>
            <a:picLocks noChangeAspect="1" noChangeArrowheads="1"/>
          </p:cNvPicPr>
          <p:nvPr/>
        </p:nvPicPr>
        <p:blipFill>
          <a:blip r:embed="rId3" cstate="print"/>
          <a:srcRect b="15118"/>
          <a:stretch>
            <a:fillRect/>
          </a:stretch>
        </p:blipFill>
        <p:spPr bwMode="auto">
          <a:xfrm>
            <a:off x="0" y="1357298"/>
            <a:ext cx="3689860" cy="208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34" name="Picture 18" descr="http://im0-tub-ru.yandex.net/i?id=245759006-26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929066"/>
            <a:ext cx="2700000" cy="27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36" name="Picture 20" descr="http://im4-tub-ru.yandex.net/i?id=550186450-20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4286256"/>
            <a:ext cx="3425760" cy="219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Tm="6758">
    <p:pull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im7-tub-ru.yandex.net/i?id=194293759-24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000108"/>
            <a:ext cx="4512000" cy="338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8914" name="Прямоугольник 4"/>
          <p:cNvSpPr>
            <a:spLocks noChangeArrowheads="1"/>
          </p:cNvSpPr>
          <p:nvPr/>
        </p:nvSpPr>
        <p:spPr bwMode="auto">
          <a:xfrm>
            <a:off x="857250" y="285750"/>
            <a:ext cx="7858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7030A0"/>
                </a:solidFill>
                <a:latin typeface="Corbel" pitchFamily="34" charset="0"/>
              </a:rPr>
              <a:t>В нашем городе Ельце находится колледж искусств, названный в честь Т.Н Хренникова.</a:t>
            </a:r>
          </a:p>
        </p:txBody>
      </p:sp>
      <p:pic>
        <p:nvPicPr>
          <p:cNvPr id="37896" name="Picture 8" descr="http://im2-tub-ru.yandex.net/i?id=210969255-32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000372"/>
            <a:ext cx="4968000" cy="331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8916" name="Прямоугольник 8"/>
          <p:cNvSpPr>
            <a:spLocks noChangeArrowheads="1"/>
          </p:cNvSpPr>
          <p:nvPr/>
        </p:nvSpPr>
        <p:spPr bwMode="auto">
          <a:xfrm>
            <a:off x="2571750" y="6357938"/>
            <a:ext cx="4121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70C0"/>
                </a:solidFill>
                <a:latin typeface="Corbel" pitchFamily="34" charset="0"/>
              </a:rPr>
              <a:t>Колледж искусств им. Т.Н. Хренникова.</a:t>
            </a:r>
          </a:p>
        </p:txBody>
      </p:sp>
    </p:spTree>
  </p:cSld>
  <p:clrMapOvr>
    <a:masterClrMapping/>
  </p:clrMapOvr>
  <p:transition spd="slow" advTm="6758">
    <p:strips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668333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Государственные награды композитора.</a:t>
            </a:r>
            <a:endParaRPr lang="ru-RU" sz="2400" b="1" dirty="0">
              <a:ln/>
              <a:solidFill>
                <a:schemeClr val="accent3"/>
              </a:solidFill>
              <a:latin typeface="+mn-lt"/>
              <a:cs typeface="+mn-cs"/>
            </a:endParaRPr>
          </a:p>
        </p:txBody>
      </p:sp>
      <p:sp>
        <p:nvSpPr>
          <p:cNvPr id="39938" name="Прямоугольник 3"/>
          <p:cNvSpPr>
            <a:spLocks noChangeArrowheads="1"/>
          </p:cNvSpPr>
          <p:nvPr/>
        </p:nvSpPr>
        <p:spPr bwMode="auto">
          <a:xfrm>
            <a:off x="357188" y="-2466975"/>
            <a:ext cx="8429625" cy="922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rbel" pitchFamily="34" charset="0"/>
              </a:rPr>
              <a:t/>
            </a:r>
            <a:br>
              <a:rPr lang="ru-RU">
                <a:latin typeface="Corbel" pitchFamily="34" charset="0"/>
              </a:rPr>
            </a:br>
            <a:endParaRPr lang="ru-RU">
              <a:latin typeface="Corbel" pitchFamily="34" charset="0"/>
            </a:endParaRPr>
          </a:p>
          <a:p>
            <a:endParaRPr lang="ru-RU">
              <a:latin typeface="Corbel" pitchFamily="34" charset="0"/>
            </a:endParaRPr>
          </a:p>
          <a:p>
            <a:endParaRPr lang="ru-RU">
              <a:latin typeface="Corbel" pitchFamily="34" charset="0"/>
            </a:endParaRPr>
          </a:p>
          <a:p>
            <a:endParaRPr lang="ru-RU">
              <a:latin typeface="Corbel" pitchFamily="34" charset="0"/>
            </a:endParaRPr>
          </a:p>
          <a:p>
            <a:endParaRPr lang="ru-RU">
              <a:latin typeface="Corbel" pitchFamily="34" charset="0"/>
            </a:endParaRPr>
          </a:p>
          <a:p>
            <a:endParaRPr lang="ru-RU">
              <a:latin typeface="Corbel" pitchFamily="34" charset="0"/>
            </a:endParaRPr>
          </a:p>
          <a:p>
            <a:endParaRPr lang="ru-RU">
              <a:latin typeface="Corbel" pitchFamily="34" charset="0"/>
            </a:endParaRPr>
          </a:p>
          <a:p>
            <a:endParaRPr lang="ru-RU">
              <a:latin typeface="Corbel" pitchFamily="34" charset="0"/>
            </a:endParaRPr>
          </a:p>
          <a:p>
            <a:endParaRPr lang="ru-RU">
              <a:latin typeface="Corbel" pitchFamily="34" charset="0"/>
            </a:endParaRPr>
          </a:p>
          <a:p>
            <a:r>
              <a:rPr lang="ru-RU" sz="1400">
                <a:latin typeface="Corbel" pitchFamily="34" charset="0"/>
              </a:rPr>
              <a:t>1942 - Сталинская премия (за к/ф «Свинарка и пастух»)</a:t>
            </a:r>
            <a:br>
              <a:rPr lang="ru-RU" sz="1400">
                <a:latin typeface="Corbel" pitchFamily="34" charset="0"/>
              </a:rPr>
            </a:br>
            <a:r>
              <a:rPr lang="ru-RU" sz="1400">
                <a:latin typeface="Corbel" pitchFamily="34" charset="0"/>
              </a:rPr>
              <a:t>1946 - Сталинская премия (за к/ф «В шесть часов вечера после войны»)</a:t>
            </a:r>
            <a:br>
              <a:rPr lang="ru-RU" sz="1400">
                <a:latin typeface="Corbel" pitchFamily="34" charset="0"/>
              </a:rPr>
            </a:br>
            <a:r>
              <a:rPr lang="ru-RU" sz="1400">
                <a:latin typeface="Corbel" pitchFamily="34" charset="0"/>
              </a:rPr>
              <a:t>1946 - Медаль "За доблестный труд"</a:t>
            </a:r>
            <a:br>
              <a:rPr lang="ru-RU" sz="1400">
                <a:latin typeface="Corbel" pitchFamily="34" charset="0"/>
              </a:rPr>
            </a:br>
            <a:r>
              <a:rPr lang="ru-RU" sz="1400">
                <a:latin typeface="Corbel" pitchFamily="34" charset="0"/>
              </a:rPr>
              <a:t>1946 - Медаль "За оборону Москвы"</a:t>
            </a:r>
            <a:br>
              <a:rPr lang="ru-RU" sz="1400">
                <a:latin typeface="Corbel" pitchFamily="34" charset="0"/>
              </a:rPr>
            </a:br>
            <a:r>
              <a:rPr lang="ru-RU" sz="1400">
                <a:latin typeface="Corbel" pitchFamily="34" charset="0"/>
              </a:rPr>
              <a:t>1946 - Медаль "За победу над Германией"</a:t>
            </a:r>
            <a:br>
              <a:rPr lang="ru-RU" sz="1400">
                <a:latin typeface="Corbel" pitchFamily="34" charset="0"/>
              </a:rPr>
            </a:br>
            <a:r>
              <a:rPr lang="ru-RU" sz="1400">
                <a:latin typeface="Corbel" pitchFamily="34" charset="0"/>
              </a:rPr>
              <a:t>1947 - Медаль "800 лет Москве"</a:t>
            </a:r>
            <a:br>
              <a:rPr lang="ru-RU" sz="1400">
                <a:latin typeface="Corbel" pitchFamily="34" charset="0"/>
              </a:rPr>
            </a:br>
            <a:r>
              <a:rPr lang="ru-RU" sz="1400">
                <a:latin typeface="Corbel" pitchFamily="34" charset="0"/>
              </a:rPr>
              <a:t>1950 - Заслуженный артист России</a:t>
            </a:r>
            <a:br>
              <a:rPr lang="ru-RU" sz="1400">
                <a:latin typeface="Corbel" pitchFamily="34" charset="0"/>
              </a:rPr>
            </a:br>
            <a:r>
              <a:rPr lang="ru-RU" sz="1400">
                <a:latin typeface="Corbel" pitchFamily="34" charset="0"/>
              </a:rPr>
              <a:t>1951 - Сталинская премия</a:t>
            </a:r>
            <a:br>
              <a:rPr lang="ru-RU" sz="1400">
                <a:latin typeface="Corbel" pitchFamily="34" charset="0"/>
              </a:rPr>
            </a:br>
            <a:r>
              <a:rPr lang="ru-RU" sz="1400">
                <a:latin typeface="Corbel" pitchFamily="34" charset="0"/>
              </a:rPr>
              <a:t>1954 - Народный артист России</a:t>
            </a:r>
            <a:br>
              <a:rPr lang="ru-RU" sz="1400">
                <a:latin typeface="Corbel" pitchFamily="34" charset="0"/>
              </a:rPr>
            </a:br>
            <a:r>
              <a:rPr lang="ru-RU" sz="1400">
                <a:latin typeface="Corbel" pitchFamily="34" charset="0"/>
              </a:rPr>
              <a:t>1959 - Заслуженный артист СССР</a:t>
            </a:r>
            <a:br>
              <a:rPr lang="ru-RU" sz="1400">
                <a:latin typeface="Corbel" pitchFamily="34" charset="0"/>
              </a:rPr>
            </a:br>
            <a:r>
              <a:rPr lang="ru-RU" sz="1400">
                <a:latin typeface="Corbel" pitchFamily="34" charset="0"/>
              </a:rPr>
              <a:t>1963 - Орден Ленина</a:t>
            </a:r>
            <a:br>
              <a:rPr lang="ru-RU" sz="1400">
                <a:latin typeface="Corbel" pitchFamily="34" charset="0"/>
              </a:rPr>
            </a:br>
            <a:r>
              <a:rPr lang="ru-RU" sz="1400">
                <a:latin typeface="Corbel" pitchFamily="34" charset="0"/>
              </a:rPr>
              <a:t>1963 - Народный артист СССР</a:t>
            </a:r>
            <a:br>
              <a:rPr lang="ru-RU" sz="1400">
                <a:latin typeface="Corbel" pitchFamily="34" charset="0"/>
              </a:rPr>
            </a:br>
            <a:r>
              <a:rPr lang="ru-RU" sz="1400">
                <a:latin typeface="Corbel" pitchFamily="34" charset="0"/>
              </a:rPr>
              <a:t>1965 - Медаль "20 лет победы в Великой отечественной войне"</a:t>
            </a:r>
            <a:br>
              <a:rPr lang="ru-RU" sz="1400">
                <a:latin typeface="Corbel" pitchFamily="34" charset="0"/>
              </a:rPr>
            </a:br>
            <a:r>
              <a:rPr lang="ru-RU" sz="1400">
                <a:latin typeface="Corbel" pitchFamily="34" charset="0"/>
              </a:rPr>
              <a:t>1966 - Орден Трудового Красного Знамени</a:t>
            </a:r>
            <a:br>
              <a:rPr lang="ru-RU" sz="1400">
                <a:latin typeface="Corbel" pitchFamily="34" charset="0"/>
              </a:rPr>
            </a:br>
            <a:r>
              <a:rPr lang="ru-RU" sz="1400">
                <a:latin typeface="Corbel" pitchFamily="34" charset="0"/>
              </a:rPr>
              <a:t>1966 - Профессор Московской консерватории</a:t>
            </a:r>
            <a:br>
              <a:rPr lang="ru-RU" sz="1400">
                <a:latin typeface="Corbel" pitchFamily="34" charset="0"/>
              </a:rPr>
            </a:br>
            <a:r>
              <a:rPr lang="ru-RU" sz="1400">
                <a:latin typeface="Corbel" pitchFamily="34" charset="0"/>
              </a:rPr>
              <a:t>1967 - Государственная премия СССР</a:t>
            </a:r>
            <a:br>
              <a:rPr lang="ru-RU" sz="1400">
                <a:latin typeface="Corbel" pitchFamily="34" charset="0"/>
              </a:rPr>
            </a:br>
            <a:r>
              <a:rPr lang="ru-RU" sz="1400">
                <a:latin typeface="Corbel" pitchFamily="34" charset="0"/>
              </a:rPr>
              <a:t>1970 - Медаль "100 лет со дня рождения В.Ленина"</a:t>
            </a:r>
            <a:br>
              <a:rPr lang="ru-RU" sz="1400">
                <a:latin typeface="Corbel" pitchFamily="34" charset="0"/>
              </a:rPr>
            </a:br>
            <a:r>
              <a:rPr lang="ru-RU" sz="1400">
                <a:latin typeface="Corbel" pitchFamily="34" charset="0"/>
              </a:rPr>
              <a:t>1971 - Орден Ленина</a:t>
            </a:r>
            <a:br>
              <a:rPr lang="ru-RU" sz="1400">
                <a:latin typeface="Corbel" pitchFamily="34" charset="0"/>
              </a:rPr>
            </a:br>
            <a:r>
              <a:rPr lang="ru-RU" sz="1400">
                <a:latin typeface="Corbel" pitchFamily="34" charset="0"/>
              </a:rPr>
              <a:t>1973 - Золотая звезда Героя социалистического труда и орден Ленина</a:t>
            </a:r>
            <a:br>
              <a:rPr lang="ru-RU" sz="1400">
                <a:latin typeface="Corbel" pitchFamily="34" charset="0"/>
              </a:rPr>
            </a:br>
            <a:r>
              <a:rPr lang="ru-RU" sz="1400">
                <a:latin typeface="Corbel" pitchFamily="34" charset="0"/>
              </a:rPr>
              <a:t>1974 - Ленинская премия (за Второй концерт для ф-но с оркестром)</a:t>
            </a:r>
            <a:br>
              <a:rPr lang="ru-RU" sz="1400">
                <a:latin typeface="Corbel" pitchFamily="34" charset="0"/>
              </a:rPr>
            </a:br>
            <a:r>
              <a:rPr lang="ru-RU" sz="1400">
                <a:latin typeface="Corbel" pitchFamily="34" charset="0"/>
              </a:rPr>
              <a:t>1975 - Медаль "30 лет победы в Великой отечественной войне"</a:t>
            </a:r>
            <a:br>
              <a:rPr lang="ru-RU" sz="1400">
                <a:latin typeface="Corbel" pitchFamily="34" charset="0"/>
              </a:rPr>
            </a:br>
            <a:r>
              <a:rPr lang="ru-RU" sz="1400">
                <a:latin typeface="Corbel" pitchFamily="34" charset="0"/>
              </a:rPr>
              <a:t>1979 - Государственная премия РСФСР</a:t>
            </a:r>
            <a:br>
              <a:rPr lang="ru-RU" sz="1400">
                <a:latin typeface="Corbel" pitchFamily="34" charset="0"/>
              </a:rPr>
            </a:br>
            <a:r>
              <a:rPr lang="ru-RU" sz="1400">
                <a:latin typeface="Corbel" pitchFamily="34" charset="0"/>
              </a:rPr>
              <a:t>1980 - Медаль имени А.В.Александрова</a:t>
            </a:r>
            <a:br>
              <a:rPr lang="ru-RU" sz="1400">
                <a:latin typeface="Corbel" pitchFamily="34" charset="0"/>
              </a:rPr>
            </a:br>
            <a:r>
              <a:rPr lang="ru-RU" sz="1400">
                <a:latin typeface="Corbel" pitchFamily="34" charset="0"/>
              </a:rPr>
              <a:t>1983 - Орден Ленина</a:t>
            </a:r>
            <a:br>
              <a:rPr lang="ru-RU" sz="1400">
                <a:latin typeface="Corbel" pitchFamily="34" charset="0"/>
              </a:rPr>
            </a:br>
            <a:r>
              <a:rPr lang="ru-RU" sz="1400">
                <a:latin typeface="Corbel" pitchFamily="34" charset="0"/>
              </a:rPr>
              <a:t>1985 - Медаль "40 лет победы в Великой отечественной войне"</a:t>
            </a:r>
            <a:br>
              <a:rPr lang="ru-RU" sz="1400">
                <a:latin typeface="Corbel" pitchFamily="34" charset="0"/>
              </a:rPr>
            </a:br>
            <a:r>
              <a:rPr lang="ru-RU" sz="1400">
                <a:latin typeface="Corbel" pitchFamily="34" charset="0"/>
              </a:rPr>
              <a:t>1988 - Орден Трудового Красного Знамени</a:t>
            </a:r>
            <a:br>
              <a:rPr lang="ru-RU" sz="1400">
                <a:latin typeface="Corbel" pitchFamily="34" charset="0"/>
              </a:rPr>
            </a:br>
            <a:r>
              <a:rPr lang="ru-RU" sz="1400">
                <a:latin typeface="Corbel" pitchFamily="34" charset="0"/>
              </a:rPr>
              <a:t>1995 - Ветеран труда</a:t>
            </a:r>
            <a:br>
              <a:rPr lang="ru-RU" sz="1400">
                <a:latin typeface="Corbel" pitchFamily="34" charset="0"/>
              </a:rPr>
            </a:br>
            <a:r>
              <a:rPr lang="ru-RU" sz="1400">
                <a:latin typeface="Corbel" pitchFamily="34" charset="0"/>
              </a:rPr>
              <a:t>1997 - Медаль "850 лет Москве"</a:t>
            </a:r>
            <a:br>
              <a:rPr lang="ru-RU" sz="1400">
                <a:latin typeface="Corbel" pitchFamily="34" charset="0"/>
              </a:rPr>
            </a:br>
            <a:r>
              <a:rPr lang="ru-RU" sz="1400">
                <a:latin typeface="Corbel" pitchFamily="34" charset="0"/>
              </a:rPr>
              <a:t>1998 - Орден Почета</a:t>
            </a:r>
            <a:br>
              <a:rPr lang="ru-RU" sz="1400">
                <a:latin typeface="Corbel" pitchFamily="34" charset="0"/>
              </a:rPr>
            </a:br>
            <a:r>
              <a:rPr lang="ru-RU" sz="1400">
                <a:latin typeface="Corbel" pitchFamily="34" charset="0"/>
              </a:rPr>
              <a:t>2003 - Премия Президента Российской Федерации</a:t>
            </a:r>
          </a:p>
        </p:txBody>
      </p:sp>
      <p:pic>
        <p:nvPicPr>
          <p:cNvPr id="7170" name="Picture 2" descr="http://im4-tub-ru.yandex.net/i?id=653521428-32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571480"/>
            <a:ext cx="2880000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715008" y="2786058"/>
            <a:ext cx="3071834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Кадр из фильма «Свинарка и пастух»</a:t>
            </a:r>
            <a:endParaRPr lang="ru-RU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7174" name="Picture 6" descr="http://avatars.yandex.net/get-tv-shows/1337874444515M60668/or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3429000"/>
            <a:ext cx="3026529" cy="226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5643563" y="5857875"/>
            <a:ext cx="31940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Кадр из фильма «Шесть часов вечера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 после войны»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Tm="6758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214290"/>
            <a:ext cx="673492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Международные награды и звания.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0962" name="Прямоугольник 2"/>
          <p:cNvSpPr>
            <a:spLocks noChangeArrowheads="1"/>
          </p:cNvSpPr>
          <p:nvPr/>
        </p:nvSpPr>
        <p:spPr bwMode="auto">
          <a:xfrm>
            <a:off x="500063" y="714375"/>
            <a:ext cx="8286750" cy="524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orbel" pitchFamily="34" charset="0"/>
            </a:endParaRPr>
          </a:p>
          <a:p>
            <a:r>
              <a:rPr lang="ru-RU" sz="2000">
                <a:latin typeface="Corbel" pitchFamily="34" charset="0"/>
              </a:rPr>
              <a:t>          За заслуги перед культурой (Польша)</a:t>
            </a:r>
            <a:br>
              <a:rPr lang="ru-RU" sz="2000">
                <a:latin typeface="Corbel" pitchFamily="34" charset="0"/>
              </a:rPr>
            </a:br>
            <a:r>
              <a:rPr lang="ru-RU" sz="2000">
                <a:latin typeface="Corbel" pitchFamily="34" charset="0"/>
              </a:rPr>
              <a:t>          Медаль "Дружба народов" (Монголия)</a:t>
            </a:r>
            <a:br>
              <a:rPr lang="ru-RU" sz="2000">
                <a:latin typeface="Corbel" pitchFamily="34" charset="0"/>
              </a:rPr>
            </a:br>
            <a:r>
              <a:rPr lang="ru-RU" sz="2000">
                <a:latin typeface="Corbel" pitchFamily="34" charset="0"/>
              </a:rPr>
              <a:t>1959 - Серебряная медаль Всемирного Совета Мира</a:t>
            </a:r>
            <a:br>
              <a:rPr lang="ru-RU" sz="2000">
                <a:latin typeface="Corbel" pitchFamily="34" charset="0"/>
              </a:rPr>
            </a:br>
            <a:r>
              <a:rPr lang="ru-RU" sz="2000">
                <a:latin typeface="Corbel" pitchFamily="34" charset="0"/>
              </a:rPr>
              <a:t>1968 - Орден Кирилла и Мефодия 1-й степени (Болгария)</a:t>
            </a:r>
            <a:br>
              <a:rPr lang="ru-RU" sz="2000">
                <a:latin typeface="Corbel" pitchFamily="34" charset="0"/>
              </a:rPr>
            </a:br>
            <a:r>
              <a:rPr lang="ru-RU" sz="2000">
                <a:latin typeface="Corbel" pitchFamily="34" charset="0"/>
              </a:rPr>
              <a:t>1970 - Член-корреспондент немецкой академии искусств (ГДР)</a:t>
            </a:r>
            <a:br>
              <a:rPr lang="ru-RU" sz="2000">
                <a:latin typeface="Corbel" pitchFamily="34" charset="0"/>
              </a:rPr>
            </a:br>
            <a:r>
              <a:rPr lang="ru-RU" sz="2000">
                <a:latin typeface="Corbel" pitchFamily="34" charset="0"/>
              </a:rPr>
              <a:t>1970 - Медаль "25 лет народной власти"</a:t>
            </a:r>
            <a:br>
              <a:rPr lang="ru-RU" sz="2000">
                <a:latin typeface="Corbel" pitchFamily="34" charset="0"/>
              </a:rPr>
            </a:br>
            <a:r>
              <a:rPr lang="ru-RU" sz="2000">
                <a:latin typeface="Corbel" pitchFamily="34" charset="0"/>
              </a:rPr>
              <a:t>1976 - Академик Тиберийской академии (Италия)</a:t>
            </a:r>
            <a:br>
              <a:rPr lang="ru-RU" sz="2000">
                <a:latin typeface="Corbel" pitchFamily="34" charset="0"/>
              </a:rPr>
            </a:br>
            <a:r>
              <a:rPr lang="ru-RU" sz="2000">
                <a:latin typeface="Corbel" pitchFamily="34" charset="0"/>
              </a:rPr>
              <a:t>1977 - Премия Международного музыкального совета ЮНЕСКО</a:t>
            </a:r>
            <a:br>
              <a:rPr lang="ru-RU" sz="2000">
                <a:latin typeface="Corbel" pitchFamily="34" charset="0"/>
              </a:rPr>
            </a:br>
            <a:r>
              <a:rPr lang="ru-RU" sz="2000">
                <a:latin typeface="Corbel" pitchFamily="34" charset="0"/>
              </a:rPr>
              <a:t>1981 - Член "Золотого легиона" (Италия)</a:t>
            </a:r>
            <a:br>
              <a:rPr lang="ru-RU" sz="2000">
                <a:latin typeface="Corbel" pitchFamily="34" charset="0"/>
              </a:rPr>
            </a:br>
            <a:r>
              <a:rPr lang="ru-RU" sz="2000">
                <a:latin typeface="Corbel" pitchFamily="34" charset="0"/>
              </a:rPr>
              <a:t>1982 - Медаль Георгия Димитрова (1882-1982) (Болгария)</a:t>
            </a:r>
            <a:br>
              <a:rPr lang="ru-RU" sz="2000">
                <a:latin typeface="Corbel" pitchFamily="34" charset="0"/>
              </a:rPr>
            </a:br>
            <a:r>
              <a:rPr lang="ru-RU" sz="2000">
                <a:latin typeface="Corbel" pitchFamily="34" charset="0"/>
              </a:rPr>
              <a:t>1983 - Орден Дружбы народов (ГДР)</a:t>
            </a:r>
            <a:br>
              <a:rPr lang="ru-RU" sz="2000">
                <a:latin typeface="Corbel" pitchFamily="34" charset="0"/>
              </a:rPr>
            </a:br>
            <a:r>
              <a:rPr lang="ru-RU" sz="2000">
                <a:latin typeface="Corbel" pitchFamily="34" charset="0"/>
              </a:rPr>
              <a:t>1984 - Академик Академии Санта - Чечилия (Италия)</a:t>
            </a:r>
            <a:br>
              <a:rPr lang="ru-RU" sz="2000">
                <a:latin typeface="Corbel" pitchFamily="34" charset="0"/>
              </a:rPr>
            </a:br>
            <a:r>
              <a:rPr lang="ru-RU" sz="2000">
                <a:latin typeface="Corbel" pitchFamily="34" charset="0"/>
              </a:rPr>
              <a:t>1985 - Орден за заслуги перед культурой (Румыния)</a:t>
            </a:r>
            <a:br>
              <a:rPr lang="ru-RU" sz="2000">
                <a:latin typeface="Corbel" pitchFamily="34" charset="0"/>
              </a:rPr>
            </a:br>
            <a:r>
              <a:rPr lang="ru-RU" sz="2000">
                <a:latin typeface="Corbel" pitchFamily="34" charset="0"/>
              </a:rPr>
              <a:t>1985 - Медаль Рихарда Штрауса (ГДР) </a:t>
            </a:r>
            <a:br>
              <a:rPr lang="ru-RU" sz="2000">
                <a:latin typeface="Corbel" pitchFamily="34" charset="0"/>
              </a:rPr>
            </a:br>
            <a:r>
              <a:rPr lang="ru-RU" sz="2000">
                <a:latin typeface="Corbel" pitchFamily="34" charset="0"/>
              </a:rPr>
              <a:t>1994 - Офицер Ордена литературы и искусств (Франция)</a:t>
            </a:r>
            <a:br>
              <a:rPr lang="ru-RU" sz="2000">
                <a:latin typeface="Corbel" pitchFamily="34" charset="0"/>
              </a:rPr>
            </a:br>
            <a:r>
              <a:rPr lang="ru-RU" sz="2000">
                <a:latin typeface="Corbel" pitchFamily="34" charset="0"/>
              </a:rPr>
              <a:t>2003 - Медаль Моцарта ЮНЕСКО</a:t>
            </a:r>
          </a:p>
        </p:txBody>
      </p:sp>
    </p:spTree>
  </p:cSld>
  <p:clrMapOvr>
    <a:masterClrMapping/>
  </p:clrMapOvr>
  <p:transition spd="slow" advTm="6758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Прямоугольник 1"/>
          <p:cNvSpPr>
            <a:spLocks noChangeArrowheads="1"/>
          </p:cNvSpPr>
          <p:nvPr/>
        </p:nvSpPr>
        <p:spPr bwMode="auto">
          <a:xfrm>
            <a:off x="357188" y="-1428750"/>
            <a:ext cx="8286750" cy="836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>
              <a:latin typeface="Corbel" pitchFamily="34" charset="0"/>
            </a:endParaRPr>
          </a:p>
          <a:p>
            <a:endParaRPr lang="ru-RU" b="1">
              <a:latin typeface="Corbel" pitchFamily="34" charset="0"/>
            </a:endParaRPr>
          </a:p>
          <a:p>
            <a:endParaRPr lang="ru-RU" b="1">
              <a:latin typeface="Corbel" pitchFamily="34" charset="0"/>
            </a:endParaRPr>
          </a:p>
          <a:p>
            <a:endParaRPr lang="ru-RU" b="1">
              <a:latin typeface="Corbel" pitchFamily="34" charset="0"/>
            </a:endParaRPr>
          </a:p>
          <a:p>
            <a:endParaRPr lang="ru-RU" b="1">
              <a:latin typeface="Corbel" pitchFamily="34" charset="0"/>
            </a:endParaRPr>
          </a:p>
          <a:p>
            <a:endParaRPr lang="ru-RU" b="1">
              <a:latin typeface="Corbel" pitchFamily="34" charset="0"/>
            </a:endParaRPr>
          </a:p>
          <a:p>
            <a:endParaRPr lang="ru-RU" b="1">
              <a:latin typeface="Corbel" pitchFamily="34" charset="0"/>
            </a:endParaRPr>
          </a:p>
          <a:p>
            <a:pPr algn="ctr"/>
            <a:r>
              <a:rPr lang="ru-RU" sz="2800" b="1">
                <a:solidFill>
                  <a:srgbClr val="FF0000"/>
                </a:solidFill>
                <a:latin typeface="Corbel" pitchFamily="34" charset="0"/>
              </a:rPr>
              <a:t>           Награды и премии общественных и иных     организаций</a:t>
            </a:r>
            <a:endParaRPr lang="ru-RU" sz="2800">
              <a:solidFill>
                <a:srgbClr val="FF0000"/>
              </a:solidFill>
              <a:latin typeface="Corbel" pitchFamily="34" charset="0"/>
            </a:endParaRPr>
          </a:p>
          <a:p>
            <a:r>
              <a:rPr lang="ru-RU">
                <a:latin typeface="Corbel" pitchFamily="34" charset="0"/>
              </a:rPr>
              <a:t>1963 - Почетный знак 1-й степени городского совета Софии (Болгария)</a:t>
            </a:r>
            <a:br>
              <a:rPr lang="ru-RU">
                <a:latin typeface="Corbel" pitchFamily="34" charset="0"/>
              </a:rPr>
            </a:br>
            <a:r>
              <a:rPr lang="ru-RU">
                <a:latin typeface="Corbel" pitchFamily="34" charset="0"/>
              </a:rPr>
              <a:t>1965 - Почетный гражданин города Русе (Болгария)</a:t>
            </a:r>
            <a:br>
              <a:rPr lang="ru-RU">
                <a:latin typeface="Corbel" pitchFamily="34" charset="0"/>
              </a:rPr>
            </a:br>
            <a:r>
              <a:rPr lang="ru-RU">
                <a:latin typeface="Corbel" pitchFamily="34" charset="0"/>
              </a:rPr>
              <a:t>1969 - Почетная медаль "Борец за мир" Советского комитета защиты мира</a:t>
            </a:r>
            <a:br>
              <a:rPr lang="ru-RU">
                <a:latin typeface="Corbel" pitchFamily="34" charset="0"/>
              </a:rPr>
            </a:br>
            <a:r>
              <a:rPr lang="ru-RU">
                <a:latin typeface="Corbel" pitchFamily="34" charset="0"/>
              </a:rPr>
              <a:t>1972 - Почетный гражданин города Бургас (Болгария)</a:t>
            </a:r>
            <a:br>
              <a:rPr lang="ru-RU">
                <a:latin typeface="Corbel" pitchFamily="34" charset="0"/>
              </a:rPr>
            </a:br>
            <a:r>
              <a:rPr lang="ru-RU">
                <a:latin typeface="Corbel" pitchFamily="34" charset="0"/>
              </a:rPr>
              <a:t>1972 - Почетный гражданин города Елец</a:t>
            </a:r>
            <a:br>
              <a:rPr lang="ru-RU">
                <a:latin typeface="Corbel" pitchFamily="34" charset="0"/>
              </a:rPr>
            </a:br>
            <a:r>
              <a:rPr lang="ru-RU">
                <a:latin typeface="Corbel" pitchFamily="34" charset="0"/>
              </a:rPr>
              <a:t>1972 - Ветеран 4-ой гвардейской танковой армии</a:t>
            </a:r>
            <a:br>
              <a:rPr lang="ru-RU">
                <a:latin typeface="Corbel" pitchFamily="34" charset="0"/>
              </a:rPr>
            </a:br>
            <a:r>
              <a:rPr lang="ru-RU">
                <a:latin typeface="Corbel" pitchFamily="34" charset="0"/>
              </a:rPr>
              <a:t>1980 - Медаль "За вклад культуры и искусства в развитие Чехословацко-советской дружбы" (ЧССР)</a:t>
            </a:r>
            <a:br>
              <a:rPr lang="ru-RU">
                <a:latin typeface="Corbel" pitchFamily="34" charset="0"/>
              </a:rPr>
            </a:br>
            <a:r>
              <a:rPr lang="ru-RU">
                <a:latin typeface="Corbel" pitchFamily="34" charset="0"/>
              </a:rPr>
              <a:t>2000 - Памятный знак академии управления МВД РФ</a:t>
            </a:r>
            <a:br>
              <a:rPr lang="ru-RU">
                <a:latin typeface="Corbel" pitchFamily="34" charset="0"/>
              </a:rPr>
            </a:br>
            <a:r>
              <a:rPr lang="ru-RU">
                <a:latin typeface="Corbel" pitchFamily="34" charset="0"/>
              </a:rPr>
              <a:t>2002 - Премия МВД России</a:t>
            </a:r>
            <a:br>
              <a:rPr lang="ru-RU">
                <a:latin typeface="Corbel" pitchFamily="34" charset="0"/>
              </a:rPr>
            </a:br>
            <a:r>
              <a:rPr lang="ru-RU">
                <a:latin typeface="Corbel" pitchFamily="34" charset="0"/>
              </a:rPr>
              <a:t>2002 - Почетная премия РАО «За вклад в развитие науки, культуры и искусства»</a:t>
            </a:r>
            <a:br>
              <a:rPr lang="ru-RU">
                <a:latin typeface="Corbel" pitchFamily="34" charset="0"/>
              </a:rPr>
            </a:br>
            <a:r>
              <a:rPr lang="ru-RU">
                <a:latin typeface="Corbel" pitchFamily="34" charset="0"/>
              </a:rPr>
              <a:t>2003 - Медаль «Достойному» Российской академии художеств</a:t>
            </a:r>
            <a:br>
              <a:rPr lang="ru-RU">
                <a:latin typeface="Corbel" pitchFamily="34" charset="0"/>
              </a:rPr>
            </a:br>
            <a:r>
              <a:rPr lang="ru-RU">
                <a:latin typeface="Corbel" pitchFamily="34" charset="0"/>
              </a:rPr>
              <a:t>2003 - Орден «За честь и доблесть» Российского национального Олимпа</a:t>
            </a:r>
            <a:br>
              <a:rPr lang="ru-RU">
                <a:latin typeface="Corbel" pitchFamily="34" charset="0"/>
              </a:rPr>
            </a:br>
            <a:r>
              <a:rPr lang="ru-RU">
                <a:latin typeface="Corbel" pitchFamily="34" charset="0"/>
              </a:rPr>
              <a:t>2004 - Почетный гражданин Липецкой области</a:t>
            </a:r>
            <a:br>
              <a:rPr lang="ru-RU">
                <a:latin typeface="Corbel" pitchFamily="34" charset="0"/>
              </a:rPr>
            </a:br>
            <a:r>
              <a:rPr lang="ru-RU">
                <a:latin typeface="Corbel" pitchFamily="34" charset="0"/>
              </a:rPr>
              <a:t>2004 - Рубиновый крест Благотворительного фонда «Меценаты столетия»</a:t>
            </a:r>
            <a:br>
              <a:rPr lang="ru-RU">
                <a:latin typeface="Corbel" pitchFamily="34" charset="0"/>
              </a:rPr>
            </a:br>
            <a:r>
              <a:rPr lang="ru-RU">
                <a:latin typeface="Corbel" pitchFamily="34" charset="0"/>
              </a:rPr>
              <a:t>2005 - Медаль «За особый вклад в развитие Кузбасса» 1-й степени</a:t>
            </a:r>
            <a:br>
              <a:rPr lang="ru-RU">
                <a:latin typeface="Corbel" pitchFamily="34" charset="0"/>
              </a:rPr>
            </a:br>
            <a:r>
              <a:rPr lang="ru-RU">
                <a:latin typeface="Corbel" pitchFamily="34" charset="0"/>
              </a:rPr>
              <a:t>2005 - Общественная премия «Патриот Москвы»</a:t>
            </a:r>
            <a:br>
              <a:rPr lang="ru-RU">
                <a:latin typeface="Corbel" pitchFamily="34" charset="0"/>
              </a:rPr>
            </a:br>
            <a:r>
              <a:rPr lang="ru-RU">
                <a:latin typeface="Corbel" pitchFamily="34" charset="0"/>
              </a:rPr>
              <a:t>2006 - Орден миротворца 1-й степени Всемирного благотворительного альянса «Миротворец»</a:t>
            </a:r>
          </a:p>
        </p:txBody>
      </p:sp>
    </p:spTree>
  </p:cSld>
  <p:clrMapOvr>
    <a:masterClrMapping/>
  </p:clrMapOvr>
  <p:transition spd="slow" advTm="6758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Прямоугольник 1"/>
          <p:cNvSpPr>
            <a:spLocks noChangeArrowheads="1"/>
          </p:cNvSpPr>
          <p:nvPr/>
        </p:nvSpPr>
        <p:spPr bwMode="auto">
          <a:xfrm>
            <a:off x="827088" y="0"/>
            <a:ext cx="7715250" cy="417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  <a:latin typeface="Corbel" pitchFamily="34" charset="0"/>
              </a:rPr>
              <a:t>Награды Кинофестивалей</a:t>
            </a:r>
            <a:endParaRPr lang="ru-RU" sz="2800">
              <a:solidFill>
                <a:srgbClr val="C00000"/>
              </a:solidFill>
              <a:latin typeface="Corbel" pitchFamily="34" charset="0"/>
            </a:endParaRPr>
          </a:p>
          <a:p>
            <a:r>
              <a:rPr lang="ru-RU" sz="2400">
                <a:latin typeface="Corbel" pitchFamily="34" charset="0"/>
              </a:rPr>
              <a:t>1951 - Большая премия за к/ф «Кавалер Золотой Звезды» (VI Международный кинофестиваль в Карловых  Варах).</a:t>
            </a:r>
            <a:br>
              <a:rPr lang="ru-RU" sz="2400">
                <a:latin typeface="Corbel" pitchFamily="34" charset="0"/>
              </a:rPr>
            </a:br>
            <a:r>
              <a:rPr lang="ru-RU" sz="2400">
                <a:latin typeface="Corbel" pitchFamily="34" charset="0"/>
              </a:rPr>
              <a:t>1954 - Большая премия за к/ф «Верные друзья» (VIII Международный кинофестиваль в Карловых Варах).</a:t>
            </a:r>
            <a:br>
              <a:rPr lang="ru-RU" sz="2400">
                <a:latin typeface="Corbel" pitchFamily="34" charset="0"/>
              </a:rPr>
            </a:br>
            <a:r>
              <a:rPr lang="ru-RU" sz="2400">
                <a:latin typeface="Corbel" pitchFamily="34" charset="0"/>
              </a:rPr>
              <a:t>1959 - Премия «Золотой парус» за к/ф «Капитанская дочка» (XII Международный кинофестиваль в Локарно).</a:t>
            </a:r>
            <a:br>
              <a:rPr lang="ru-RU" sz="2400">
                <a:latin typeface="Corbel" pitchFamily="34" charset="0"/>
              </a:rPr>
            </a:br>
            <a:r>
              <a:rPr lang="ru-RU" sz="2400">
                <a:latin typeface="Corbel" pitchFamily="34" charset="0"/>
              </a:rPr>
              <a:t>2001 - Приз за лучшую музыку к к/ф «Два товарища» </a:t>
            </a:r>
            <a:r>
              <a:rPr lang="ru-RU" sz="2400"/>
              <a:t>  </a:t>
            </a:r>
            <a:r>
              <a:rPr lang="ru-RU" sz="2400">
                <a:latin typeface="Corbel" pitchFamily="34" charset="0"/>
              </a:rPr>
              <a:t>(Кинофестиваль «Литература и кино» в Гатчине).</a:t>
            </a:r>
          </a:p>
        </p:txBody>
      </p:sp>
      <p:pic>
        <p:nvPicPr>
          <p:cNvPr id="1026" name="Picture 2" descr="http://im2-tub-ru.yandex.net/i?id=51181188-51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757" y="4038603"/>
            <a:ext cx="1815840" cy="280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http://im3-tub-ru.yandex.net/i?id=483312914-25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84493" y="4229101"/>
            <a:ext cx="2529600" cy="223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2" name="Picture 8" descr="http://im3-tub-ru.yandex.net/i?id=6360545-01-16f-35820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7789" y="4298951"/>
            <a:ext cx="2419199" cy="16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Tm="6758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Прямоугольник 3"/>
          <p:cNvSpPr>
            <a:spLocks noChangeArrowheads="1"/>
          </p:cNvSpPr>
          <p:nvPr/>
        </p:nvSpPr>
        <p:spPr bwMode="auto">
          <a:xfrm>
            <a:off x="1357313" y="142875"/>
            <a:ext cx="7572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rbel" pitchFamily="34" charset="0"/>
              </a:rPr>
              <a:t>Скончался Т.Н. Хренников 14 августа 2007 года в Москве, похоронен в </a:t>
            </a:r>
          </a:p>
          <a:p>
            <a:r>
              <a:rPr lang="ru-RU">
                <a:latin typeface="Corbel" pitchFamily="34" charset="0"/>
              </a:rPr>
              <a:t>г. Ельце (Липецкой области),  во дворе дома – музея, где он родился.</a:t>
            </a:r>
            <a:br>
              <a:rPr lang="ru-RU">
                <a:latin typeface="Corbel" pitchFamily="34" charset="0"/>
              </a:rPr>
            </a:br>
            <a:endParaRPr lang="ru-RU">
              <a:latin typeface="Corbel" pitchFamily="34" charset="0"/>
            </a:endParaRPr>
          </a:p>
        </p:txBody>
      </p:sp>
      <p:pic>
        <p:nvPicPr>
          <p:cNvPr id="45058" name="Picture 2" descr="&amp;Dcy;&amp;vcy;&amp;ocy;&amp;rcy;&amp;icy;&amp;kcy; &amp;dcy;&amp;ocy;&amp;mcy;&amp;acy;-&amp;mcy;&amp;ucy;&amp;zcy;&amp;iecy;&amp;yacy;. &amp;Zcy;&amp;dcy;&amp;iecy;&amp;scy;&amp;softcy; &amp;pcy;&amp;ocy;&amp;khcy;&amp;ocy;&amp;rcy;&amp;ocy;&amp;ncy;&amp;iecy;&amp;ncy; &amp;Ncy;&amp;acy;&amp;rcy;&amp;ocy;&amp;dcy;&amp;ncy;&amp;ycy;&amp;jcy; &amp;acy;&amp;rcy;&amp;tcy;&amp;icy;&amp;scy;&amp;tcy; &amp;Scy;&amp;Scy;&amp;Scy;&amp;Rcy; &amp;Tcy;&amp;icy;&amp;khcy;&amp;ocy;&amp;ncy; &amp;Ncy;&amp;icy;&amp;kcy;&amp;ocy;&amp;lcy;&amp;acy;&amp;iecy;&amp;vcy;&amp;icy;&amp;chcy; &amp;KHcy;&amp;rcy;&amp;iecy;&amp;ncy;&amp;ncy;&amp;icy;&amp;kcy;&amp;ocy;&amp;vcy;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14438"/>
            <a:ext cx="7127875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758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khrennikov.ru/sites/default/files/styles/large/public/photos/1/3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214313"/>
            <a:ext cx="4068762" cy="5829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410" name="Прямоугольник 4"/>
          <p:cNvSpPr>
            <a:spLocks noChangeArrowheads="1"/>
          </p:cNvSpPr>
          <p:nvPr/>
        </p:nvSpPr>
        <p:spPr bwMode="auto">
          <a:xfrm>
            <a:off x="4500563" y="6072188"/>
            <a:ext cx="86439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rbel" pitchFamily="34" charset="0"/>
              </a:rPr>
              <a:t>             Отец - Николай Иванович,</a:t>
            </a:r>
          </a:p>
          <a:p>
            <a:r>
              <a:rPr lang="ru-RU">
                <a:latin typeface="Corbel" pitchFamily="34" charset="0"/>
              </a:rPr>
              <a:t>             мать - Варвара Васильевна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313" y="1500188"/>
            <a:ext cx="4572000" cy="43624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Отец - Николай Иванович, служил приказчиком у местных купцов, мать - Варвара Васильевна - была домохозяйкой. Тихон был младшим, десятым, ребенком в семье. «Поскрёбышек» – сам себя называл Тихон Николаевич.</a:t>
            </a:r>
            <a:r>
              <a:rPr lang="ru-RU" sz="2800" dirty="0">
                <a:solidFill>
                  <a:srgbClr val="FF0000"/>
                </a:solidFill>
                <a:latin typeface="+mn-lt"/>
                <a:cs typeface="+mn-cs"/>
              </a:rPr>
              <a:t> </a:t>
            </a:r>
            <a:endParaRPr lang="ru-RU" sz="28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Tm="6758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900igr.net/datai/muzyka/Romans/0002-002-Proekt-vypolnili-Bespalova-Lilija-i-Birjukova-Elena-uchenitsy-9-klassa.jpg"/>
          <p:cNvPicPr>
            <a:picLocks noChangeAspect="1" noChangeArrowheads="1"/>
          </p:cNvPicPr>
          <p:nvPr/>
        </p:nvPicPr>
        <p:blipFill>
          <a:blip r:embed="rId2" cstate="print">
            <a:lum bright="28000" contrast="24000"/>
          </a:blip>
          <a:srcRect/>
          <a:stretch>
            <a:fillRect/>
          </a:stretch>
        </p:blipFill>
        <p:spPr bwMode="auto">
          <a:xfrm>
            <a:off x="285720" y="285728"/>
            <a:ext cx="8543999" cy="640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285852" y="857232"/>
            <a:ext cx="698781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Спасибо за внимание!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Tm="6758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satMod val="130000"/>
                  </a:schemeClr>
                </a:solidFill>
              </a:rPr>
              <a:t>Использованная литература и интернет – ресурсы.</a:t>
            </a:r>
            <a:endParaRPr lang="ru-RU" sz="24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7106" name="Прямоугольник 2"/>
          <p:cNvSpPr>
            <a:spLocks noChangeArrowheads="1"/>
          </p:cNvSpPr>
          <p:nvPr/>
        </p:nvSpPr>
        <p:spPr bwMode="auto">
          <a:xfrm>
            <a:off x="1071563" y="1071563"/>
            <a:ext cx="4286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rbel" pitchFamily="34" charset="0"/>
                <a:hlinkClick r:id="rId2"/>
              </a:rPr>
              <a:t>http://www.liveinternet.ru/use…</a:t>
            </a:r>
            <a:endParaRPr lang="ru-RU">
              <a:latin typeface="Corbel" pitchFamily="34" charset="0"/>
            </a:endParaRPr>
          </a:p>
          <a:p>
            <a:endParaRPr lang="ru-RU">
              <a:latin typeface="Corbel" pitchFamily="34" charset="0"/>
            </a:endParaRPr>
          </a:p>
        </p:txBody>
      </p:sp>
      <p:sp>
        <p:nvSpPr>
          <p:cNvPr id="47107" name="Прямоугольник 3"/>
          <p:cNvSpPr>
            <a:spLocks noChangeArrowheads="1"/>
          </p:cNvSpPr>
          <p:nvPr/>
        </p:nvSpPr>
        <p:spPr bwMode="auto">
          <a:xfrm>
            <a:off x="1143000" y="1428750"/>
            <a:ext cx="3440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Gill Sans MT" pitchFamily="34" charset="0"/>
                <a:hlinkClick r:id="rId3"/>
              </a:rPr>
              <a:t>http://monolittv.narod.ru/book…</a:t>
            </a:r>
            <a:r>
              <a:rPr lang="en-US">
                <a:latin typeface="Gill Sans MT" pitchFamily="34" charset="0"/>
              </a:rPr>
              <a:t> </a:t>
            </a:r>
            <a:endParaRPr lang="ru-RU">
              <a:latin typeface="Corbel" pitchFamily="34" charset="0"/>
            </a:endParaRPr>
          </a:p>
        </p:txBody>
      </p:sp>
      <p:sp>
        <p:nvSpPr>
          <p:cNvPr id="47108" name="Прямоугольник 4"/>
          <p:cNvSpPr>
            <a:spLocks noChangeArrowheads="1"/>
          </p:cNvSpPr>
          <p:nvPr/>
        </p:nvSpPr>
        <p:spPr bwMode="auto">
          <a:xfrm>
            <a:off x="1143000" y="1785938"/>
            <a:ext cx="333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Gill Sans MT" pitchFamily="34" charset="0"/>
                <a:hlinkClick r:id="rId4"/>
              </a:rPr>
              <a:t>http://22-91.ru/foto-vremen-so…</a:t>
            </a:r>
            <a:r>
              <a:rPr lang="en-US">
                <a:latin typeface="Gill Sans MT" pitchFamily="34" charset="0"/>
              </a:rPr>
              <a:t> </a:t>
            </a:r>
            <a:endParaRPr lang="ru-RU">
              <a:latin typeface="Corbel" pitchFamily="34" charset="0"/>
            </a:endParaRPr>
          </a:p>
        </p:txBody>
      </p:sp>
      <p:sp>
        <p:nvSpPr>
          <p:cNvPr id="47109" name="Прямоугольник 5"/>
          <p:cNvSpPr>
            <a:spLocks noChangeArrowheads="1"/>
          </p:cNvSpPr>
          <p:nvPr/>
        </p:nvSpPr>
        <p:spPr bwMode="auto">
          <a:xfrm>
            <a:off x="1071563" y="2214563"/>
            <a:ext cx="457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rbel" pitchFamily="34" charset="0"/>
                <a:hlinkClick r:id="rId5"/>
              </a:rPr>
              <a:t>http://loginov-lip.livejournal…</a:t>
            </a:r>
            <a:endParaRPr lang="ru-RU">
              <a:latin typeface="Corbel" pitchFamily="34" charset="0"/>
            </a:endParaRPr>
          </a:p>
        </p:txBody>
      </p:sp>
    </p:spTree>
  </p:cSld>
  <p:clrMapOvr>
    <a:masterClrMapping/>
  </p:clrMapOvr>
  <p:transition spd="slow" advTm="6758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857488" y="6027003"/>
            <a:ext cx="6150719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Церковь Покрова Пресвятой Богородицы</a:t>
            </a:r>
            <a:endParaRPr lang="ru-RU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14313"/>
            <a:ext cx="4572000" cy="19177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>
                <a:solidFill>
                  <a:srgbClr val="922223"/>
                </a:solidFill>
                <a:latin typeface="Corbel" pitchFamily="34" charset="0"/>
              </a:rPr>
              <a:t>Под колокольные звоны церкви Покрова Пресвятой Богородицы просыпалось семейство </a:t>
            </a:r>
          </a:p>
          <a:p>
            <a:r>
              <a:rPr lang="ru-RU" sz="2400">
                <a:solidFill>
                  <a:srgbClr val="922223"/>
                </a:solidFill>
                <a:latin typeface="Corbel" pitchFamily="34" charset="0"/>
              </a:rPr>
              <a:t>Хренниковых.</a:t>
            </a:r>
          </a:p>
        </p:txBody>
      </p:sp>
      <p:pic>
        <p:nvPicPr>
          <p:cNvPr id="9" name="Picture 6" descr="http://bigcatalogphotos.ru/photos/countries-photos/europe-photos/russia-photos/lipeckaia-oblastj-photos/elec-photos/photo-05-elec-russ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5627" y="1276335"/>
            <a:ext cx="5926827" cy="48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Tm="6758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14313" y="1385888"/>
            <a:ext cx="8429625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endParaRPr lang="ru-RU" sz="2400">
              <a:latin typeface="Calibri" pitchFamily="34" charset="0"/>
              <a:cs typeface="Times New Roman" pitchFamily="18" charset="0"/>
            </a:endParaRPr>
          </a:p>
          <a:p>
            <a:pPr algn="just"/>
            <a:endParaRPr lang="ru-RU" sz="2400">
              <a:latin typeface="Calibri" pitchFamily="34" charset="0"/>
              <a:cs typeface="Times New Roman" pitchFamily="18" charset="0"/>
            </a:endParaRPr>
          </a:p>
          <a:p>
            <a:pPr algn="just"/>
            <a:endParaRPr lang="ru-RU" sz="2400">
              <a:latin typeface="Calibri" pitchFamily="34" charset="0"/>
              <a:cs typeface="Times New Roman" pitchFamily="18" charset="0"/>
            </a:endParaRPr>
          </a:p>
          <a:p>
            <a:pPr algn="just"/>
            <a:endParaRPr lang="ru-RU" sz="2400">
              <a:latin typeface="Calibri" pitchFamily="34" charset="0"/>
              <a:cs typeface="Times New Roman" pitchFamily="18" charset="0"/>
            </a:endParaRPr>
          </a:p>
          <a:p>
            <a:pPr algn="just"/>
            <a:endParaRPr lang="ru-RU" sz="2400">
              <a:latin typeface="Calibri" pitchFamily="34" charset="0"/>
              <a:cs typeface="Times New Roman" pitchFamily="18" charset="0"/>
            </a:endParaRPr>
          </a:p>
          <a:p>
            <a:pPr algn="just"/>
            <a:r>
              <a:rPr lang="ru-RU" sz="2400">
                <a:latin typeface="Calibri" pitchFamily="34" charset="0"/>
                <a:cs typeface="Times New Roman" pitchFamily="18" charset="0"/>
              </a:rPr>
              <a:t>1922 год.  Девяти лет начал учиться игре на фортепиано у чешского музыканта Иосифа Кветона.</a:t>
            </a:r>
            <a:endParaRPr lang="ru-RU" sz="2400"/>
          </a:p>
          <a:p>
            <a:pPr algn="just" eaLnBrk="0" hangingPunct="0"/>
            <a:endParaRPr lang="ru-RU" sz="2400">
              <a:latin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ru-RU" sz="2400">
                <a:latin typeface="Calibri" pitchFamily="34" charset="0"/>
                <a:cs typeface="Times New Roman" pitchFamily="18" charset="0"/>
              </a:rPr>
              <a:t>1926 год.  Тринадцати лет написал первый этюд для фортепиано.</a:t>
            </a:r>
            <a:endParaRPr lang="ru-RU" sz="2400"/>
          </a:p>
          <a:p>
            <a:pPr algn="just" eaLnBrk="0" hangingPunct="0"/>
            <a:endParaRPr lang="ru-RU" sz="2400">
              <a:latin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ru-RU" sz="2400">
                <a:latin typeface="Calibri" pitchFamily="34" charset="0"/>
                <a:cs typeface="Times New Roman" pitchFamily="18" charset="0"/>
              </a:rPr>
              <a:t>1928 – 1929 годы. Занятия музыкой с Анной Аргуниной. Первая встреча с Михаилом Гнесиным. Окончил в Ельце школу - девятилетку.</a:t>
            </a:r>
            <a:endParaRPr lang="ru-RU" sz="2400"/>
          </a:p>
        </p:txBody>
      </p:sp>
      <p:sp>
        <p:nvSpPr>
          <p:cNvPr id="5" name="Прямоугольник 4"/>
          <p:cNvSpPr/>
          <p:nvPr/>
        </p:nvSpPr>
        <p:spPr>
          <a:xfrm>
            <a:off x="3071802" y="142852"/>
            <a:ext cx="302204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Детство. 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9459" name="TextBox 6"/>
          <p:cNvSpPr txBox="1">
            <a:spLocks noChangeArrowheads="1"/>
          </p:cNvSpPr>
          <p:nvPr/>
        </p:nvSpPr>
        <p:spPr bwMode="auto">
          <a:xfrm>
            <a:off x="285750" y="1071563"/>
            <a:ext cx="850106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  <a:cs typeface="Times New Roman" pitchFamily="18" charset="0"/>
              </a:rPr>
              <a:t>1919 </a:t>
            </a:r>
            <a:r>
              <a:rPr lang="ru-RU" sz="2400">
                <a:latin typeface="Corbel" pitchFamily="34" charset="0"/>
              </a:rPr>
              <a:t>год. Самостоятельно записался в школу.</a:t>
            </a:r>
          </a:p>
          <a:p>
            <a:endParaRPr lang="ru-RU" sz="2400">
              <a:latin typeface="Corbel" pitchFamily="34" charset="0"/>
            </a:endParaRPr>
          </a:p>
          <a:p>
            <a:r>
              <a:rPr lang="ru-RU" sz="2400">
                <a:latin typeface="Calibri" pitchFamily="34" charset="0"/>
                <a:cs typeface="Times New Roman" pitchFamily="18" charset="0"/>
              </a:rPr>
              <a:t>1920</a:t>
            </a:r>
            <a:r>
              <a:rPr lang="ru-RU" sz="2400">
                <a:latin typeface="Corbel" pitchFamily="34" charset="0"/>
              </a:rPr>
              <a:t> год. Прочитал свою первую «серьёзную» книгу о Моцарте и решил, что будет композитором, а великим или</a:t>
            </a:r>
          </a:p>
          <a:p>
            <a:r>
              <a:rPr lang="ru-RU" sz="2400">
                <a:latin typeface="Corbel" pitchFamily="34" charset="0"/>
              </a:rPr>
              <a:t> нет – распорядится судьба.</a:t>
            </a:r>
          </a:p>
          <a:p>
            <a:r>
              <a:rPr lang="ru-RU" sz="2400">
                <a:latin typeface="Corbel" pitchFamily="34" charset="0"/>
              </a:rPr>
              <a:t> </a:t>
            </a:r>
          </a:p>
        </p:txBody>
      </p:sp>
    </p:spTree>
  </p:cSld>
  <p:clrMapOvr>
    <a:masterClrMapping/>
  </p:clrMapOvr>
  <p:transition spd="slow" advTm="6758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khrennikov.ru/sites/default/files/styles/medium/public/photos/1/2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71546"/>
            <a:ext cx="2501676" cy="3024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0482" name="TextBox 4"/>
          <p:cNvSpPr txBox="1">
            <a:spLocks noChangeArrowheads="1"/>
          </p:cNvSpPr>
          <p:nvPr/>
        </p:nvSpPr>
        <p:spPr bwMode="auto">
          <a:xfrm>
            <a:off x="0" y="4143375"/>
            <a:ext cx="43846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rbel" pitchFamily="34" charset="0"/>
              </a:rPr>
              <a:t>Тихон с сёстрами Надей и Лидой</a:t>
            </a:r>
          </a:p>
          <a:p>
            <a:r>
              <a:rPr lang="ru-RU">
                <a:latin typeface="Corbel" pitchFamily="34" charset="0"/>
              </a:rPr>
              <a:t>                         1932 год</a:t>
            </a:r>
          </a:p>
        </p:txBody>
      </p:sp>
      <p:pic>
        <p:nvPicPr>
          <p:cNvPr id="23556" name="Picture 4" descr="http://www.khrennikov.ru/sites/default/files/styles/medium/public/photos/1/2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1214422"/>
            <a:ext cx="2392358" cy="3096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0484" name="TextBox 6"/>
          <p:cNvSpPr txBox="1">
            <a:spLocks noChangeArrowheads="1"/>
          </p:cNvSpPr>
          <p:nvPr/>
        </p:nvSpPr>
        <p:spPr bwMode="auto">
          <a:xfrm>
            <a:off x="5857875" y="4286250"/>
            <a:ext cx="3949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rbel" pitchFamily="34" charset="0"/>
              </a:rPr>
              <a:t>          Старший брат Николай </a:t>
            </a:r>
          </a:p>
          <a:p>
            <a:r>
              <a:rPr lang="ru-RU">
                <a:latin typeface="Corbel" pitchFamily="34" charset="0"/>
              </a:rPr>
              <a:t>                        1920 год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571604" y="0"/>
            <a:ext cx="643855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Семья Хренниковых</a:t>
            </a:r>
            <a:endParaRPr lang="ru-RU" sz="5400" b="1" dirty="0">
              <a:ln/>
              <a:solidFill>
                <a:schemeClr val="accent3"/>
              </a:solidFill>
              <a:latin typeface="+mn-lt"/>
              <a:cs typeface="+mn-cs"/>
            </a:endParaRPr>
          </a:p>
        </p:txBody>
      </p:sp>
      <p:pic>
        <p:nvPicPr>
          <p:cNvPr id="10242" name="Picture 2" descr="http://www.khrennikov.ru/sites/default/files/styles/medium/public/photos/1/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4500570"/>
            <a:ext cx="2688889" cy="19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487" name="Прямоугольник 13"/>
          <p:cNvSpPr>
            <a:spLocks noChangeArrowheads="1"/>
          </p:cNvSpPr>
          <p:nvPr/>
        </p:nvSpPr>
        <p:spPr bwMode="auto">
          <a:xfrm>
            <a:off x="2857500" y="6488113"/>
            <a:ext cx="3810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rbel" pitchFamily="34" charset="0"/>
              </a:rPr>
              <a:t>Тихон с сестрой Надеждой 1942 год</a:t>
            </a:r>
          </a:p>
        </p:txBody>
      </p:sp>
      <p:pic>
        <p:nvPicPr>
          <p:cNvPr id="10244" name="Picture 4" descr="http://www.khrennikov.ru/sites/default/files/styles/medium/public/photos/1/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785794"/>
            <a:ext cx="2263576" cy="313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489" name="Прямоугольник 17"/>
          <p:cNvSpPr>
            <a:spLocks noChangeArrowheads="1"/>
          </p:cNvSpPr>
          <p:nvPr/>
        </p:nvSpPr>
        <p:spPr bwMode="auto">
          <a:xfrm>
            <a:off x="3000375" y="3857625"/>
            <a:ext cx="3168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rbel" pitchFamily="34" charset="0"/>
              </a:rPr>
              <a:t>            С братом Митрофаном</a:t>
            </a:r>
          </a:p>
          <a:p>
            <a:r>
              <a:rPr lang="ru-RU">
                <a:latin typeface="Corbel" pitchFamily="34" charset="0"/>
              </a:rPr>
              <a:t>                           1950 год</a:t>
            </a:r>
          </a:p>
        </p:txBody>
      </p:sp>
    </p:spTree>
  </p:cSld>
  <p:clrMapOvr>
    <a:masterClrMapping/>
  </p:clrMapOvr>
  <p:transition spd="slow" advTm="6758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285728"/>
            <a:ext cx="804713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Юношеские годы Тихона.</a:t>
            </a:r>
            <a:endParaRPr lang="ru-RU" sz="5400" b="1" dirty="0">
              <a:ln/>
              <a:solidFill>
                <a:schemeClr val="accent3"/>
              </a:solidFill>
              <a:latin typeface="+mn-lt"/>
              <a:cs typeface="+mn-cs"/>
            </a:endParaRPr>
          </a:p>
        </p:txBody>
      </p:sp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0" y="1450975"/>
            <a:ext cx="9513888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 sz="2000" b="1">
                <a:latin typeface="Calibri" pitchFamily="34" charset="0"/>
                <a:cs typeface="Times New Roman" pitchFamily="18" charset="0"/>
              </a:rPr>
              <a:t>1928 – 1929 годы. Занятия музыкой с Анной Федоровной Аргуниной. Первая </a:t>
            </a:r>
          </a:p>
          <a:p>
            <a:pPr algn="just"/>
            <a:r>
              <a:rPr lang="ru-RU" sz="2000" b="1">
                <a:latin typeface="Calibri" pitchFamily="34" charset="0"/>
                <a:cs typeface="Times New Roman" pitchFamily="18" charset="0"/>
              </a:rPr>
              <a:t>встреча с Михаилом Фабиановичем Гнесиным. </a:t>
            </a:r>
          </a:p>
          <a:p>
            <a:pPr algn="just"/>
            <a:r>
              <a:rPr lang="ru-RU" sz="2000" b="1">
                <a:latin typeface="Calibri" pitchFamily="34" charset="0"/>
                <a:cs typeface="Times New Roman" pitchFamily="18" charset="0"/>
              </a:rPr>
              <a:t>Окончил в Ельце школу-девятилетку.</a:t>
            </a:r>
            <a:endParaRPr lang="ru-RU" sz="2000" b="1"/>
          </a:p>
          <a:p>
            <a:pPr algn="just" eaLnBrk="0" hangingPunct="0"/>
            <a:r>
              <a:rPr lang="ru-RU" sz="2000" b="1">
                <a:latin typeface="Calibri" pitchFamily="34" charset="0"/>
                <a:cs typeface="Times New Roman" pitchFamily="18" charset="0"/>
              </a:rPr>
              <a:t>1929 год. Поступил в музыкальный техникум имени Гнесиных в Москве.</a:t>
            </a:r>
            <a:endParaRPr lang="ru-RU" sz="2000" b="1"/>
          </a:p>
          <a:p>
            <a:pPr algn="just" eaLnBrk="0" hangingPunct="0"/>
            <a:r>
              <a:rPr lang="ru-RU" sz="2000" b="1">
                <a:latin typeface="Calibri" pitchFamily="34" charset="0"/>
                <a:cs typeface="Times New Roman" pitchFamily="18" charset="0"/>
              </a:rPr>
              <a:t>1932 год. Принят сразу на второй курс Московской консерватории, в классы </a:t>
            </a:r>
          </a:p>
          <a:p>
            <a:pPr algn="just" eaLnBrk="0" hangingPunct="0"/>
            <a:r>
              <a:rPr lang="ru-RU" sz="2000" b="1">
                <a:latin typeface="Calibri" pitchFamily="34" charset="0"/>
                <a:cs typeface="Times New Roman" pitchFamily="18" charset="0"/>
              </a:rPr>
              <a:t>Виссариона Яковлевича Шебалина (композиция) и Генриха Густавовича </a:t>
            </a:r>
          </a:p>
          <a:p>
            <a:pPr algn="just" eaLnBrk="0" hangingPunct="0"/>
            <a:r>
              <a:rPr lang="ru-RU" sz="2000" b="1">
                <a:latin typeface="Calibri" pitchFamily="34" charset="0"/>
                <a:cs typeface="Times New Roman" pitchFamily="18" charset="0"/>
              </a:rPr>
              <a:t>Нейгауза (фортепиано).</a:t>
            </a:r>
            <a:endParaRPr lang="ru-RU" sz="2000" b="1"/>
          </a:p>
          <a:p>
            <a:pPr algn="just" eaLnBrk="0" hangingPunct="0"/>
            <a:r>
              <a:rPr lang="ru-RU" sz="2000" b="1">
                <a:latin typeface="Calibri" pitchFamily="34" charset="0"/>
                <a:cs typeface="Times New Roman" pitchFamily="18" charset="0"/>
              </a:rPr>
              <a:t>1932—1933 годы. Первый концерт для фортепиано с оркестром.</a:t>
            </a:r>
          </a:p>
          <a:p>
            <a:pPr algn="just" eaLnBrk="0" hangingPunct="0"/>
            <a:r>
              <a:rPr lang="ru-RU" sz="2000" b="1">
                <a:latin typeface="Calibri" pitchFamily="34" charset="0"/>
                <a:cs typeface="Times New Roman" pitchFamily="18" charset="0"/>
              </a:rPr>
              <a:t>1933год. Музыка к драматическому спектаклю «Мик».</a:t>
            </a:r>
            <a:endParaRPr lang="ru-RU" sz="2000" b="1"/>
          </a:p>
          <a:p>
            <a:pPr algn="just" eaLnBrk="0" hangingPunct="0"/>
            <a:r>
              <a:rPr lang="ru-RU" sz="2000" b="1">
                <a:latin typeface="Calibri" pitchFamily="34" charset="0"/>
                <a:cs typeface="Times New Roman" pitchFamily="18" charset="0"/>
              </a:rPr>
              <a:t>1935год. Первая симфония.</a:t>
            </a:r>
            <a:r>
              <a:rPr lang="ru-RU" sz="2000" b="1">
                <a:cs typeface="Times New Roman" pitchFamily="18" charset="0"/>
              </a:rPr>
              <a:t> </a:t>
            </a:r>
            <a:r>
              <a:rPr lang="ru-RU" sz="2000" b="1">
                <a:latin typeface="Calibri" pitchFamily="34" charset="0"/>
                <a:cs typeface="Times New Roman" pitchFamily="18" charset="0"/>
              </a:rPr>
              <a:t>Романсы на слова А. С. Пушкина.</a:t>
            </a:r>
            <a:endParaRPr lang="ru-RU" sz="2000" b="1"/>
          </a:p>
          <a:p>
            <a:pPr algn="just" eaLnBrk="0" hangingPunct="0"/>
            <a:r>
              <a:rPr lang="ru-RU" sz="2000" b="1">
                <a:latin typeface="Calibri" pitchFamily="34" charset="0"/>
                <a:cs typeface="Times New Roman" pitchFamily="18" charset="0"/>
              </a:rPr>
              <a:t>1935 – 1936 годы. Музыка к драматическому спектаклю «Много шума из </a:t>
            </a:r>
          </a:p>
          <a:p>
            <a:pPr algn="just" eaLnBrk="0" hangingPunct="0"/>
            <a:r>
              <a:rPr lang="ru-RU" sz="2000" b="1">
                <a:latin typeface="Calibri" pitchFamily="34" charset="0"/>
                <a:cs typeface="Times New Roman" pitchFamily="18" charset="0"/>
              </a:rPr>
              <a:t>ничего».</a:t>
            </a:r>
            <a:endParaRPr lang="ru-RU" sz="2000" b="1"/>
          </a:p>
          <a:p>
            <a:pPr algn="just" eaLnBrk="0" hangingPunct="0"/>
            <a:r>
              <a:rPr lang="ru-RU" sz="2000" b="1">
                <a:latin typeface="Calibri" pitchFamily="34" charset="0"/>
                <a:cs typeface="Times New Roman" pitchFamily="18" charset="0"/>
              </a:rPr>
              <a:t>1936 год. Блестяще окончил консерваторию. Имя Тихона Хренникова золотыми </a:t>
            </a:r>
          </a:p>
          <a:p>
            <a:pPr algn="just" eaLnBrk="0" hangingPunct="0"/>
            <a:r>
              <a:rPr lang="ru-RU" sz="2000" b="1">
                <a:latin typeface="Calibri" pitchFamily="34" charset="0"/>
                <a:cs typeface="Times New Roman" pitchFamily="18" charset="0"/>
              </a:rPr>
              <a:t>буквами занесено на мраморную доску почёта</a:t>
            </a:r>
          </a:p>
          <a:p>
            <a:pPr algn="just" eaLnBrk="0" hangingPunct="0"/>
            <a:r>
              <a:rPr lang="ru-RU" sz="2000" b="1">
                <a:latin typeface="Calibri" pitchFamily="34" charset="0"/>
                <a:cs typeface="Times New Roman" pitchFamily="18" charset="0"/>
              </a:rPr>
              <a:t> в фойе Малого зала.</a:t>
            </a:r>
            <a:endParaRPr lang="ru-RU" sz="2000" b="1"/>
          </a:p>
        </p:txBody>
      </p:sp>
    </p:spTree>
  </p:cSld>
  <p:clrMapOvr>
    <a:masterClrMapping/>
  </p:clrMapOvr>
  <p:transition spd="slow" advTm="6758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1001material.ru/wp-content/uploads/2012/06/xrennikov-191x300.jpg"/>
          <p:cNvPicPr>
            <a:picLocks noChangeAspect="1" noChangeArrowheads="1"/>
          </p:cNvPicPr>
          <p:nvPr/>
        </p:nvPicPr>
        <p:blipFill>
          <a:blip r:embed="rId2"/>
          <a:srcRect b="7559"/>
          <a:stretch>
            <a:fillRect/>
          </a:stretch>
        </p:blipFill>
        <p:spPr bwMode="auto">
          <a:xfrm>
            <a:off x="428625" y="714375"/>
            <a:ext cx="3140075" cy="4559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0" name="Picture 2" descr="http://im8-tub-ru.yandex.net/i?id=77668470-46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285750"/>
            <a:ext cx="414655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5000625" y="2928938"/>
            <a:ext cx="3000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70C0"/>
                </a:solidFill>
                <a:latin typeface="Corbel" pitchFamily="34" charset="0"/>
              </a:rPr>
              <a:t>Московская консерватория.</a:t>
            </a:r>
          </a:p>
        </p:txBody>
      </p:sp>
      <p:pic>
        <p:nvPicPr>
          <p:cNvPr id="6148" name="Picture 4" descr="&amp;Rcy;&amp;acy;&amp;khcy;&amp;mcy;&amp;acy;&amp;ncy;&amp;icy;&amp;ncy;&amp;ocy;&amp;vcy;&amp;scy;&amp;kcy;&amp;icy;&amp;jcy; &amp;zcy;&amp;acy;&amp;lcy; &amp;kcy;&amp;ocy;&amp;ncy;&amp;scy;&amp;iecy;&amp;rcy;&amp;vcy;&amp;acy;&amp;tcy;&amp;ocy;&amp;rcy;&amp;icy;&amp;icy;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0200" y="3500438"/>
            <a:ext cx="4591050" cy="2663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533" name="TextBox 8"/>
          <p:cNvSpPr txBox="1">
            <a:spLocks noChangeArrowheads="1"/>
          </p:cNvSpPr>
          <p:nvPr/>
        </p:nvSpPr>
        <p:spPr bwMode="auto">
          <a:xfrm>
            <a:off x="4787900" y="6165850"/>
            <a:ext cx="3286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rbel" pitchFamily="34" charset="0"/>
              </a:rPr>
              <a:t>         </a:t>
            </a:r>
            <a:r>
              <a:rPr lang="ru-RU">
                <a:solidFill>
                  <a:srgbClr val="0070C0"/>
                </a:solidFill>
                <a:latin typeface="Corbel" pitchFamily="34" charset="0"/>
              </a:rPr>
              <a:t>Малый зал консерватории</a:t>
            </a:r>
          </a:p>
        </p:txBody>
      </p:sp>
      <p:sp>
        <p:nvSpPr>
          <p:cNvPr id="22534" name="TextBox 9"/>
          <p:cNvSpPr txBox="1">
            <a:spLocks noChangeArrowheads="1"/>
          </p:cNvSpPr>
          <p:nvPr/>
        </p:nvSpPr>
        <p:spPr bwMode="auto">
          <a:xfrm>
            <a:off x="642938" y="5286375"/>
            <a:ext cx="2660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70C0"/>
                </a:solidFill>
                <a:latin typeface="Corbel" pitchFamily="34" charset="0"/>
              </a:rPr>
              <a:t>Юношеские годы Тихона</a:t>
            </a:r>
          </a:p>
        </p:txBody>
      </p:sp>
    </p:spTree>
  </p:cSld>
  <p:clrMapOvr>
    <a:masterClrMapping/>
  </p:clrMapOvr>
  <p:transition spd="slow" advTm="6758"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khrennikov.ru/sites/default/files/styles/medium/public/photos/1/2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4655999" cy="3492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3554" name="TextBox 7"/>
          <p:cNvSpPr txBox="1">
            <a:spLocks noChangeArrowheads="1"/>
          </p:cNvSpPr>
          <p:nvPr/>
        </p:nvSpPr>
        <p:spPr bwMode="auto">
          <a:xfrm>
            <a:off x="0" y="4714875"/>
            <a:ext cx="5410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70C0"/>
                </a:solidFill>
                <a:latin typeface="Corbel" pitchFamily="34" charset="0"/>
              </a:rPr>
              <a:t>Молодожёны Хренниковы с сестрой Тихона Лидией</a:t>
            </a:r>
          </a:p>
          <a:p>
            <a:r>
              <a:rPr lang="ru-RU">
                <a:solidFill>
                  <a:srgbClr val="0070C0"/>
                </a:solidFill>
                <a:latin typeface="Corbel" pitchFamily="34" charset="0"/>
              </a:rPr>
              <a:t>                                              1936 год.</a:t>
            </a:r>
          </a:p>
        </p:txBody>
      </p:sp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1071563" y="142875"/>
            <a:ext cx="6453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B0F0"/>
                </a:solidFill>
                <a:latin typeface="Corbel" pitchFamily="34" charset="0"/>
              </a:rPr>
              <a:t>1936 год. Соединяет свою судьбу  с журналисткой Кларой Вакс.</a:t>
            </a:r>
          </a:p>
        </p:txBody>
      </p:sp>
      <p:pic>
        <p:nvPicPr>
          <p:cNvPr id="6" name="Picture 2" descr="http://www.khrennikov.ru/sites/default/files/styles/medium/public/photos/1/1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714356"/>
            <a:ext cx="3458744" cy="248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4" name="Picture 4" descr="http://www.khrennikov.ru/sites/default/files/styles/medium/public/photos/1/1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4071942"/>
            <a:ext cx="3455023" cy="23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558" name="Прямоугольник 13"/>
          <p:cNvSpPr>
            <a:spLocks noChangeArrowheads="1"/>
          </p:cNvSpPr>
          <p:nvPr/>
        </p:nvSpPr>
        <p:spPr bwMode="auto">
          <a:xfrm>
            <a:off x="5500688" y="3429000"/>
            <a:ext cx="321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70C0"/>
                </a:solidFill>
                <a:latin typeface="Corbel" pitchFamily="34" charset="0"/>
              </a:rPr>
              <a:t>1936  год. С женой Кларой.</a:t>
            </a:r>
          </a:p>
        </p:txBody>
      </p:sp>
    </p:spTree>
  </p:cSld>
  <p:clrMapOvr>
    <a:masterClrMapping/>
  </p:clrMapOvr>
  <p:transition spd="slow" advTm="6758"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959</TotalTime>
  <Words>1245</Words>
  <Application>Microsoft Office PowerPoint</Application>
  <PresentationFormat>Экран (4:3)</PresentationFormat>
  <Paragraphs>163</Paragraphs>
  <Slides>31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31</vt:i4>
      </vt:variant>
    </vt:vector>
  </HeadingPairs>
  <TitlesOfParts>
    <vt:vector size="45" baseType="lpstr">
      <vt:lpstr>Corbel</vt:lpstr>
      <vt:lpstr>Arial</vt:lpstr>
      <vt:lpstr>Wingdings 2</vt:lpstr>
      <vt:lpstr>Verdana</vt:lpstr>
      <vt:lpstr>Calibri</vt:lpstr>
      <vt:lpstr>Gill Sans MT</vt:lpstr>
      <vt:lpstr>Times New Roman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Использованная литература и интернет – ресурсы.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Жизнь и творчество  Т.Н. Хренникова.</dc:title>
  <dc:creator>User</dc:creator>
  <cp:lastModifiedBy>USER</cp:lastModifiedBy>
  <cp:revision>99</cp:revision>
  <dcterms:created xsi:type="dcterms:W3CDTF">2013-02-06T12:44:18Z</dcterms:created>
  <dcterms:modified xsi:type="dcterms:W3CDTF">2013-04-12T08:45:51Z</dcterms:modified>
</cp:coreProperties>
</file>