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81" r:id="rId3"/>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2" r:id="rId25"/>
    <p:sldId id="283" r:id="rId26"/>
    <p:sldId id="285" r:id="rId27"/>
    <p:sldId id="286" r:id="rId28"/>
    <p:sldId id="290" r:id="rId29"/>
    <p:sldId id="289" r:id="rId30"/>
    <p:sldId id="284"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6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79A55F4E-A35E-4F50-9860-A8A7F5E253DE}" type="datetimeFigureOut">
              <a:rPr lang="ru-RU" smtClean="0"/>
              <a:pPr/>
              <a:t>07.01.2014</a:t>
            </a:fld>
            <a:endParaRPr lang="ru-RU"/>
          </a:p>
        </p:txBody>
      </p:sp>
      <p:sp>
        <p:nvSpPr>
          <p:cNvPr id="16" name="Номер слайда 15"/>
          <p:cNvSpPr>
            <a:spLocks noGrp="1"/>
          </p:cNvSpPr>
          <p:nvPr>
            <p:ph type="sldNum" sz="quarter" idx="11"/>
          </p:nvPr>
        </p:nvSpPr>
        <p:spPr/>
        <p:txBody>
          <a:bodyPr/>
          <a:lstStyle/>
          <a:p>
            <a:fld id="{0B6342D8-4B56-42D1-A698-426A062F02AF}"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9A55F4E-A35E-4F50-9860-A8A7F5E253DE}" type="datetimeFigureOut">
              <a:rPr lang="ru-RU" smtClean="0"/>
              <a:pPr/>
              <a:t>07.01.2014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6342D8-4B56-42D1-A698-426A062F02A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9A55F4E-A35E-4F50-9860-A8A7F5E253DE}" type="datetimeFigureOut">
              <a:rPr lang="ru-RU" smtClean="0"/>
              <a:pPr/>
              <a:t>07.01.2014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6342D8-4B56-42D1-A698-426A062F02A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79A55F4E-A35E-4F50-9860-A8A7F5E253DE}" type="datetimeFigureOut">
              <a:rPr lang="ru-RU" smtClean="0"/>
              <a:pPr/>
              <a:t>07.01.2014</a:t>
            </a:fld>
            <a:endParaRPr lang="ru-RU"/>
          </a:p>
        </p:txBody>
      </p:sp>
      <p:sp>
        <p:nvSpPr>
          <p:cNvPr id="15" name="Номер слайда 14"/>
          <p:cNvSpPr>
            <a:spLocks noGrp="1"/>
          </p:cNvSpPr>
          <p:nvPr>
            <p:ph type="sldNum" sz="quarter" idx="15"/>
          </p:nvPr>
        </p:nvSpPr>
        <p:spPr/>
        <p:txBody>
          <a:bodyPr/>
          <a:lstStyle>
            <a:lvl1pPr algn="ctr">
              <a:defRPr/>
            </a:lvl1pPr>
          </a:lstStyle>
          <a:p>
            <a:fld id="{0B6342D8-4B56-42D1-A698-426A062F02AF}"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79A55F4E-A35E-4F50-9860-A8A7F5E253DE}" type="datetimeFigureOut">
              <a:rPr lang="ru-RU" smtClean="0"/>
              <a:pPr/>
              <a:t>07.01.2014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6342D8-4B56-42D1-A698-426A062F02AF}"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79A55F4E-A35E-4F50-9860-A8A7F5E253DE}" type="datetimeFigureOut">
              <a:rPr lang="ru-RU" smtClean="0"/>
              <a:pPr/>
              <a:t>07.01.2014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6342D8-4B56-42D1-A698-426A062F02AF}"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0B6342D8-4B56-42D1-A698-426A062F02AF}"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79A55F4E-A35E-4F50-9860-A8A7F5E253DE}" type="datetimeFigureOut">
              <a:rPr lang="ru-RU" smtClean="0"/>
              <a:pPr/>
              <a:t>07.01.2014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9A55F4E-A35E-4F50-9860-A8A7F5E253DE}" type="datetimeFigureOut">
              <a:rPr lang="ru-RU" smtClean="0"/>
              <a:pPr/>
              <a:t>07.01.2014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B6342D8-4B56-42D1-A698-426A062F02AF}"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9A55F4E-A35E-4F50-9860-A8A7F5E253DE}" type="datetimeFigureOut">
              <a:rPr lang="ru-RU" smtClean="0"/>
              <a:pPr/>
              <a:t>07.01.2014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B6342D8-4B56-42D1-A698-426A062F02A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79A55F4E-A35E-4F50-9860-A8A7F5E253DE}" type="datetimeFigureOut">
              <a:rPr lang="ru-RU" smtClean="0"/>
              <a:pPr/>
              <a:t>07.01.2014</a:t>
            </a:fld>
            <a:endParaRPr lang="ru-RU"/>
          </a:p>
        </p:txBody>
      </p:sp>
      <p:sp>
        <p:nvSpPr>
          <p:cNvPr id="9" name="Номер слайда 8"/>
          <p:cNvSpPr>
            <a:spLocks noGrp="1"/>
          </p:cNvSpPr>
          <p:nvPr>
            <p:ph type="sldNum" sz="quarter" idx="15"/>
          </p:nvPr>
        </p:nvSpPr>
        <p:spPr/>
        <p:txBody>
          <a:bodyPr/>
          <a:lstStyle/>
          <a:p>
            <a:fld id="{0B6342D8-4B56-42D1-A698-426A062F02AF}"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79A55F4E-A35E-4F50-9860-A8A7F5E253DE}" type="datetimeFigureOut">
              <a:rPr lang="ru-RU" smtClean="0"/>
              <a:pPr/>
              <a:t>07.01.2014</a:t>
            </a:fld>
            <a:endParaRPr lang="ru-RU"/>
          </a:p>
        </p:txBody>
      </p:sp>
      <p:sp>
        <p:nvSpPr>
          <p:cNvPr id="9" name="Номер слайда 8"/>
          <p:cNvSpPr>
            <a:spLocks noGrp="1"/>
          </p:cNvSpPr>
          <p:nvPr>
            <p:ph type="sldNum" sz="quarter" idx="11"/>
          </p:nvPr>
        </p:nvSpPr>
        <p:spPr/>
        <p:txBody>
          <a:bodyPr/>
          <a:lstStyle/>
          <a:p>
            <a:fld id="{0B6342D8-4B56-42D1-A698-426A062F02AF}"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9A55F4E-A35E-4F50-9860-A8A7F5E253DE}" type="datetimeFigureOut">
              <a:rPr lang="ru-RU" smtClean="0"/>
              <a:pPr/>
              <a:t>07.01.2014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B6342D8-4B56-42D1-A698-426A062F02AF}"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 y="3699804"/>
            <a:ext cx="8305800" cy="2443840"/>
          </a:xfrm>
        </p:spPr>
        <p:txBody>
          <a:bodyPr>
            <a:normAutofit/>
          </a:bodyPr>
          <a:lstStyle/>
          <a:p>
            <a:pPr algn="l"/>
            <a:r>
              <a:rPr lang="ru-RU" b="1" dirty="0" smtClean="0">
                <a:solidFill>
                  <a:schemeClr val="bg1"/>
                </a:solidFill>
              </a:rPr>
              <a:t>Выполнили ученицы</a:t>
            </a:r>
          </a:p>
          <a:p>
            <a:pPr algn="l"/>
            <a:r>
              <a:rPr lang="ru-RU" b="1" dirty="0" smtClean="0">
                <a:solidFill>
                  <a:schemeClr val="bg1"/>
                </a:solidFill>
              </a:rPr>
              <a:t>10 класса МКОУ СОШ </a:t>
            </a:r>
          </a:p>
          <a:p>
            <a:pPr algn="l"/>
            <a:r>
              <a:rPr lang="ru-RU" b="1" dirty="0" smtClean="0">
                <a:solidFill>
                  <a:schemeClr val="bg1"/>
                </a:solidFill>
              </a:rPr>
              <a:t>п.Кобра: Аннушкина Юлия </a:t>
            </a:r>
          </a:p>
          <a:p>
            <a:pPr algn="l"/>
            <a:r>
              <a:rPr lang="ru-RU" b="1" dirty="0" smtClean="0">
                <a:solidFill>
                  <a:schemeClr val="bg1"/>
                </a:solidFill>
              </a:rPr>
              <a:t>и </a:t>
            </a:r>
            <a:r>
              <a:rPr lang="ru-RU" b="1" dirty="0" err="1" smtClean="0">
                <a:solidFill>
                  <a:schemeClr val="bg1"/>
                </a:solidFill>
              </a:rPr>
              <a:t>Гонцова</a:t>
            </a:r>
            <a:r>
              <a:rPr lang="ru-RU" b="1" dirty="0" smtClean="0">
                <a:solidFill>
                  <a:schemeClr val="bg1"/>
                </a:solidFill>
              </a:rPr>
              <a:t> Марина.</a:t>
            </a:r>
          </a:p>
          <a:p>
            <a:pPr algn="l"/>
            <a:r>
              <a:rPr lang="ru-RU" b="1" dirty="0" smtClean="0">
                <a:solidFill>
                  <a:schemeClr val="bg1"/>
                </a:solidFill>
              </a:rPr>
              <a:t>Руководитель: Рычкова Е.А.</a:t>
            </a:r>
            <a:endParaRPr lang="ru-RU" b="1" dirty="0">
              <a:solidFill>
                <a:schemeClr val="bg1"/>
              </a:solidFill>
            </a:endParaRPr>
          </a:p>
        </p:txBody>
      </p:sp>
      <p:sp>
        <p:nvSpPr>
          <p:cNvPr id="2" name="Заголовок 1"/>
          <p:cNvSpPr>
            <a:spLocks noGrp="1"/>
          </p:cNvSpPr>
          <p:nvPr>
            <p:ph type="ctrTitle"/>
          </p:nvPr>
        </p:nvSpPr>
        <p:spPr>
          <a:xfrm>
            <a:off x="457200" y="928670"/>
            <a:ext cx="8305800" cy="2486262"/>
          </a:xfrm>
        </p:spPr>
        <p:txBody>
          <a:bodyPr>
            <a:noAutofit/>
          </a:bodyPr>
          <a:lstStyle/>
          <a:p>
            <a:r>
              <a:rPr lang="ru-RU" sz="6000" b="1" dirty="0" smtClean="0">
                <a:solidFill>
                  <a:schemeClr val="bg1"/>
                </a:solidFill>
              </a:rPr>
              <a:t>Живопись Древней Греции.</a:t>
            </a:r>
            <a:br>
              <a:rPr lang="ru-RU" sz="6000" b="1" dirty="0" smtClean="0">
                <a:solidFill>
                  <a:schemeClr val="bg1"/>
                </a:solidFill>
              </a:rPr>
            </a:br>
            <a:endParaRPr lang="ru-RU" sz="6000" b="1" dirty="0">
              <a:solidFill>
                <a:schemeClr val="bg1"/>
              </a:solidFill>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00px-Euphronios_Krater_Antikensammlung_Berlin.jpg"/>
          <p:cNvPicPr>
            <a:picLocks noGrp="1" noChangeAspect="1"/>
          </p:cNvPicPr>
          <p:nvPr>
            <p:ph idx="1"/>
          </p:nvPr>
        </p:nvPicPr>
        <p:blipFill>
          <a:blip r:embed="rId2"/>
          <a:stretch>
            <a:fillRect/>
          </a:stretch>
        </p:blipFill>
        <p:spPr>
          <a:xfrm>
            <a:off x="0" y="0"/>
            <a:ext cx="9144000" cy="6858000"/>
          </a:xfrm>
        </p:spPr>
      </p:pic>
      <p:sp>
        <p:nvSpPr>
          <p:cNvPr id="3" name="Заголовок 2"/>
          <p:cNvSpPr>
            <a:spLocks noGrp="1"/>
          </p:cNvSpPr>
          <p:nvPr>
            <p:ph type="title"/>
          </p:nvPr>
        </p:nvSpPr>
        <p:spPr/>
        <p:txBody>
          <a:bodyPr/>
          <a:lstStyle/>
          <a:p>
            <a:endParaRPr lang="ru-RU"/>
          </a:p>
        </p:txBody>
      </p:sp>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357958"/>
          </a:xfrm>
        </p:spPr>
        <p:txBody>
          <a:bodyPr>
            <a:noAutofit/>
          </a:bodyPr>
          <a:lstStyle/>
          <a:p>
            <a:r>
              <a:rPr lang="ru-RU" sz="2800" b="1" dirty="0" smtClean="0">
                <a:solidFill>
                  <a:schemeClr val="bg1"/>
                </a:solidFill>
              </a:rPr>
              <a:t>Вазы по белому </a:t>
            </a:r>
            <a:r>
              <a:rPr lang="ru-RU" sz="2800" b="1" dirty="0" err="1" smtClean="0">
                <a:solidFill>
                  <a:schemeClr val="bg1"/>
                </a:solidFill>
              </a:rPr>
              <a:t>фону-вазы-гнафии</a:t>
            </a:r>
            <a:r>
              <a:rPr lang="ru-RU" sz="2800" b="1" dirty="0" smtClean="0">
                <a:solidFill>
                  <a:schemeClr val="bg1"/>
                </a:solidFill>
              </a:rPr>
              <a:t> ,названные по месту первого их обнаружения в </a:t>
            </a:r>
            <a:r>
              <a:rPr lang="ru-RU" sz="2800" b="1" dirty="0" err="1" smtClean="0">
                <a:solidFill>
                  <a:schemeClr val="bg1"/>
                </a:solidFill>
              </a:rPr>
              <a:t>Гнафии</a:t>
            </a:r>
            <a:r>
              <a:rPr lang="ru-RU" sz="2800" b="1" dirty="0" smtClean="0">
                <a:solidFill>
                  <a:schemeClr val="bg1"/>
                </a:solidFill>
              </a:rPr>
              <a:t>. В росписи </a:t>
            </a:r>
            <a:r>
              <a:rPr lang="ru-RU" sz="2800" b="1" dirty="0" err="1" smtClean="0">
                <a:solidFill>
                  <a:schemeClr val="bg1"/>
                </a:solidFill>
              </a:rPr>
              <a:t>гнафий</a:t>
            </a:r>
            <a:r>
              <a:rPr lang="ru-RU" sz="2800" b="1" dirty="0" smtClean="0">
                <a:solidFill>
                  <a:schemeClr val="bg1"/>
                </a:solidFill>
              </a:rPr>
              <a:t> по чёрному лаковому фону использовались белый, жёлтый, оранжевый, красный, коричневый, зелёный и другие цвета. На вазах встречаются символы счастья, культовые изображения и растительные мотивы. С конца IV в. до н. э. роспись в стиле </a:t>
            </a:r>
            <a:r>
              <a:rPr lang="ru-RU" sz="2800" b="1" dirty="0" err="1" smtClean="0">
                <a:solidFill>
                  <a:schemeClr val="bg1"/>
                </a:solidFill>
              </a:rPr>
              <a:t>гнафии</a:t>
            </a:r>
            <a:r>
              <a:rPr lang="ru-RU" sz="2800" b="1" dirty="0" smtClean="0">
                <a:solidFill>
                  <a:schemeClr val="bg1"/>
                </a:solidFill>
              </a:rPr>
              <a:t> стала исполняться исключительно белой краской. Производство </a:t>
            </a:r>
            <a:r>
              <a:rPr lang="ru-RU" sz="2800" b="1" dirty="0" err="1" smtClean="0">
                <a:solidFill>
                  <a:schemeClr val="bg1"/>
                </a:solidFill>
              </a:rPr>
              <a:t>гнафий</a:t>
            </a:r>
            <a:r>
              <a:rPr lang="ru-RU" sz="2800" b="1" dirty="0" smtClean="0">
                <a:solidFill>
                  <a:schemeClr val="bg1"/>
                </a:solidFill>
              </a:rPr>
              <a:t> продолжалось до середины III в. до н. э. Для росписи ваз в этом стиле в качестве основы использовалась белая краска, на которую наносились чёрные, красные либо многоцветные фигуры.</a:t>
            </a:r>
            <a:endParaRPr lang="ru-RU" sz="2800" b="1" dirty="0">
              <a:solidFill>
                <a:schemeClr val="bg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95px-Hypnos_Thanatos_BM_Vase_D56.jpg"/>
          <p:cNvPicPr>
            <a:picLocks noGrp="1" noChangeAspect="1"/>
          </p:cNvPicPr>
          <p:nvPr>
            <p:ph idx="1"/>
          </p:nvPr>
        </p:nvPicPr>
        <p:blipFill>
          <a:blip r:embed="rId2"/>
          <a:stretch>
            <a:fillRect/>
          </a:stretch>
        </p:blipFill>
        <p:spPr>
          <a:xfrm>
            <a:off x="0" y="0"/>
            <a:ext cx="9144000" cy="6858000"/>
          </a:xfrm>
        </p:spPr>
      </p:pic>
      <p:sp>
        <p:nvSpPr>
          <p:cNvPr id="3" name="Заголовок 2"/>
          <p:cNvSpPr>
            <a:spLocks noGrp="1"/>
          </p:cNvSpPr>
          <p:nvPr>
            <p:ph type="title"/>
          </p:nvPr>
        </p:nvSpPr>
        <p:spPr/>
        <p:txBody>
          <a:bodyPr/>
          <a:lstStyle/>
          <a:p>
            <a:endParaRPr lang="ru-RU"/>
          </a:p>
        </p:txBody>
      </p:sp>
    </p:spTree>
  </p:cSld>
  <p:clrMapOvr>
    <a:masterClrMapping/>
  </p:clrMapOvr>
  <p:transition>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322px-Hypnos_Thanatos_BM_Vase_D56_full.jpg"/>
          <p:cNvPicPr>
            <a:picLocks noGrp="1" noChangeAspect="1"/>
          </p:cNvPicPr>
          <p:nvPr>
            <p:ph sz="half" idx="1"/>
          </p:nvPr>
        </p:nvPicPr>
        <p:blipFill>
          <a:blip r:embed="rId2"/>
          <a:stretch>
            <a:fillRect/>
          </a:stretch>
        </p:blipFill>
        <p:spPr>
          <a:xfrm>
            <a:off x="0" y="0"/>
            <a:ext cx="4643437" cy="6858000"/>
          </a:xfrm>
        </p:spPr>
      </p:pic>
      <p:pic>
        <p:nvPicPr>
          <p:cNvPr id="6" name="Содержимое 5" descr="361px-Oinochoe_Gnathia_Louvre_K596.jpg"/>
          <p:cNvPicPr>
            <a:picLocks noGrp="1" noChangeAspect="1"/>
          </p:cNvPicPr>
          <p:nvPr>
            <p:ph sz="half" idx="2"/>
          </p:nvPr>
        </p:nvPicPr>
        <p:blipFill>
          <a:blip r:embed="rId3"/>
          <a:stretch>
            <a:fillRect/>
          </a:stretch>
        </p:blipFill>
        <p:spPr>
          <a:xfrm>
            <a:off x="4643438" y="0"/>
            <a:ext cx="4500561" cy="6858000"/>
          </a:xfrm>
        </p:spPr>
      </p:pic>
    </p:spTree>
  </p:cSld>
  <p:clrMapOvr>
    <a:masterClrMapping/>
  </p:clrMapOvr>
  <p:transition>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357298"/>
            <a:ext cx="9144000" cy="3929090"/>
          </a:xfrm>
        </p:spPr>
        <p:txBody>
          <a:bodyPr>
            <a:normAutofit fontScale="90000"/>
          </a:bodyPr>
          <a:lstStyle/>
          <a:p>
            <a:pPr algn="ctr"/>
            <a:r>
              <a:rPr lang="ru-RU" b="1" dirty="0" smtClean="0"/>
              <a:t/>
            </a:r>
            <a:br>
              <a:rPr lang="ru-RU" b="1" dirty="0" smtClean="0"/>
            </a:br>
            <a:r>
              <a:rPr lang="ru-RU" b="1" dirty="0" smtClean="0"/>
              <a:t/>
            </a:r>
            <a:br>
              <a:rPr lang="ru-RU" b="1" dirty="0" smtClean="0"/>
            </a:br>
            <a:r>
              <a:rPr lang="ru-RU" sz="7300" b="1" dirty="0" smtClean="0">
                <a:solidFill>
                  <a:schemeClr val="bg1"/>
                </a:solidFill>
              </a:rPr>
              <a:t>Вазопись Древней Греции-настоящее искусство.</a:t>
            </a:r>
            <a:br>
              <a:rPr lang="ru-RU" sz="7300" b="1" dirty="0" smtClean="0">
                <a:solidFill>
                  <a:schemeClr val="bg1"/>
                </a:solidFill>
              </a:rPr>
            </a:br>
            <a:endParaRPr lang="ru-RU" sz="7300" dirty="0">
              <a:solidFill>
                <a:schemeClr val="bg1"/>
              </a:solidFill>
            </a:endParaRPr>
          </a:p>
        </p:txBody>
      </p:sp>
    </p:spTree>
  </p:cSld>
  <p:clrMapOvr>
    <a:masterClrMapping/>
  </p:clrMapOvr>
  <p:transition>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400px-Volute_krater_by_the_Painter_of_Copenhague_4223_Antikensammlung_Berlin.jpg"/>
          <p:cNvPicPr>
            <a:picLocks noGrp="1" noChangeAspect="1"/>
          </p:cNvPicPr>
          <p:nvPr>
            <p:ph sz="half" idx="1"/>
          </p:nvPr>
        </p:nvPicPr>
        <p:blipFill>
          <a:blip r:embed="rId2"/>
          <a:stretch>
            <a:fillRect/>
          </a:stretch>
        </p:blipFill>
        <p:spPr>
          <a:xfrm>
            <a:off x="0" y="0"/>
            <a:ext cx="4643438" cy="6858000"/>
          </a:xfrm>
        </p:spPr>
      </p:pic>
      <p:pic>
        <p:nvPicPr>
          <p:cNvPr id="6" name="Содержимое 5" descr="346px-DSC00372_-_Vaso_centuripino_-280-220_a.C.-_-_Foto_G._Dall'Orto1.jpg"/>
          <p:cNvPicPr>
            <a:picLocks noGrp="1" noChangeAspect="1"/>
          </p:cNvPicPr>
          <p:nvPr>
            <p:ph sz="half" idx="2"/>
          </p:nvPr>
        </p:nvPicPr>
        <p:blipFill>
          <a:blip r:embed="rId3"/>
          <a:stretch>
            <a:fillRect/>
          </a:stretch>
        </p:blipFill>
        <p:spPr>
          <a:xfrm>
            <a:off x="4643438" y="0"/>
            <a:ext cx="4500562" cy="6858000"/>
          </a:xfrm>
        </p:spPr>
      </p:pic>
    </p:spTree>
  </p:cSld>
  <p:clrMapOvr>
    <a:masterClrMapping/>
  </p:clrMapOvr>
  <p:transition>
    <p:whee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kyphos_-_Tonaufbereitung.jpg"/>
          <p:cNvPicPr>
            <a:picLocks noGrp="1" noChangeAspect="1"/>
          </p:cNvPicPr>
          <p:nvPr>
            <p:ph idx="1"/>
          </p:nvPr>
        </p:nvPicPr>
        <p:blipFill>
          <a:blip r:embed="rId2"/>
          <a:stretch>
            <a:fillRect/>
          </a:stretch>
        </p:blipFill>
        <p:spPr>
          <a:xfrm>
            <a:off x="0" y="0"/>
            <a:ext cx="9144000" cy="6858000"/>
          </a:xfrm>
        </p:spPr>
      </p:pic>
      <p:sp>
        <p:nvSpPr>
          <p:cNvPr id="3" name="Заголовок 2"/>
          <p:cNvSpPr>
            <a:spLocks noGrp="1"/>
          </p:cNvSpPr>
          <p:nvPr>
            <p:ph type="title"/>
          </p:nvPr>
        </p:nvSpPr>
        <p:spPr/>
        <p:txBody>
          <a:bodyPr/>
          <a:lstStyle/>
          <a:p>
            <a:endParaRPr lang="ru-RU"/>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49709182_3530.gif"/>
          <p:cNvPicPr>
            <a:picLocks noGrp="1" noChangeAspect="1"/>
          </p:cNvPicPr>
          <p:nvPr>
            <p:ph idx="1"/>
          </p:nvPr>
        </p:nvPicPr>
        <p:blipFill>
          <a:blip r:embed="rId2"/>
          <a:stretch>
            <a:fillRect/>
          </a:stretch>
        </p:blipFill>
        <p:spPr>
          <a:xfrm>
            <a:off x="0" y="0"/>
            <a:ext cx="9144000" cy="6858000"/>
          </a:xfrm>
        </p:spPr>
      </p:pic>
      <p:sp>
        <p:nvSpPr>
          <p:cNvPr id="3" name="Заголовок 2"/>
          <p:cNvSpPr>
            <a:spLocks noGrp="1"/>
          </p:cNvSpPr>
          <p:nvPr>
            <p:ph type="title"/>
          </p:nvPr>
        </p:nvSpPr>
        <p:spPr/>
        <p:txBody>
          <a:bodyPr/>
          <a:lstStyle/>
          <a:p>
            <a:endParaRPr lang="ru-RU"/>
          </a:p>
        </p:txBody>
      </p:sp>
    </p:spTree>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49709329_400pxOlpe_sphinx_Louvre_Cp10475.jpg"/>
          <p:cNvPicPr>
            <a:picLocks noGrp="1" noChangeAspect="1"/>
          </p:cNvPicPr>
          <p:nvPr>
            <p:ph idx="1"/>
          </p:nvPr>
        </p:nvPicPr>
        <p:blipFill>
          <a:blip r:embed="rId2"/>
          <a:stretch>
            <a:fillRect/>
          </a:stretch>
        </p:blipFill>
        <p:spPr>
          <a:xfrm>
            <a:off x="0" y="0"/>
            <a:ext cx="9144000" cy="6858000"/>
          </a:xfrm>
        </p:spPr>
      </p:pic>
      <p:sp>
        <p:nvSpPr>
          <p:cNvPr id="3" name="Заголовок 2"/>
          <p:cNvSpPr>
            <a:spLocks noGrp="1"/>
          </p:cNvSpPr>
          <p:nvPr>
            <p:ph type="title"/>
          </p:nvPr>
        </p:nvSpPr>
        <p:spPr/>
        <p:txBody>
          <a:bodyPr/>
          <a:lstStyle/>
          <a:p>
            <a:endParaRPr lang="ru-RU"/>
          </a:p>
        </p:txBody>
      </p:sp>
    </p:spTree>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49709572_443pxKanne_Meeresstil_asb_2004_PICT3393.jpg"/>
          <p:cNvPicPr>
            <a:picLocks noGrp="1" noChangeAspect="1"/>
          </p:cNvPicPr>
          <p:nvPr>
            <p:ph sz="half" idx="1"/>
          </p:nvPr>
        </p:nvPicPr>
        <p:blipFill>
          <a:blip r:embed="rId2"/>
          <a:stretch>
            <a:fillRect/>
          </a:stretch>
        </p:blipFill>
        <p:spPr>
          <a:xfrm>
            <a:off x="0" y="0"/>
            <a:ext cx="4643438" cy="6858000"/>
          </a:xfrm>
        </p:spPr>
      </p:pic>
      <p:pic>
        <p:nvPicPr>
          <p:cNvPr id="6" name="Содержимое 5" descr="64774.jpg"/>
          <p:cNvPicPr>
            <a:picLocks noGrp="1" noChangeAspect="1"/>
          </p:cNvPicPr>
          <p:nvPr>
            <p:ph sz="half" idx="2"/>
          </p:nvPr>
        </p:nvPicPr>
        <p:blipFill>
          <a:blip r:embed="rId3"/>
          <a:stretch>
            <a:fillRect/>
          </a:stretch>
        </p:blipFill>
        <p:spPr>
          <a:xfrm>
            <a:off x="4643438" y="0"/>
            <a:ext cx="4500562" cy="6858000"/>
          </a:xfrm>
        </p:spPr>
      </p:pic>
    </p:spTree>
  </p:cSld>
  <p:clrMapOvr>
    <a:masterClrMapping/>
  </p:clrMapOvr>
  <p:transition>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015-015-ZHivopis-Drevnej-Gretsii.jpg"/>
          <p:cNvPicPr>
            <a:picLocks noGrp="1" noChangeAspect="1"/>
          </p:cNvPicPr>
          <p:nvPr>
            <p:ph idx="1"/>
          </p:nvPr>
        </p:nvPicPr>
        <p:blipFill>
          <a:blip r:embed="rId2"/>
          <a:stretch>
            <a:fillRect/>
          </a:stretch>
        </p:blipFill>
        <p:spPr>
          <a:xfrm>
            <a:off x="0" y="0"/>
            <a:ext cx="9144000" cy="6858000"/>
          </a:xfrm>
        </p:spPr>
      </p:pic>
      <p:sp>
        <p:nvSpPr>
          <p:cNvPr id="3" name="Заголовок 2"/>
          <p:cNvSpPr>
            <a:spLocks noGrp="1"/>
          </p:cNvSpPr>
          <p:nvPr>
            <p:ph type="title"/>
          </p:nvPr>
        </p:nvSpPr>
        <p:spPr/>
        <p:txBody>
          <a:bodyPr/>
          <a:lstStyle/>
          <a:p>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49709610_1235635325a62c.jpg"/>
          <p:cNvPicPr>
            <a:picLocks noGrp="1" noChangeAspect="1"/>
          </p:cNvPicPr>
          <p:nvPr>
            <p:ph sz="half" idx="1"/>
          </p:nvPr>
        </p:nvPicPr>
        <p:blipFill>
          <a:blip r:embed="rId2"/>
          <a:stretch>
            <a:fillRect/>
          </a:stretch>
        </p:blipFill>
        <p:spPr>
          <a:xfrm>
            <a:off x="0" y="0"/>
            <a:ext cx="4643438" cy="6858000"/>
          </a:xfrm>
        </p:spPr>
      </p:pic>
      <p:pic>
        <p:nvPicPr>
          <p:cNvPr id="6" name="Содержимое 5" descr="arkche_keram_5.jpg"/>
          <p:cNvPicPr>
            <a:picLocks noGrp="1" noChangeAspect="1"/>
          </p:cNvPicPr>
          <p:nvPr>
            <p:ph sz="half" idx="2"/>
          </p:nvPr>
        </p:nvPicPr>
        <p:blipFill>
          <a:blip r:embed="rId3"/>
          <a:stretch>
            <a:fillRect/>
          </a:stretch>
        </p:blipFill>
        <p:spPr>
          <a:xfrm>
            <a:off x="4643438" y="0"/>
            <a:ext cx="4500562" cy="6858000"/>
          </a:xfrm>
        </p:spPr>
      </p:pic>
    </p:spTree>
  </p:cSld>
  <p:clrMapOvr>
    <a:masterClrMapping/>
  </p:clrMapOvr>
  <p:transition>
    <p:strip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keram_635_fragment.jpg"/>
          <p:cNvPicPr>
            <a:picLocks noGrp="1" noChangeAspect="1"/>
          </p:cNvPicPr>
          <p:nvPr>
            <p:ph idx="1"/>
          </p:nvPr>
        </p:nvPicPr>
        <p:blipFill>
          <a:blip r:embed="rId2"/>
          <a:stretch>
            <a:fillRect/>
          </a:stretch>
        </p:blipFill>
        <p:spPr>
          <a:xfrm>
            <a:off x="0" y="0"/>
            <a:ext cx="9144000" cy="6858000"/>
          </a:xfrm>
        </p:spPr>
      </p:pic>
      <p:sp>
        <p:nvSpPr>
          <p:cNvPr id="3" name="Заголовок 2"/>
          <p:cNvSpPr>
            <a:spLocks noGrp="1"/>
          </p:cNvSpPr>
          <p:nvPr>
            <p:ph type="title"/>
          </p:nvPr>
        </p:nvSpPr>
        <p:spPr/>
        <p:txBody>
          <a:bodyPr/>
          <a:lstStyle/>
          <a:p>
            <a:endParaRPr lang="ru-RU"/>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zagrujennoe_9.jpg"/>
          <p:cNvPicPr>
            <a:picLocks noGrp="1" noChangeAspect="1"/>
          </p:cNvPicPr>
          <p:nvPr>
            <p:ph idx="1"/>
          </p:nvPr>
        </p:nvPicPr>
        <p:blipFill>
          <a:blip r:embed="rId2"/>
          <a:stretch>
            <a:fillRect/>
          </a:stretch>
        </p:blipFill>
        <p:spPr>
          <a:xfrm>
            <a:off x="0" y="0"/>
            <a:ext cx="9143999" cy="6857999"/>
          </a:xfrm>
        </p:spPr>
      </p:pic>
      <p:sp>
        <p:nvSpPr>
          <p:cNvPr id="3" name="Заголовок 2"/>
          <p:cNvSpPr>
            <a:spLocks noGrp="1"/>
          </p:cNvSpPr>
          <p:nvPr>
            <p:ph type="title"/>
          </p:nvPr>
        </p:nvSpPr>
        <p:spPr/>
        <p:txBody>
          <a:bodyPr/>
          <a:lstStyle/>
          <a:p>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549.jpg"/>
          <p:cNvPicPr>
            <a:picLocks noGrp="1" noChangeAspect="1"/>
          </p:cNvPicPr>
          <p:nvPr>
            <p:ph sz="half" idx="1"/>
          </p:nvPr>
        </p:nvPicPr>
        <p:blipFill>
          <a:blip r:embed="rId2"/>
          <a:stretch>
            <a:fillRect/>
          </a:stretch>
        </p:blipFill>
        <p:spPr>
          <a:xfrm>
            <a:off x="0" y="0"/>
            <a:ext cx="4643438" cy="6858000"/>
          </a:xfrm>
        </p:spPr>
      </p:pic>
      <p:pic>
        <p:nvPicPr>
          <p:cNvPr id="6" name="Содержимое 5" descr="3645-1.jpg"/>
          <p:cNvPicPr>
            <a:picLocks noGrp="1" noChangeAspect="1"/>
          </p:cNvPicPr>
          <p:nvPr>
            <p:ph sz="half" idx="2"/>
          </p:nvPr>
        </p:nvPicPr>
        <p:blipFill>
          <a:blip r:embed="rId3"/>
          <a:stretch>
            <a:fillRect/>
          </a:stretch>
        </p:blipFill>
        <p:spPr>
          <a:xfrm>
            <a:off x="4643438" y="0"/>
            <a:ext cx="4500561" cy="68580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ages_22.jpg"/>
          <p:cNvPicPr>
            <a:picLocks noGrp="1" noChangeAspect="1"/>
          </p:cNvPicPr>
          <p:nvPr>
            <p:ph idx="1"/>
          </p:nvPr>
        </p:nvPicPr>
        <p:blipFill>
          <a:blip r:embed="rId2"/>
          <a:stretch>
            <a:fillRect/>
          </a:stretch>
        </p:blipFill>
        <p:spPr>
          <a:xfrm>
            <a:off x="0" y="0"/>
            <a:ext cx="9144000" cy="6858000"/>
          </a:xfrm>
        </p:spPr>
      </p:pic>
      <p:sp>
        <p:nvSpPr>
          <p:cNvPr id="3" name="Заголовок 2"/>
          <p:cNvSpPr>
            <a:spLocks noGrp="1"/>
          </p:cNvSpPr>
          <p:nvPr>
            <p:ph type="title"/>
          </p:nvPr>
        </p:nvSpPr>
        <p:spPr/>
        <p:txBody>
          <a:bodyPr/>
          <a:lstStyle/>
          <a:p>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Autofit/>
          </a:bodyPr>
          <a:lstStyle/>
          <a:p>
            <a:r>
              <a:rPr lang="ru-RU" sz="2800" b="1" dirty="0" smtClean="0">
                <a:solidFill>
                  <a:schemeClr val="bg1"/>
                </a:solidFill>
              </a:rPr>
              <a:t>Наиболее древним из великих греческих художников, упоминаемых литературными источниками, является </a:t>
            </a:r>
            <a:r>
              <a:rPr lang="ru-RU" sz="2800" b="1" dirty="0" err="1" smtClean="0">
                <a:solidFill>
                  <a:schemeClr val="bg1"/>
                </a:solidFill>
              </a:rPr>
              <a:t>Полигнот</a:t>
            </a:r>
            <a:r>
              <a:rPr lang="ru-RU" sz="2800" b="1" dirty="0" smtClean="0">
                <a:solidFill>
                  <a:schemeClr val="bg1"/>
                </a:solidFill>
              </a:rPr>
              <a:t> из </a:t>
            </a:r>
            <a:r>
              <a:rPr lang="ru-RU" sz="2800" b="1" dirty="0" err="1" smtClean="0">
                <a:solidFill>
                  <a:schemeClr val="bg1"/>
                </a:solidFill>
              </a:rPr>
              <a:t>Тасоса</a:t>
            </a:r>
            <a:r>
              <a:rPr lang="ru-RU" sz="2800" b="1" dirty="0" smtClean="0">
                <a:solidFill>
                  <a:schemeClr val="bg1"/>
                </a:solidFill>
              </a:rPr>
              <a:t>, работавший в середине V в. до н. э. О нем говорилось, что он преуспел в «</a:t>
            </a:r>
            <a:r>
              <a:rPr lang="ru-RU" sz="2800" b="1" dirty="0" err="1" smtClean="0">
                <a:solidFill>
                  <a:schemeClr val="bg1"/>
                </a:solidFill>
              </a:rPr>
              <a:t>этографии</a:t>
            </a:r>
            <a:r>
              <a:rPr lang="ru-RU" sz="2800" b="1" dirty="0" smtClean="0">
                <a:solidFill>
                  <a:schemeClr val="bg1"/>
                </a:solidFill>
              </a:rPr>
              <a:t>» (искусстве изображения человеческих настроений) и что в его фигурах легко угадывались сквозь одежды очертания тел. Установлено, что слабое отражение его живописи можно проследить в некоторых вазах краснофигурного стиля, сюжеты которых несомненно ведут свое происхождение от «</a:t>
            </a:r>
            <a:r>
              <a:rPr lang="ru-RU" sz="2800" b="1" dirty="0" err="1" smtClean="0">
                <a:solidFill>
                  <a:schemeClr val="bg1"/>
                </a:solidFill>
              </a:rPr>
              <a:t>мегалографий</a:t>
            </a:r>
            <a:r>
              <a:rPr lang="ru-RU" sz="2800" b="1" dirty="0" smtClean="0">
                <a:solidFill>
                  <a:schemeClr val="bg1"/>
                </a:solidFill>
              </a:rPr>
              <a:t>» (крупноразмерных картин), и особенно в одном кратере, на котором изображена «Гибель </a:t>
            </a:r>
            <a:r>
              <a:rPr lang="ru-RU" sz="2800" b="1" dirty="0" err="1" smtClean="0">
                <a:solidFill>
                  <a:schemeClr val="bg1"/>
                </a:solidFill>
              </a:rPr>
              <a:t>Ниобид</a:t>
            </a:r>
            <a:r>
              <a:rPr lang="ru-RU" sz="2800" b="1" dirty="0" smtClean="0">
                <a:solidFill>
                  <a:schemeClr val="bg1"/>
                </a:solidFill>
              </a:rPr>
              <a:t>». Лишь немногие волнистые линии говорят о </a:t>
            </a:r>
            <a:r>
              <a:rPr lang="ru-RU" sz="2800" b="1" dirty="0" err="1" smtClean="0">
                <a:solidFill>
                  <a:schemeClr val="bg1"/>
                </a:solidFill>
              </a:rPr>
              <a:t>разноплановости</a:t>
            </a:r>
            <a:r>
              <a:rPr lang="ru-RU" sz="2800" b="1" dirty="0" smtClean="0">
                <a:solidFill>
                  <a:schemeClr val="bg1"/>
                </a:solidFill>
              </a:rPr>
              <a:t> композиции, в действительности же фигуры выглядят словно парящими в воздухе и изолированными друг от друга.</a:t>
            </a:r>
            <a:endParaRPr lang="ru-RU" sz="2800" b="1"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big.jpg"/>
          <p:cNvPicPr>
            <a:picLocks noGrp="1" noChangeAspect="1"/>
          </p:cNvPicPr>
          <p:nvPr>
            <p:ph idx="1"/>
          </p:nvPr>
        </p:nvPicPr>
        <p:blipFill>
          <a:blip r:embed="rId2"/>
          <a:stretch>
            <a:fillRect/>
          </a:stretch>
        </p:blipFill>
        <p:spPr>
          <a:xfrm>
            <a:off x="0" y="0"/>
            <a:ext cx="9144000" cy="6858000"/>
          </a:xfrm>
        </p:spPr>
      </p:pic>
      <p:sp>
        <p:nvSpPr>
          <p:cNvPr id="3" name="Заголовок 2"/>
          <p:cNvSpPr>
            <a:spLocks noGrp="1"/>
          </p:cNvSpPr>
          <p:nvPr>
            <p:ph type="title"/>
          </p:nvPr>
        </p:nvSpPr>
        <p:spPr/>
        <p:txBody>
          <a:bodyPr/>
          <a:lstStyle/>
          <a:p>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011-015-Vazopis-Drevnej-Gretsii.jpg"/>
          <p:cNvPicPr>
            <a:picLocks noGrp="1" noChangeAspect="1"/>
          </p:cNvPicPr>
          <p:nvPr>
            <p:ph idx="1"/>
          </p:nvPr>
        </p:nvPicPr>
        <p:blipFill>
          <a:blip r:embed="rId2"/>
          <a:stretch>
            <a:fillRect/>
          </a:stretch>
        </p:blipFill>
        <p:spPr>
          <a:xfrm>
            <a:off x="0" y="0"/>
            <a:ext cx="9144000" cy="6858000"/>
          </a:xfrm>
        </p:spPr>
      </p:pic>
      <p:sp>
        <p:nvSpPr>
          <p:cNvPr id="3" name="Заголовок 2"/>
          <p:cNvSpPr>
            <a:spLocks noGrp="1"/>
          </p:cNvSpPr>
          <p:nvPr>
            <p:ph type="title"/>
          </p:nvPr>
        </p:nvSpPr>
        <p:spPr/>
        <p:txBody>
          <a:bodyPr/>
          <a:lstStyle/>
          <a:p>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img7.jpg"/>
          <p:cNvPicPr>
            <a:picLocks noGrp="1" noChangeAspect="1"/>
          </p:cNvPicPr>
          <p:nvPr>
            <p:ph sz="half" idx="1"/>
          </p:nvPr>
        </p:nvPicPr>
        <p:blipFill>
          <a:blip r:embed="rId2"/>
          <a:srcRect l="4615"/>
          <a:stretch>
            <a:fillRect/>
          </a:stretch>
        </p:blipFill>
        <p:spPr>
          <a:xfrm>
            <a:off x="0" y="0"/>
            <a:ext cx="4643438" cy="6858000"/>
          </a:xfrm>
        </p:spPr>
      </p:pic>
      <p:pic>
        <p:nvPicPr>
          <p:cNvPr id="6" name="Содержимое 5" descr="0008-010-Vazopis.jpg"/>
          <p:cNvPicPr>
            <a:picLocks noGrp="1" noChangeAspect="1"/>
          </p:cNvPicPr>
          <p:nvPr>
            <p:ph sz="half" idx="2"/>
          </p:nvPr>
        </p:nvPicPr>
        <p:blipFill>
          <a:blip r:embed="rId3"/>
          <a:stretch>
            <a:fillRect/>
          </a:stretch>
        </p:blipFill>
        <p:spPr>
          <a:xfrm>
            <a:off x="4643438" y="0"/>
            <a:ext cx="4500562" cy="68580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osud4.jpg"/>
          <p:cNvPicPr>
            <a:picLocks noGrp="1" noChangeAspect="1"/>
          </p:cNvPicPr>
          <p:nvPr>
            <p:ph idx="1"/>
          </p:nvPr>
        </p:nvPicPr>
        <p:blipFill>
          <a:blip r:embed="rId2"/>
          <a:stretch>
            <a:fillRect/>
          </a:stretch>
        </p:blipFill>
        <p:spPr>
          <a:xfrm>
            <a:off x="0" y="0"/>
            <a:ext cx="9144000" cy="6858000"/>
          </a:xfrm>
        </p:spPr>
      </p:pic>
      <p:sp>
        <p:nvSpPr>
          <p:cNvPr id="3" name="Заголовок 2"/>
          <p:cNvSpPr>
            <a:spLocks noGrp="1"/>
          </p:cNvSpPr>
          <p:nvPr>
            <p:ph type="title"/>
          </p:nvPr>
        </p:nvSpPr>
        <p:spPr/>
        <p:txBody>
          <a:bodyPr/>
          <a:lstStyle/>
          <a:p>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715148"/>
          </a:xfrm>
        </p:spPr>
        <p:txBody>
          <a:bodyPr>
            <a:normAutofit fontScale="90000"/>
          </a:bodyPr>
          <a:lstStyle/>
          <a:p>
            <a:r>
              <a:rPr lang="ru-RU" sz="3600" b="1" dirty="0" smtClean="0">
                <a:solidFill>
                  <a:schemeClr val="bg1"/>
                </a:solidFill>
              </a:rPr>
              <a:t>Составить представление о том, какой была живопись Древней Греции, можно по внушительной коллекции керамических ваз, прекрасно  сохранившихся до наших дней. Вазовая живопись приобрела в Древней Греции столь масштабное развитие, что античные вазы из художественных ценностей давно превратились в историко-документальный материал. Изображения на вазах красноречиво рассказывают нам об искусстве, костюмах, быте и верованиях древних греков.</a:t>
            </a:r>
            <a:endParaRPr lang="ru-RU" sz="3600" b="1" dirty="0">
              <a:solidFill>
                <a:schemeClr val="bg1"/>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357298"/>
            <a:ext cx="9144000" cy="2928958"/>
          </a:xfrm>
        </p:spPr>
        <p:txBody>
          <a:bodyPr>
            <a:normAutofit/>
          </a:bodyPr>
          <a:lstStyle/>
          <a:p>
            <a:pPr algn="ctr"/>
            <a:r>
              <a:rPr lang="ru-RU" sz="6000" b="1" dirty="0" smtClean="0">
                <a:solidFill>
                  <a:schemeClr val="bg1"/>
                </a:solidFill>
              </a:rPr>
              <a:t>   СПАСИБО ЗА ВНИМАНИЕ </a:t>
            </a:r>
            <a:endParaRPr lang="ru-RU" sz="6000" b="1" dirty="0">
              <a:solidFill>
                <a:schemeClr val="bg1"/>
              </a:solidFill>
            </a:endParaRPr>
          </a:p>
        </p:txBody>
      </p:sp>
      <p:sp>
        <p:nvSpPr>
          <p:cNvPr id="3" name="Улыбающееся лицо 2"/>
          <p:cNvSpPr/>
          <p:nvPr/>
        </p:nvSpPr>
        <p:spPr>
          <a:xfrm>
            <a:off x="4000496" y="4714884"/>
            <a:ext cx="1214446" cy="107157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4">
                  <a:lumMod val="75000"/>
                </a:schemeClr>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rmAutofit fontScale="90000"/>
          </a:bodyPr>
          <a:lstStyle/>
          <a:p>
            <a:r>
              <a:rPr lang="ru-RU" sz="3100" b="1" dirty="0" smtClean="0">
                <a:solidFill>
                  <a:schemeClr val="bg1"/>
                </a:solidFill>
              </a:rPr>
              <a:t>Древнегреческая вазопись— декоративная роспись сосудов, выполненная керамическим способом, т. е. специальными красками с последующим обжигом. Древние греки расписывали любые виды глиняной посуды, использовавшейся для хранения, приёма пищи, в обрядах и праздниках. Вазы, покрывали так называемым чёрным лаком, белой, пурпуровой, реже - </a:t>
            </a:r>
            <a:r>
              <a:rPr lang="ru-RU" sz="3100" b="1" dirty="0" err="1" smtClean="0">
                <a:solidFill>
                  <a:schemeClr val="bg1"/>
                </a:solidFill>
              </a:rPr>
              <a:t>голубой</a:t>
            </a:r>
            <a:r>
              <a:rPr lang="ru-RU" sz="3100" b="1" dirty="0" smtClean="0">
                <a:solidFill>
                  <a:schemeClr val="bg1"/>
                </a:solidFill>
              </a:rPr>
              <a:t>, </a:t>
            </a:r>
            <a:r>
              <a:rPr lang="ru-RU" sz="3100" b="1" dirty="0" err="1" smtClean="0">
                <a:solidFill>
                  <a:schemeClr val="bg1"/>
                </a:solidFill>
              </a:rPr>
              <a:t>розовой</a:t>
            </a:r>
            <a:r>
              <a:rPr lang="ru-RU" sz="3100" b="1" dirty="0" smtClean="0">
                <a:solidFill>
                  <a:schemeClr val="bg1"/>
                </a:solidFill>
              </a:rPr>
              <a:t>, красной и жёлтой красками и позолотой. Композиция росписей органически связывалась с формой сосудов, гибкий ритм обобщенных контурных линий отличался строгой упорядоченностью, декоративным изяществом и свободой. </a:t>
            </a:r>
            <a:r>
              <a:rPr lang="ru-RU" sz="3200" dirty="0" smtClean="0"/>
              <a:t/>
            </a:r>
            <a:br>
              <a:rPr lang="ru-RU" sz="3200" dirty="0" smtClean="0"/>
            </a:br>
            <a:endParaRPr lang="ru-RU" sz="32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00042"/>
            <a:ext cx="9144000" cy="5857916"/>
          </a:xfrm>
        </p:spPr>
        <p:txBody>
          <a:bodyPr>
            <a:normAutofit fontScale="90000"/>
          </a:bodyPr>
          <a:lstStyle/>
          <a:p>
            <a:r>
              <a:rPr lang="ru-RU" sz="3600" b="1" dirty="0" smtClean="0">
                <a:solidFill>
                  <a:schemeClr val="bg1"/>
                </a:solidFill>
              </a:rPr>
              <a:t>Со второй половины VII в. до начала V в. до н. э. чернофигурная вазопись развивается в самостоятельный стиль украшения керамики. Всё чаще на изображениях стали появляться человеческие фигуры. Композиционные схемы также подверглись изменениям. Наиболее популярными мотивами изображений на вазах становятся пиршества, сражения, мифологические сцены, повествующие о жизни Геракла и о Троянской войне.</a:t>
            </a:r>
            <a:endParaRPr lang="ru-RU" sz="3600" b="1" dirty="0">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imgpreview.jpg"/>
          <p:cNvPicPr>
            <a:picLocks noGrp="1" noChangeAspect="1"/>
          </p:cNvPicPr>
          <p:nvPr>
            <p:ph sz="half" idx="1"/>
          </p:nvPr>
        </p:nvPicPr>
        <p:blipFill>
          <a:blip r:embed="rId2"/>
          <a:stretch>
            <a:fillRect/>
          </a:stretch>
        </p:blipFill>
        <p:spPr>
          <a:xfrm>
            <a:off x="0" y="0"/>
            <a:ext cx="4643438" cy="6858000"/>
          </a:xfrm>
        </p:spPr>
      </p:pic>
      <p:pic>
        <p:nvPicPr>
          <p:cNvPr id="8" name="Содержимое 7" descr="413px-Athena_Herakles_Staatliche_Antikensammlungen_2301_A_full.jpg"/>
          <p:cNvPicPr>
            <a:picLocks noGrp="1" noChangeAspect="1"/>
          </p:cNvPicPr>
          <p:nvPr>
            <p:ph sz="half" idx="2"/>
          </p:nvPr>
        </p:nvPicPr>
        <p:blipFill>
          <a:blip r:embed="rId3"/>
          <a:stretch>
            <a:fillRect/>
          </a:stretch>
        </p:blipFill>
        <p:spPr>
          <a:xfrm>
            <a:off x="4643438" y="0"/>
            <a:ext cx="4500561" cy="6858000"/>
          </a:xfrm>
        </p:spPr>
      </p:pic>
    </p:spTree>
  </p:cSld>
  <p:clrMapOvr>
    <a:masterClrMapping/>
  </p:clrMapOvr>
  <p:transition>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357958"/>
          </a:xfrm>
        </p:spPr>
        <p:txBody>
          <a:bodyPr>
            <a:noAutofit/>
          </a:bodyPr>
          <a:lstStyle/>
          <a:p>
            <a:r>
              <a:rPr lang="ru-RU" sz="3200" b="1" dirty="0" smtClean="0">
                <a:solidFill>
                  <a:schemeClr val="bg1"/>
                </a:solidFill>
              </a:rPr>
              <a:t>Краснофигурные вазы впервые появились около 530 г. до н.э. считается, что эту технику впервые применил живописец </a:t>
            </a:r>
            <a:r>
              <a:rPr lang="ru-RU" sz="3200" b="1" dirty="0" err="1" smtClean="0">
                <a:solidFill>
                  <a:schemeClr val="bg1"/>
                </a:solidFill>
              </a:rPr>
              <a:t>Андокид</a:t>
            </a:r>
            <a:r>
              <a:rPr lang="ru-RU" sz="3200" b="1" dirty="0" smtClean="0">
                <a:solidFill>
                  <a:schemeClr val="bg1"/>
                </a:solidFill>
              </a:rPr>
              <a:t>. Краснофигурный стиль обогатил вазопись большим количеством мифологических сюжетов, кроме них на краснофигурных вазах встречаются зарисовки из повседневной жизни, женские образы и интерьеры гончарных мастерских. Невиданный прежде для вазописи реализм достигался сложными в исполнении изображениями конных упряжек, архитектурных сооружений, человеческих образов в три четверти и со спины.</a:t>
            </a:r>
            <a:endParaRPr lang="ru-RU" sz="3200" b="1" dirty="0">
              <a:solidFill>
                <a:schemeClr val="bg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i_141.jpg"/>
          <p:cNvPicPr>
            <a:picLocks noGrp="1" noChangeAspect="1"/>
          </p:cNvPicPr>
          <p:nvPr>
            <p:ph sz="half" idx="1"/>
          </p:nvPr>
        </p:nvPicPr>
        <p:blipFill>
          <a:blip r:embed="rId2"/>
          <a:stretch>
            <a:fillRect/>
          </a:stretch>
        </p:blipFill>
        <p:spPr>
          <a:xfrm>
            <a:off x="0" y="0"/>
            <a:ext cx="4643438" cy="6858000"/>
          </a:xfrm>
        </p:spPr>
      </p:pic>
      <p:pic>
        <p:nvPicPr>
          <p:cNvPr id="8" name="Содержимое 7" descr="536px-Exekias_Dionysos_Staatliche_Antikensammlungen_2044.jpg"/>
          <p:cNvPicPr>
            <a:picLocks noGrp="1" noChangeAspect="1"/>
          </p:cNvPicPr>
          <p:nvPr>
            <p:ph sz="half" idx="2"/>
          </p:nvPr>
        </p:nvPicPr>
        <p:blipFill>
          <a:blip r:embed="rId3"/>
          <a:stretch>
            <a:fillRect/>
          </a:stretch>
        </p:blipFill>
        <p:spPr>
          <a:xfrm>
            <a:off x="4643438" y="0"/>
            <a:ext cx="4500562" cy="6858000"/>
          </a:xfrm>
        </p:spPr>
      </p:pic>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preview.jpg"/>
          <p:cNvPicPr>
            <a:picLocks noGrp="1" noChangeAspect="1"/>
          </p:cNvPicPr>
          <p:nvPr>
            <p:ph idx="1"/>
          </p:nvPr>
        </p:nvPicPr>
        <p:blipFill>
          <a:blip r:embed="rId2"/>
          <a:stretch>
            <a:fillRect/>
          </a:stretch>
        </p:blipFill>
        <p:spPr>
          <a:xfrm>
            <a:off x="0" y="0"/>
            <a:ext cx="9144000" cy="6858000"/>
          </a:xfrm>
        </p:spPr>
      </p:pic>
      <p:sp>
        <p:nvSpPr>
          <p:cNvPr id="3" name="Заголовок 2"/>
          <p:cNvSpPr>
            <a:spLocks noGrp="1"/>
          </p:cNvSpPr>
          <p:nvPr>
            <p:ph type="title"/>
          </p:nvPr>
        </p:nvSpPr>
        <p:spPr/>
        <p:txBody>
          <a:bodyPr/>
          <a:lstStyle/>
          <a:p>
            <a:endParaRPr lang="ru-RU"/>
          </a:p>
        </p:txBody>
      </p:sp>
    </p:spTree>
  </p:cSld>
  <p:clrMapOvr>
    <a:masterClrMapping/>
  </p:clrMapOvr>
  <p:transition>
    <p:zoom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130</TotalTime>
  <Words>340</Words>
  <Application>Microsoft Office PowerPoint</Application>
  <PresentationFormat>Экран (4:3)</PresentationFormat>
  <Paragraphs>14</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Бумажная</vt:lpstr>
      <vt:lpstr>Живопись Древней Греции. </vt:lpstr>
      <vt:lpstr>Слайд 2</vt:lpstr>
      <vt:lpstr>Составить представление о том, какой была живопись Древней Греции, можно по внушительной коллекции керамических ваз, прекрасно  сохранившихся до наших дней. Вазовая живопись приобрела в Древней Греции столь масштабное развитие, что античные вазы из художественных ценностей давно превратились в историко-документальный материал. Изображения на вазах красноречиво рассказывают нам об искусстве, костюмах, быте и верованиях древних греков.</vt:lpstr>
      <vt:lpstr>Древнегреческая вазопись— декоративная роспись сосудов, выполненная керамическим способом, т. е. специальными красками с последующим обжигом. Древние греки расписывали любые виды глиняной посуды, использовавшейся для хранения, приёма пищи, в обрядах и праздниках. Вазы, покрывали так называемым чёрным лаком, белой, пурпуровой, реже - голубой, розовой, красной и жёлтой красками и позолотой. Композиция росписей органически связывалась с формой сосудов, гибкий ритм обобщенных контурных линий отличался строгой упорядоченностью, декоративным изяществом и свободой.  </vt:lpstr>
      <vt:lpstr>Со второй половины VII в. до начала V в. до н. э. чернофигурная вазопись развивается в самостоятельный стиль украшения керамики. Всё чаще на изображениях стали появляться человеческие фигуры. Композиционные схемы также подверглись изменениям. Наиболее популярными мотивами изображений на вазах становятся пиршества, сражения, мифологические сцены, повествующие о жизни Геракла и о Троянской войне.</vt:lpstr>
      <vt:lpstr>Слайд 6</vt:lpstr>
      <vt:lpstr>Краснофигурные вазы впервые появились около 530 г. до н.э. считается, что эту технику впервые применил живописец Андокид. Краснофигурный стиль обогатил вазопись большим количеством мифологических сюжетов, кроме них на краснофигурных вазах встречаются зарисовки из повседневной жизни, женские образы и интерьеры гончарных мастерских. Невиданный прежде для вазописи реализм достигался сложными в исполнении изображениями конных упряжек, архитектурных сооружений, человеческих образов в три четверти и со спины.</vt:lpstr>
      <vt:lpstr>Слайд 8</vt:lpstr>
      <vt:lpstr>Слайд 9</vt:lpstr>
      <vt:lpstr>Слайд 10</vt:lpstr>
      <vt:lpstr>Вазы по белому фону-вазы-гнафии ,названные по месту первого их обнаружения в Гнафии. В росписи гнафий по чёрному лаковому фону использовались белый, жёлтый, оранжевый, красный, коричневый, зелёный и другие цвета. На вазах встречаются символы счастья, культовые изображения и растительные мотивы. С конца IV в. до н. э. роспись в стиле гнафии стала исполняться исключительно белой краской. Производство гнафий продолжалось до середины III в. до н. э. Для росписи ваз в этом стиле в качестве основы использовалась белая краска, на которую наносились чёрные, красные либо многоцветные фигуры.</vt:lpstr>
      <vt:lpstr>Слайд 12</vt:lpstr>
      <vt:lpstr>Слайд 13</vt:lpstr>
      <vt:lpstr>  Вазопись Древней Греции-настоящее искусство. </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Наиболее древним из великих греческих художников, упоминаемых литературными источниками, является Полигнот из Тасоса, работавший в середине V в. до н. э. О нем говорилось, что он преуспел в «этографии» (искусстве изображения человеческих настроений) и что в его фигурах легко угадывались сквозь одежды очертания тел. Установлено, что слабое отражение его живописи можно проследить в некоторых вазах краснофигурного стиля, сюжеты которых несомненно ведут свое происхождение от «мегалографий» (крупноразмерных картин), и особенно в одном кратере, на котором изображена «Гибель Ниобид». Лишь немногие волнистые линии говорят о разноплановости композиции, в действительности же фигуры выглядят словно парящими в воздухе и изолированными друг от друга.</vt:lpstr>
      <vt:lpstr>Слайд 26</vt:lpstr>
      <vt:lpstr>Слайд 27</vt:lpstr>
      <vt:lpstr>Слайд 28</vt:lpstr>
      <vt:lpstr>Слайд 29</vt:lpstr>
      <vt:lpstr>   СПАСИБО ЗА ВНИМАНИЕ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Живопись Древней Греции. </dc:title>
  <dc:creator>Юлия</dc:creator>
  <cp:lastModifiedBy>www.PHILka.RU</cp:lastModifiedBy>
  <cp:revision>15</cp:revision>
  <dcterms:created xsi:type="dcterms:W3CDTF">2013-12-24T16:03:37Z</dcterms:created>
  <dcterms:modified xsi:type="dcterms:W3CDTF">2014-01-07T15:28:30Z</dcterms:modified>
</cp:coreProperties>
</file>