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5"/>
  </p:notesMasterIdLst>
  <p:sldIdLst>
    <p:sldId id="256" r:id="rId2"/>
    <p:sldId id="293" r:id="rId3"/>
    <p:sldId id="258" r:id="rId4"/>
    <p:sldId id="259" r:id="rId5"/>
    <p:sldId id="284" r:id="rId6"/>
    <p:sldId id="286" r:id="rId7"/>
    <p:sldId id="285" r:id="rId8"/>
    <p:sldId id="260" r:id="rId9"/>
    <p:sldId id="261" r:id="rId10"/>
    <p:sldId id="262" r:id="rId11"/>
    <p:sldId id="304" r:id="rId12"/>
    <p:sldId id="263" r:id="rId13"/>
    <p:sldId id="307" r:id="rId14"/>
    <p:sldId id="264" r:id="rId15"/>
    <p:sldId id="308" r:id="rId16"/>
    <p:sldId id="265" r:id="rId17"/>
    <p:sldId id="309" r:id="rId18"/>
    <p:sldId id="266" r:id="rId19"/>
    <p:sldId id="310" r:id="rId20"/>
    <p:sldId id="267" r:id="rId21"/>
    <p:sldId id="311" r:id="rId22"/>
    <p:sldId id="268" r:id="rId23"/>
    <p:sldId id="269" r:id="rId24"/>
    <p:sldId id="270" r:id="rId25"/>
    <p:sldId id="312" r:id="rId26"/>
    <p:sldId id="271" r:id="rId27"/>
    <p:sldId id="290" r:id="rId28"/>
    <p:sldId id="272" r:id="rId29"/>
    <p:sldId id="273" r:id="rId30"/>
    <p:sldId id="289" r:id="rId31"/>
    <p:sldId id="313" r:id="rId32"/>
    <p:sldId id="314" r:id="rId33"/>
    <p:sldId id="274" r:id="rId34"/>
    <p:sldId id="278" r:id="rId35"/>
    <p:sldId id="303" r:id="rId36"/>
    <p:sldId id="279" r:id="rId37"/>
    <p:sldId id="275" r:id="rId38"/>
    <p:sldId id="283" r:id="rId39"/>
    <p:sldId id="287" r:id="rId40"/>
    <p:sldId id="288" r:id="rId41"/>
    <p:sldId id="280" r:id="rId42"/>
    <p:sldId id="305" r:id="rId43"/>
    <p:sldId id="306" r:id="rId44"/>
    <p:sldId id="281" r:id="rId45"/>
    <p:sldId id="282" r:id="rId46"/>
    <p:sldId id="294" r:id="rId47"/>
    <p:sldId id="295" r:id="rId48"/>
    <p:sldId id="296" r:id="rId49"/>
    <p:sldId id="297" r:id="rId50"/>
    <p:sldId id="300" r:id="rId51"/>
    <p:sldId id="301" r:id="rId52"/>
    <p:sldId id="302" r:id="rId53"/>
    <p:sldId id="315" r:id="rId5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5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A123CE-82E5-4D37-B0CC-04AD2803D5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F19F4-DC27-425C-A823-00C2483A6F01}" type="slidenum">
              <a:rPr lang="ru-RU"/>
              <a:pPr/>
              <a:t>1</a:t>
            </a:fld>
            <a:endParaRPr lang="ru-RU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Ссылки на странице – переход к терминам. Возвращение к слайду – нажать на кнопку со стрелкой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4AE4D-9A1B-43FA-8D80-C17B55E60FA2}" type="slidenum">
              <a:rPr lang="ru-RU"/>
              <a:pPr/>
              <a:t>28</a:t>
            </a:fld>
            <a:endParaRPr lang="ru-RU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0A34F-4BB2-4E9D-B7C6-7438CCFDA840}" type="slidenum">
              <a:rPr lang="ru-RU"/>
              <a:pPr/>
              <a:t>33</a:t>
            </a:fld>
            <a:endParaRPr lang="ru-RU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Можно рассмотреть отдельно по тексту проекта стандарта. </a:t>
            </a:r>
          </a:p>
          <a:p>
            <a:r>
              <a:rPr lang="ru-RU"/>
              <a:t>?? Информатика не является обязательным, надо ли объединять, ранее учитель русского языка и литературы, а теперь отдельно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D9E6A-A500-48CE-AF23-416C45728C6F}" type="slidenum">
              <a:rPr lang="ru-RU"/>
              <a:pPr/>
              <a:t>34</a:t>
            </a:fld>
            <a:endParaRPr 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Вопрос большой. Здесь работа с текстом стандарта или вынести на отдельный вопрос с презентацией + с</a:t>
            </a:r>
            <a:r>
              <a:rPr lang="ru-RU" b="1"/>
              <a:t>пособы и пути достижения</a:t>
            </a:r>
            <a:r>
              <a:rPr lang="ru-RU"/>
              <a:t> по стандарту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69A21-B0DF-4A54-AEA8-8338862DE0DD}" type="slidenum">
              <a:rPr lang="ru-RU"/>
              <a:pPr/>
              <a:t>35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Здесь работа со стандартом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79453-8B22-4A43-93FC-37D9A46BA561}" type="slidenum">
              <a:rPr lang="ru-RU"/>
              <a:pPr/>
              <a:t>36</a:t>
            </a:fld>
            <a:endParaRPr 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Способы и пути достижения</a:t>
            </a:r>
            <a:r>
              <a:rPr lang="ru-RU"/>
              <a:t> по стандарту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621AA-FD6A-496C-A2BB-C9C069799D51}" type="slidenum">
              <a:rPr lang="ru-RU"/>
              <a:pPr/>
              <a:t>39</a:t>
            </a:fld>
            <a:endParaRPr 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Возможные способы достижения и демонстрации учителем соответствия требованиям настоящего профессионального стандарта приведены в Приложениях № 1–2.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59902-46FF-44B7-8D55-330BC7CF05D1}" type="slidenum">
              <a:rPr lang="ru-RU"/>
              <a:pPr/>
              <a:t>40</a:t>
            </a:fld>
            <a:endParaRPr lang="ru-RU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? Следует ли уточнить понятие </a:t>
            </a:r>
            <a:r>
              <a:rPr lang="ru-RU" b="1"/>
              <a:t>аудит</a:t>
            </a:r>
            <a:r>
              <a:rPr lang="ru-RU"/>
              <a:t> относительно образовательного процесса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E7E64-4F70-481C-98D3-DAE9C6DB1A37}" type="slidenum">
              <a:rPr lang="ru-RU"/>
              <a:pPr/>
              <a:t>52</a:t>
            </a:fld>
            <a:endParaRPr lang="ru-RU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АУДИТ (лат. audit - он слышит, англ. audit - проверка, ревизия) – анализ  деятельности в данном случае педагога, проверка соответствия деятельности определенным установленным правилам, нормам проводимая квалифицированными специалистами.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F3680-6217-4DD4-BC51-23F3FA12AE99}" type="slidenum">
              <a:rPr lang="ru-RU"/>
              <a:pPr/>
              <a:t>53</a:t>
            </a:fld>
            <a:endParaRPr lang="ru-RU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АУДИТ (лат. audit - он слышит, англ. audit - проверка, ревизия) – анализ  деятельности в данном случае педагога, проверка соответствия деятельности определенным установленным правилам, нормам проводимая квалифицированными специалистами.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5DE2F-0AF7-44F1-B916-969701F8ED85}" type="slidenum">
              <a:rPr lang="ru-RU"/>
              <a:pPr/>
              <a:t>2</a:t>
            </a:fld>
            <a:endParaRPr lang="ru-RU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До этого вступительное слово из введения в Проект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F8BD7-6D8F-417C-AD81-D30C8BB14B0C}" type="slidenum">
              <a:rPr lang="ru-RU"/>
              <a:pPr/>
              <a:t>3</a:t>
            </a:fld>
            <a:endParaRPr lang="ru-RU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Дать определение инклюзивного образования. В понятиях включенных в стандарт (раздел 3) – нет. ? Надо ли дополнить.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5B154-8274-4F14-BB0A-3DECB3341F9F}" type="slidenum">
              <a:rPr lang="ru-RU"/>
              <a:pPr/>
              <a:t>4</a:t>
            </a:fld>
            <a:endParaRPr lang="ru-RU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16176-0FC9-400D-A359-F01AC125EF28}" type="slidenum">
              <a:rPr lang="ru-RU"/>
              <a:pPr/>
              <a:t>6</a:t>
            </a:fld>
            <a:endParaRPr 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>
              <a:spcBef>
                <a:spcPct val="0"/>
              </a:spcBef>
              <a:buFont typeface="Wingdings" pitchFamily="2" charset="2"/>
              <a:buChar char="ü"/>
            </a:pPr>
            <a:r>
              <a:rPr lang="ru-RU"/>
              <a:t>Федеральный закон № 273-ФЗ от 29.12.2012 «Об образовании в Российской Федерации» (далее – ФЗ) относит дошкольное образование к одному из уровней общего. Кроме того, в ФЗ, наряду с такой функцией, как уход и присмотр за ребенком, за дошкольными организациями закрепляется обязанность осуществлять образовательную деятельность, выделяемую в отдельную услугу. В соответствии с законом, сегодня любая школа вправе реализовывать программы дошкольного образования. Отсюда возникает необходимость единого подхода к профессиональным компетенциям педагога дошкольного образования и учителя</a:t>
            </a:r>
            <a:r>
              <a:rPr lang="ru-RU" b="1"/>
              <a:t>.</a:t>
            </a:r>
          </a:p>
          <a:p>
            <a:pPr algn="justLow">
              <a:spcBef>
                <a:spcPct val="0"/>
              </a:spcBef>
              <a:buFont typeface="Wingdings" pitchFamily="2" charset="2"/>
              <a:buChar char="ü"/>
            </a:pPr>
            <a:r>
              <a:rPr lang="ru-RU" b="1"/>
              <a:t>?? Есть требования к педагогу дошкольного образования, начальной школы, а основной и старшей – есть ли необходимость.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08FC8-1CD9-4382-A993-D3F059BD362C}" type="slidenum">
              <a:rPr lang="ru-RU"/>
              <a:pPr/>
              <a:t>12</a:t>
            </a:fld>
            <a:endParaRPr lang="ru-RU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П. 1.? А в основной школе педагоги со средним специальным образованием не работают.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83BD1-ED76-44AC-B4A4-E9A1FD414512}" type="slidenum">
              <a:rPr lang="ru-RU"/>
              <a:pPr/>
              <a:t>13</a:t>
            </a:fld>
            <a:endParaRPr lang="ru-RU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П. 1.? А в основной школе педагоги со средним образованием не работают.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ACF74-D8D6-402A-8EFE-0187527595D3}" type="slidenum">
              <a:rPr lang="ru-RU"/>
              <a:pPr/>
              <a:t>20</a:t>
            </a:fld>
            <a:endParaRPr lang="ru-RU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760D4-4CFA-430B-8260-2F382F18A8AB}" type="slidenum">
              <a:rPr lang="ru-RU"/>
              <a:pPr/>
              <a:t>21</a:t>
            </a:fld>
            <a:endParaRPr lang="ru-RU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BD5C8C-4A1E-4C49-BA1B-EE57EE2F3BE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4848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4848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8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09B5-E6E2-43CF-9498-CE1FAB0847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96F8B-963A-47DE-A56D-D98D7E2463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8D7A-4691-4C78-B627-E880C29061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3C688-4B32-44E3-9C42-C44FE5D6FB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B9598-E894-468F-8956-81DB86B2DA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E3D71-6B02-4A67-8D5B-D75A898683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693D-43DF-48DC-8E7A-D67983C0A0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C6F8F-26EA-4B75-AF1B-03FCB85D97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8F644-61B1-439E-AD1C-EEE7FEA1E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F4671-3809-4000-BE9E-1AF0F6F38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081DD191-FCA9-411A-A08C-BB61ED6E89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3429000"/>
            <a:ext cx="7772400" cy="1412870"/>
          </a:xfrm>
          <a:solidFill>
            <a:srgbClr val="FFFF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Профессиональный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стандарт </a:t>
            </a:r>
            <a:r>
              <a:rPr lang="ru-RU" b="1" dirty="0">
                <a:solidFill>
                  <a:srgbClr val="C00000"/>
                </a:solidFill>
              </a:rPr>
              <a:t>педагога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85728"/>
            <a:ext cx="8143932" cy="2215991"/>
          </a:xfrm>
          <a:prstGeom prst="rect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ИНФОРМАЦИОННО-МЕТОДИЧЕСКОЕ СОВЕЩАНИЕ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«ПРОФЕССИОНАЛЬНЫЙ СТАНДАРТ ПЕДАГОГА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ИНСТРУМЕНТ ФОРМИРОВАНИЯ НОВОЙ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ПЕДАГОГИЧЕСКОЙ КУЛЬТУРЫ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УСЛОВИЯХ РЕАЛИЗАЦИИ ФГОС И ФЕДЕРАЛЬНОГО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ЗАКОНА «ОБ ОБРАЗОВАНИИ В РФ»</a:t>
            </a:r>
          </a:p>
        </p:txBody>
      </p:sp>
      <p:pic>
        <p:nvPicPr>
          <p:cNvPr id="1026" name="Picture 2" descr="C:\Documents and Settings\User\Рабочий стол\Мои рисунки\c83695fbdd6cf8ad2dbca209619844c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14884"/>
            <a:ext cx="2428893" cy="1541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Прямоугольник 5"/>
          <p:cNvSpPr/>
          <p:nvPr/>
        </p:nvSpPr>
        <p:spPr>
          <a:xfrm rot="19793421">
            <a:off x="962508" y="4788074"/>
            <a:ext cx="135732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36613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400" b="1" dirty="0"/>
              <a:t>     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применения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28596" y="1857364"/>
            <a:ext cx="84613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Определять необходимую квалификацию педагога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которая влияет на результаты обучения, воспитания и развития ребенка.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Обеспечить необходимую подготовку педагога для получения высоких результатов его труда.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Обеспечить необходимую осведомленность педагога о предъявляемых к нему требованиях.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Содействовать вовлечению педагогов в решение задачи повышения качества образования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</a:p>
          <a:p>
            <a:pPr algn="ctr" eaLnBrk="1" hangingPunct="1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профессионального стандарта педагога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85720" y="1000108"/>
            <a:ext cx="885828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endParaRPr lang="ru-RU" sz="2400" b="1" dirty="0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Часть первая: обучение.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Часть вторая: воспитательная работа.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Часть третья: развитие (личностные качества и профессиональные компетенции, необходимые учителю для осуществления развивающей деятельности).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Часть четвертая: профессиональные компетенции педагога, отражающие специфику работы в начальной школе.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Часть пятая: профессиональные компетенции педагога дошкольного образования (воспитателя), отражающие специфику работы на дошкольном уровне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85720" y="1484313"/>
            <a:ext cx="885828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Иметь высшее образование. Педагогам, имеющим среднее специальное образование и работающим в настоящее время в дошкольных организациях и начальной школе, должны быть созданы условия для его получения без отрыва от своей профессиональной деятельности.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2. Демонстрировать знание предмета и программы обучения.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3. Уметь планировать, проводить уроки, анализировать их эффективность (самоанализ урока).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4. Владеть формами и методами обучения, выходящими за рамки уроков: лабораторные эксперименты, полевая практика и т.п.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первая: обучение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857356" y="857232"/>
            <a:ext cx="535785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357158" y="1571612"/>
            <a:ext cx="8604250" cy="459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Использовать специальные подходы к обучению, для того чтобы включить в образовательный процесс всех учеников: со специальными потребностями в образовании; одаренных учеников; учеников, для которых русский язык не является родным; учеников с ограниченными возможностями и т.д.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 Уметь объективно оценивать знания учеников, используя разные формы и методы контроля.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7. Владеть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ИКТ – компетенциями (приложение № 1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 Стандарту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первая: обучение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571604" y="642918"/>
            <a:ext cx="585791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03238" y="1484313"/>
            <a:ext cx="8640762" cy="4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Владеть формами и методами воспитательной работы, используя их как на уроке, так и во внеклассной деятельности.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Владеть методами организации экскурсий, походов и экспедиций.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Владеть методами музейной педагогики, используя их для расширения кругозора учащихся.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Эффективно регулировать поведение учащихся для обеспечения безопасной образовательной среды.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071670" y="642918"/>
            <a:ext cx="535785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503238" y="1484313"/>
            <a:ext cx="8640762" cy="503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lnSpc>
                <a:spcPct val="95000"/>
              </a:lnSpc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5. Эффективно управлять классами, с целью вовлечения учеников в процесс обучения и воспитания, мотивируя их учебно-познавательную деятельность. Ставить воспитательные цели, способствующие развитию учеников, независимо от их происхождения, способностей и характера, постоянно искать педагогические пути их достижения.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6. Устанавливать четкие правила поведения в классе в соответствии со школьным уставом и правилами поведения в образовательной организации.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7. Оказывать всестороннюю помощь и поддержку в организации ученических органов самоуправления.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357422" y="500042"/>
            <a:ext cx="492922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484313"/>
            <a:ext cx="82470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8. Уметь общаться с детьми, признавая их достоинство, понимая и принимая их.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9. Уметь находить (обнаруживать) ценностный аспект учебного знания и информации и обеспечивать его понимание и переживание учащимися.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10. Уметь проектировать и создавать ситуации и события, развивающие эмоционально-ценностную сферу ребенка(культуру переживаний и ценностные ориентации ребенка).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71802" y="642918"/>
            <a:ext cx="321471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357158" y="1428736"/>
            <a:ext cx="86042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11. Уметь обнаруживать и реализовывать (воплощать)воспитательные возможности различных видов деятельности ребенка (учебной, игровой, трудовой, спортивной, художественной и т.д.).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12. 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13. Уметь создавать в учебных группах (классе, кружке, секции и т.п.) детско-взрослые общности учащихся, их родителей и педагогов.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71802" y="642918"/>
            <a:ext cx="321471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57158" y="1500174"/>
            <a:ext cx="86407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14. Уметь поддерживать конструктивные воспитательные усилия родителей (лиц, их заменяющих) учащихся, привлекать семью к решению вопросов воспитания ребенка.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15. Уметь сотрудничать (конструктивно взаимодействовать) с другими педагогами и специалистами в решении воспитательных задач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духовно-нравственного развития ребенка).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16.  Уметь анализировать реальное состояние дел в классе, поддерживать в детском коллективе деловую дружелюбную атмосферу.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71802" y="642918"/>
            <a:ext cx="321471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500034" y="1857364"/>
            <a:ext cx="835504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17. Уметь защищать достоинство и интересы учащихся, помогать детям, оказавшимся в конфликтной ситуации и/или неблагоприятных условиях.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18. Поддерживать уклад, атмосферу и традиции жизни школы, внося в них свой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положительный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вклад.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вторая: воспитательная работа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71802" y="642918"/>
            <a:ext cx="321471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должен: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714348" y="285728"/>
            <a:ext cx="8215370" cy="954107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Зачем нужен профессиональный стандарт педагога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3276600" y="1557338"/>
            <a:ext cx="5724525" cy="792162"/>
          </a:xfrm>
          <a:prstGeom prst="rect">
            <a:avLst/>
          </a:prstGeom>
          <a:solidFill>
            <a:srgbClr val="CCFFCC">
              <a:alpha val="25000"/>
            </a:srgbClr>
          </a:solidFill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инструмент реализации стратегии образования в меняющемся мире.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3276600" y="2420938"/>
            <a:ext cx="5724525" cy="1368425"/>
          </a:xfrm>
          <a:prstGeom prst="rect">
            <a:avLst/>
          </a:prstGeom>
          <a:solidFill>
            <a:srgbClr val="CCFFCC">
              <a:alpha val="25000"/>
            </a:srgbClr>
          </a:solidFill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инструмент повышения качества образования и выхода отечественного образования на международный уровень.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3276600" y="3862388"/>
            <a:ext cx="5724525" cy="792162"/>
          </a:xfrm>
          <a:prstGeom prst="rect">
            <a:avLst/>
          </a:prstGeom>
          <a:solidFill>
            <a:srgbClr val="CCFFCC">
              <a:alpha val="25000"/>
            </a:srgbClr>
          </a:solidFill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объективный измеритель квалификации педагога.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3276600" y="4725988"/>
            <a:ext cx="5724525" cy="792162"/>
          </a:xfrm>
          <a:prstGeom prst="rect">
            <a:avLst/>
          </a:prstGeom>
          <a:solidFill>
            <a:srgbClr val="CCFFCC">
              <a:alpha val="25000"/>
            </a:srgbClr>
          </a:solidFill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средство отбора педагогических кадров в учреждения образования.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3276600" y="5589588"/>
            <a:ext cx="5724525" cy="1058862"/>
          </a:xfrm>
          <a:prstGeom prst="rect">
            <a:avLst/>
          </a:prstGeom>
          <a:solidFill>
            <a:srgbClr val="CCFFCC">
              <a:alpha val="25000"/>
            </a:srgbClr>
          </a:solidFill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основа для формирования трудового договора, фиксирующего отношения между работником и работодателем.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571472" y="3071810"/>
            <a:ext cx="2344766" cy="1147765"/>
          </a:xfrm>
          <a:prstGeom prst="rect">
            <a:avLst/>
          </a:prstGeom>
          <a:noFill/>
          <a:ln w="28575">
            <a:solidFill>
              <a:srgbClr val="FFFF00"/>
            </a:solidFill>
            <a:prstDash val="solid"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Стандарт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65551" name="AutoShape 15"/>
          <p:cNvCxnSpPr>
            <a:cxnSpLocks noChangeShapeType="1"/>
            <a:stCxn id="65550" idx="3"/>
            <a:endCxn id="65544" idx="1"/>
          </p:cNvCxnSpPr>
          <p:nvPr/>
        </p:nvCxnSpPr>
        <p:spPr bwMode="auto">
          <a:xfrm flipV="1">
            <a:off x="2916238" y="1953419"/>
            <a:ext cx="360362" cy="1692274"/>
          </a:xfrm>
          <a:prstGeom prst="straightConnector1">
            <a:avLst/>
          </a:prstGeom>
          <a:noFill/>
          <a:ln w="28575">
            <a:solidFill>
              <a:srgbClr val="FFFF00"/>
            </a:solidFill>
            <a:prstDash val="solid"/>
            <a:round/>
            <a:headEnd/>
            <a:tailEnd type="triangle" w="med" len="med"/>
          </a:ln>
          <a:effectLst/>
        </p:spPr>
      </p:cxnSp>
      <p:cxnSp>
        <p:nvCxnSpPr>
          <p:cNvPr id="65552" name="AutoShape 16"/>
          <p:cNvCxnSpPr>
            <a:cxnSpLocks noChangeShapeType="1"/>
            <a:stCxn id="65550" idx="3"/>
            <a:endCxn id="65545" idx="1"/>
          </p:cNvCxnSpPr>
          <p:nvPr/>
        </p:nvCxnSpPr>
        <p:spPr bwMode="auto">
          <a:xfrm flipV="1">
            <a:off x="2916238" y="3105151"/>
            <a:ext cx="360362" cy="540542"/>
          </a:xfrm>
          <a:prstGeom prst="straightConnector1">
            <a:avLst/>
          </a:prstGeom>
          <a:noFill/>
          <a:ln w="28575">
            <a:solidFill>
              <a:srgbClr val="FFFF00"/>
            </a:solidFill>
            <a:prstDash val="solid"/>
            <a:round/>
            <a:headEnd/>
            <a:tailEnd type="triangle" w="med" len="med"/>
          </a:ln>
          <a:effectLst/>
        </p:spPr>
      </p:cxnSp>
      <p:cxnSp>
        <p:nvCxnSpPr>
          <p:cNvPr id="65553" name="AutoShape 17"/>
          <p:cNvCxnSpPr>
            <a:cxnSpLocks noChangeShapeType="1"/>
            <a:stCxn id="65550" idx="3"/>
            <a:endCxn id="65547" idx="1"/>
          </p:cNvCxnSpPr>
          <p:nvPr/>
        </p:nvCxnSpPr>
        <p:spPr bwMode="auto">
          <a:xfrm>
            <a:off x="2916238" y="3645693"/>
            <a:ext cx="360362" cy="612776"/>
          </a:xfrm>
          <a:prstGeom prst="straightConnector1">
            <a:avLst/>
          </a:prstGeom>
          <a:noFill/>
          <a:ln w="28575">
            <a:solidFill>
              <a:srgbClr val="FFFF00"/>
            </a:solidFill>
            <a:prstDash val="solid"/>
            <a:round/>
            <a:headEnd/>
            <a:tailEnd type="triangle" w="med" len="med"/>
          </a:ln>
          <a:effectLst/>
        </p:spPr>
      </p:cxnSp>
      <p:cxnSp>
        <p:nvCxnSpPr>
          <p:cNvPr id="65554" name="AutoShape 18"/>
          <p:cNvCxnSpPr>
            <a:cxnSpLocks noChangeShapeType="1"/>
            <a:stCxn id="65550" idx="3"/>
            <a:endCxn id="65548" idx="1"/>
          </p:cNvCxnSpPr>
          <p:nvPr/>
        </p:nvCxnSpPr>
        <p:spPr bwMode="auto">
          <a:xfrm>
            <a:off x="2916238" y="3645693"/>
            <a:ext cx="360362" cy="1476376"/>
          </a:xfrm>
          <a:prstGeom prst="straightConnector1">
            <a:avLst/>
          </a:prstGeom>
          <a:noFill/>
          <a:ln w="28575">
            <a:solidFill>
              <a:srgbClr val="FFFF00"/>
            </a:solidFill>
            <a:prstDash val="solid"/>
            <a:round/>
            <a:headEnd/>
            <a:tailEnd type="triangle" w="med" len="med"/>
          </a:ln>
          <a:effectLst/>
        </p:spPr>
      </p:cxnSp>
      <p:cxnSp>
        <p:nvCxnSpPr>
          <p:cNvPr id="65555" name="AutoShape 19"/>
          <p:cNvCxnSpPr>
            <a:cxnSpLocks noChangeShapeType="1"/>
            <a:stCxn id="65550" idx="3"/>
            <a:endCxn id="65549" idx="1"/>
          </p:cNvCxnSpPr>
          <p:nvPr/>
        </p:nvCxnSpPr>
        <p:spPr bwMode="auto">
          <a:xfrm>
            <a:off x="2916238" y="3645693"/>
            <a:ext cx="360362" cy="2473326"/>
          </a:xfrm>
          <a:prstGeom prst="straightConnector1">
            <a:avLst/>
          </a:prstGeom>
          <a:noFill/>
          <a:ln w="28575">
            <a:solidFill>
              <a:srgbClr val="FFFF00"/>
            </a:solidFill>
            <a:prstDash val="solid"/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animBg="1"/>
      <p:bldP spid="65545" grpId="0" animBg="1"/>
      <p:bldP spid="65547" grpId="0" animBg="1"/>
      <p:bldP spid="65548" grpId="0" animBg="1"/>
      <p:bldP spid="655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484313"/>
            <a:ext cx="846140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Способность в ходе наблюдения выявлять разнообразные проблемы детей, связанные с особенностями их развития.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Способность оказать адресную помощь ребенку своими педагогическими приемами.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214290"/>
            <a:ext cx="9144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</a:p>
          <a:p>
            <a:pPr algn="ctr" eaLnBrk="1" hangingPunct="1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(Личностные качества и профессиональные компетенции, необходимые педагогу для осуществления развивающей деятельности)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57158" y="1428736"/>
            <a:ext cx="86042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Готовность к взаимодействию с другими специалистами в рамках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консилиума.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Умение читать документацию специалистов (психологов, дефектологов, логопедов и т.д.).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 Умение составлять совместно с другими специалистами программу индивидуального развития ребенка.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7. Владение специальными методиками, позволяющими проводить коррекционно-развивающую работу.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8. Умение отслеживать динамику развития ребенка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</a:p>
          <a:p>
            <a:pPr algn="ctr" eaLnBrk="1" hangingPunct="1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(Личностные качества и профессиональные компетенции, необходимые педагогу для осуществления развивающей деятельности)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5720" y="1428736"/>
            <a:ext cx="885828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9. Умение защитить тех, кого в детском коллективе не принимают.</a:t>
            </a:r>
          </a:p>
          <a:p>
            <a:pPr marL="357188" indent="-357188" eaLnBrk="1" hangingPunct="1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10. Знание общих закономерностей развития личности и проявления личностных свойств, психологических законов периодизации и кризисов развития, возрастных особенностей учащихся.</a:t>
            </a:r>
          </a:p>
          <a:p>
            <a:pPr marL="357188" indent="-357188" eaLnBrk="1" hangingPunct="1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11.  Умение использовать в практике своей работы психологические подходы: культурно-исторический,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и развивающий.</a:t>
            </a:r>
          </a:p>
          <a:p>
            <a:pPr marL="357188" indent="-357188" eaLnBrk="1" hangingPunct="1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12. Умение проектировать психологически безопасную и комфортную образовательную среду, знать и уметь проводить профилактику различных форм насилия в школе.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</a:p>
          <a:p>
            <a:pPr algn="ctr" eaLnBrk="1" hangingPunct="1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(Личностные качества и профессиональные компетенции, необходимые педагогу для осуществления развивающей деятельности)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57158" y="1500174"/>
            <a:ext cx="867568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13. Умение (совместно с психологом и другими специалистами) осуществлять психолого-педагогическое сопровождение образовательных программ начального и среднего общего образования, в том числе программ дополнительного образования.</a:t>
            </a:r>
          </a:p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14. Владение элементарными приемами психодиагностики личностных характеристик и возрастных особенностей учащихся, осуществление совместно с психологом мониторинга личностных характеристик ребенка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</a:p>
          <a:p>
            <a:pPr algn="ctr" eaLnBrk="1" hangingPunct="1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(Личностные качества и профессиональные компетенции, необходимые педагогу для осуществления развивающей деятельности)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5721" y="1484313"/>
            <a:ext cx="864399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Умение (совместно с психологом и другими специалистами) составить психолого-педагогическую характеристику (портрет) личности учащегося.</a:t>
            </a:r>
          </a:p>
          <a:p>
            <a:pPr marL="357188" indent="-357188" eaLnBrk="1" hangingPunct="1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Умение разрабатывать и реализовывать индивидуальные программы развития с учетом личностных и возрастных особенностей учащихся.</a:t>
            </a:r>
          </a:p>
          <a:p>
            <a:pPr marL="357188" indent="-357188" eaLnBrk="1" hangingPunct="1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17. 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</a:p>
          <a:p>
            <a:pPr algn="ctr" eaLnBrk="1" hangingPunct="1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(Личностные качества и профессиональные компетенции, необходимые педагогу для осуществления развивающей деятельности)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285720" y="1164134"/>
            <a:ext cx="88582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82550" indent="-82550" eaLnBrk="1" hangingPunct="1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18. 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СДВГ и др.), дети с ОВЗ, дети с девиациями поведения, дети с зависимостью.</a:t>
            </a:r>
          </a:p>
          <a:p>
            <a:pPr eaLnBrk="1" hangingPunct="1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19. Умение формировать детско-взрослые сообщества, знание их социально-психологических особенностей и закономерностей развития.</a:t>
            </a:r>
          </a:p>
          <a:p>
            <a:pPr eaLnBrk="1" hangingPunct="1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20.  Знание основных закономерностей семейных отношений, позволяющих эффективно работать с родительской общественностью.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третья: развитие</a:t>
            </a:r>
          </a:p>
          <a:p>
            <a:pPr algn="ctr" eaLnBrk="1" hangingPunct="1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(Личностные качества и профессиональные компетенции, необходимые педагогу для осуществления развивающей деятельности)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00166" y="1142984"/>
            <a:ext cx="600079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начальной школы должен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85720" y="2071678"/>
            <a:ext cx="86756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Учитывать своеобразие социальной ситуации развития первоклассника в связи с переходом ведущей деятельности от игровой к учебной, целенаправленно формировать у детей социальную позицию ученика.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Обеспечивать развитие умения учиться (универсальных учебных действий) до уровня, необходимого для обучения в основной школе.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Обеспечивать при организации учебной деятельности достижение метапредметных образовательных результатов как важнейших новообразований младшего школьного возраста.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64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четвертая: профессиональные компетенции педагога, отражающие специфику работы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начальной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85720" y="1714488"/>
            <a:ext cx="86756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Быть готовым, как самый значимый взрослый в социальной ситуации развития младшего школьника, к общению в условиях повышенной степени доверия детей учителю.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Уметь реагировать на непосредственные по форме обращения детей к учителю, распознавая за ними серьезные личные проблемы. Нести ответственность за личностные образовательные результаты своих учеников.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6. Учитывать при оценке успехов и возможностей учеников неравномерность индивидуального психического развития детей младшего школьного возраста, а также своеобразие динамики развития учебной деятельности мальчиков и девочек.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66" y="1142984"/>
            <a:ext cx="600079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начальной школы должен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64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четвертая: профессиональные компетенции педагога, отражающие специфику работы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начальной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20" y="1857364"/>
            <a:ext cx="8675687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Знать специфику дошкольного образования и особенности организации образовательной работы с детьми раннего и дошкольного возраста.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Уметь организовывать ведущие в дошкольном возрасте виды деятельности: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предметно-манипулятивную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игровую, обеспечивая развитие детей. Организовывать совместную и самостоятельную деятельность дошкольников.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2976" y="928670"/>
            <a:ext cx="6961207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дошкольного образования должен: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57158" y="1714488"/>
            <a:ext cx="86407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Владеть теорией и педагогическими методиками физического, познавательного и личностного развития детей раннего и дошкольного возраста.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Уметь планировать, реализовывать и анализировать образовательную работу с детьми раннего и дошкольного возраста в соответствии с ФГОС дошкольного образования (ФГТ).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6. 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2976" y="928670"/>
            <a:ext cx="6961207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дошкольного образования должен: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1456521"/>
            <a:ext cx="8675687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algn="ctr" eaLnBrk="1" hangingPunct="1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с одаренными учащимися.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в условиях реализации программ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инклюзивного образования.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Преподавание русского языка учащимся, для которых он не является родным.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с учащимися, имеющими проблемы в развитии.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девиантными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зависимыми, социально запущенными и социально уязвимыми учащимися, имеющими серьезные отклонения в поведении.</a:t>
            </a:r>
          </a:p>
          <a:p>
            <a:pPr marL="357188" indent="-357188" eaLnBrk="1" hangingPunct="1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71472" y="357166"/>
            <a:ext cx="821537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Необходимость наполнения профессионального стандарта педагога новыми компетенциями: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85720" y="1785926"/>
            <a:ext cx="86756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8. 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2976" y="928670"/>
            <a:ext cx="6961207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дошкольного образования должен: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357158" y="1643050"/>
            <a:ext cx="86756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9. Владеть методами и средствами анализа психолого-педагогического мониторинга, позволяющего оценить результаты освоения детьми образовательных программ, степень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них необходимых интегративных качеств детей дошкольного возраста, необходимых для дальнейшего обучения и развития в начальной школе.</a:t>
            </a:r>
          </a:p>
          <a:p>
            <a:pPr marL="357188" indent="-357188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10. 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задач.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2976" y="928670"/>
            <a:ext cx="6961207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дошкольного образования должен: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500034" y="2000240"/>
            <a:ext cx="846140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11. Владеть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ИКТ- компетенциями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необходимыми и достаточными для планирования, реализации и оценки образовательной работы с детьми раннего и дошкольного возраста.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2976" y="928670"/>
            <a:ext cx="6961207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дошкольного образования должен: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850" y="1412875"/>
            <a:ext cx="867730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данный момент, учитывая особое место и роль в общем среднем образовании таких предметов, как математика и русский язык, обязательность их сдачи в форме ЕГЭ для всех без исключения выпускников школ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разработаны проекты профессиональных стандартов учителя математики  и информатики, учителя русского языка.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Профессиональные требования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учителям-предметникам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03238" y="4221163"/>
            <a:ext cx="8461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Общие положения (задачи, образовательный результат, роль учителя и др.)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Требования к учителю (Учитель должен) 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Профессиональные компетенции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повышающие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мотивацию к обучению и формирующие математическую (лингвистическую) культуру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28992" y="3714752"/>
            <a:ext cx="173672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Икт- компетентности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14546" y="571480"/>
            <a:ext cx="528641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№1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Стандарту.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23850" y="1500174"/>
            <a:ext cx="88201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Профессиональная ИКТ- компетентность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нужно, и тогда, когда нужно.</a:t>
            </a:r>
          </a:p>
          <a:p>
            <a:pPr marL="357188" indent="-357188"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профессиональную педагогическую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ИКТ- компетентность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входят: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Общепользовательская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ИКТ- компетентность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Общепедагогическая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ИКТ- компетентность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Предметно-педагогическая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ИКТ- компетентность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(отражающая профессиональную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ИКТ- компетентность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соответствующей области человеческой деятельности).</a:t>
            </a:r>
          </a:p>
          <a:p>
            <a:pPr marL="357188" indent="-357188"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каждый из компонентов входит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ИКТ- квалификация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состоящая в соответствующем умении применять ресурсы ИКТ.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2000232" y="928670"/>
            <a:ext cx="556896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Стандарту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требования к квалификации учителя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28596" y="1928802"/>
            <a:ext cx="8461375" cy="377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эффективного выполнения указанной трудовой функции учителю необходимо усвоить ряд фундаментальных понятий из психологии личности, возрастной и педагогической психологии, определяющих результаты образовательного процесса, степень развития метапредметных компетенций, уровень и показатели социализации личности, ее развития, в т.ч. следующие: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85720" y="1571612"/>
            <a:ext cx="8675687" cy="49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Гражданская и социальная идентичность.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Уважение прав и свобод личности.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Система ценностей личности.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Образцы и нормы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просоциального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поведения, в том числе в виртуальной и поликультурной среде.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Показатели стадий и параметры кризисов возрастного и личностного развития.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Развитие коммуникативной компетентности обучающихся.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Формирование системы регуляции поведения и деятельности обучающихся.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Формирование и становление учебной мотивации и системы универсальных учебных действий.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Особенности освоения и смены видов ведущей деятельности.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Формирование детско-взрослых сообществ.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Становление картины мира.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00232" y="928670"/>
            <a:ext cx="556896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Стандарту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требования к квалификации 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5720" y="1428736"/>
            <a:ext cx="8675687" cy="523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Итоговая оценка профессиональной деятельности педагога производится по результатам обучения, воспитания и развития учащихся. Производя такую комплексную оценку, необходимо учитывать уровни образования, склонности и способности детей, особенности их развития и реальные учебные возможности. 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Так, в оценке работы педагога с сохранными, способными учащимися в качестве критериев могут рассматриваться высокие учебные достижения и победы в олимпиадах разного уровня.</a:t>
            </a:r>
          </a:p>
          <a:p>
            <a:pPr marL="357188" indent="-357188" eaLnBrk="1" hangingPunct="1">
              <a:lnSpc>
                <a:spcPct val="95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отношению к учащимся, имеющим особенности и ограниченные возможности, в качестве критериев успешной работы педагогами совместно с психологами могут рассматриваться интегративные показатели, свидетельствующие о положительной динамике развития ребенка. (Был – стал.)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39750" y="1484313"/>
            <a:ext cx="8604250" cy="459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Профессиональная деятельность педагога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оценивается только комплексно. Высокая оценка включает сочетание показателей динамики развития интегративных качеств ребенка, положительного отношения ребенка к детскому саду и высокой степени активности и вовлеченности родителей в решение образовательных задач и жизнь детского сада. </a:t>
            </a:r>
          </a:p>
          <a:p>
            <a:pPr eaLnBrk="1" hangingPunct="1">
              <a:lnSpc>
                <a:spcPct val="95000"/>
              </a:lnSpc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Интегративные показатели оценки деятельности педагога преобладают и в начальной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68313" y="1484313"/>
            <a:ext cx="846140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Оценивая профессиональные качества педагога, необходимо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обеспечить обратную связь с потребителями его деятельности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качестве таких потребителей выступают сами учащиеся и их родители. Отсюда следует, что оценка деятельности учителя выходит за узкие ведомственные рамки и требует закрепления организационных форм и соответствующего им порядка проведения, обеспечивающего общественное участие в этой процедуре.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77938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 должен: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8313" y="1503363"/>
            <a:ext cx="8461405" cy="504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900" b="1" dirty="0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структуре профессиональной деятельности педагога.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превращаться в инструмент жесткой регламентации деятельности педагога.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Избавить педагога от выполнения несвойственных функций, отвлекающих его от выполнения своих прямых обязанностей.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Побуждать педагога к поиску нестандартных решений.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Соответствовать международным нормам и регламентам.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Соотноситься с требованиями профильных министерств и ведомств, от которых зависят исчисление трудового стажа, начисление пенсий и т.п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pic>
        <p:nvPicPr>
          <p:cNvPr id="5124" name="Picture 4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8913"/>
            <a:ext cx="515938" cy="1095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50825" y="1281089"/>
            <a:ext cx="8893175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Оценка соответствия требованиям, предъявляемым к учителю, может быть проведена посредством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внутреннего аудита,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включающего анализ планов и отчетов, посещение проводимых им уроков, или в иной форме. Сбор данных для оценивания может быть осуществлен посредством результативного опроса, выслушивания, наблюдений и анализа документов, записей и данных.</a:t>
            </a: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Внутренние аудиторы образовательного учреждения должны назначаться из числа наиболее уважаемых и авторитетных учителей данного учреждения и быть обучены принципам, процедурам и методам проведения аудитов. </a:t>
            </a: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Объем и частота проведения внутреннего аудита в отношении конкретного учителя устанавливаются самой образовательной организацией, исходя из ее политики в области повышения качества образовательных услуг. </a:t>
            </a: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Результаты внутренних аудитов должны учитываться при проведении государственной аттестации учителя и присвоении ему соответствующей категории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стандарта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5720" y="1500174"/>
            <a:ext cx="8675687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Широкое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обсуждение профессионального стандарта педагога всеми заинтересованными сторонами: педагогами, администраторами всех уровней, экспертным сообществом, профсоюзами, родителями учащихся и самими учениками.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3850" y="3214686"/>
            <a:ext cx="8677306" cy="344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>
              <a:lnSpc>
                <a:spcPct val="9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обсуждения:</a:t>
            </a: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Анализ и учет общественного мнения, сбор и систематизация замечаний и предложений по усовершенствованию профессионального стандарта учителя, достижение широкого консенсуса, на базе которого будет принят окончательный вариант документа.</a:t>
            </a: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Уже на стадии обсуждения считаем целесообразным запустить государственно-общественный механизм управления внедрением профессионального стандарта учителя. С этой целью создана общественная ассоциация «Профессиональный стандарт учителя – 2013».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928670"/>
            <a:ext cx="214314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323850" y="642918"/>
            <a:ext cx="8820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Общественная ассоциация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«Профессиональный стандарт учителя – 2013».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214282" y="1785926"/>
            <a:ext cx="8675687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Задачи ассоциации: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Общественный контроль на всех этапах обсуждения, апробации и внедрения профессионального стандарта учителя.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Мониторинг ситуации на местах.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Оказание информационной, правовой, методической и иной поддержки тем образовательным организациям, которые готовы в качестве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проектов руководствоваться в своей деятельности профессиональным стандартом учителя.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Оказание аналогичной поддержки тем педагогическим вузам и центрам повышения квалификации учителей, которые в связи с внедрением профессионального стандарта учителя готовы менять образовательные стандарты его подготовки и переподготовки.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стандарта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0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0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0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0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23850" y="642918"/>
            <a:ext cx="8820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Общественная ассоциация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«Профессиональный стандарт учителя – 2013».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85720" y="1500174"/>
            <a:ext cx="8675687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Задачи ассоциации: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Обеспечение сетевого взаимодействия педагогов, образовательных организаций, органов управления образованием, руководствующихся в своей деятельности профессиональным стандартом педагога.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Своевременное информирование органов власти и управления о нарушениях прав педагогов и образовательных организаций вследствие ошибочных трактовок положений профессионального стандарта педагога.</a:t>
            </a:r>
          </a:p>
          <a:p>
            <a:pPr marL="357188" indent="-357188">
              <a:buFont typeface="Wingdings" pitchFamily="2" charset="2"/>
              <a:buChar char="ü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Разработка перечня должностей (профессий) работников образования, для которых необходимы профессиональные стандарты национального уровня (педагог-психолог, дефектолог – специальный педагог, осуществляющий свои функции в массовой образовательной организации,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– педагог и др.).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стандарта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68313" y="1557338"/>
            <a:ext cx="8389967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Запуск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проектов, в которые добровольно входят территории, образовательные организации, педагогические вузы и центры переподготовки учителей, заявляющие о готовности в своей деятельности руководствоваться профессиональным стандартом педагога.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50825" y="3786190"/>
            <a:ext cx="8536017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eaLnBrk="1" hangingPunct="1">
              <a:lnSpc>
                <a:spcPct val="9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проектов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57188" indent="-357188" eaLnBrk="1" hangingPunct="1">
              <a:lnSpc>
                <a:spcPct val="9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Отработка содержания регионального дополнения профессионального стандарта педагога и внутренних стандартов образовательных организаций, подготовка соответствующей документации.</a:t>
            </a: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Изменение стандартов подготовки и переподготовки учителя.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стандарта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928670"/>
            <a:ext cx="2134687" cy="4801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Шаг второй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00034" y="2071678"/>
            <a:ext cx="8461405" cy="302852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Полномасштабное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профессионального стандарта педагога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января 2015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eaLnBrk="1" hangingPunct="1">
              <a:lnSpc>
                <a:spcPct val="90000"/>
              </a:lnSpc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стандарта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928670"/>
            <a:ext cx="2141484" cy="4801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Шаг третий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285852" y="2071678"/>
            <a:ext cx="7000924" cy="34163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Термины и определения применительно к педагогу</a:t>
            </a:r>
            <a:r>
              <a:rPr lang="ru-RU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571472" y="1071546"/>
            <a:ext cx="8316912" cy="440120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Квалификация педагога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95288" y="1484313"/>
            <a:ext cx="8496300" cy="31700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Профессиональная компетенция – способность успешно действовать на основе практического опыта, умения и знаний при решении профессиональных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23850" y="1484313"/>
            <a:ext cx="8640763" cy="415498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педагога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документ, включающий перечень профессиональных и личностных требований к учителю, действующий на всей территории Российской Федерации.</a:t>
            </a:r>
          </a:p>
          <a:p>
            <a:pPr eaLnBrk="1" hangingPunct="1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14282" y="285728"/>
            <a:ext cx="8929718" cy="7017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стандарта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28596" y="1785926"/>
            <a:ext cx="8461375" cy="345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900" b="1" dirty="0"/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 –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рамочный документ, в котором определяются основные требования 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его квалификации.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Общенациональная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рамка стандарта может быть дополнена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региональными требованиями,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учитывающими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демографические и прочие особенности данной территории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47700" y="714356"/>
            <a:ext cx="8139142" cy="48320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области стандарта педагога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 eaLnBrk="1" hangingPunct="1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разделы стандарта, соответствующие структуре профессиональной деятельности педагога: обучение, воспитание и развитие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47700" y="1484313"/>
            <a:ext cx="8210580" cy="452431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Профессиональная ИКТ-компетентность -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357166"/>
            <a:ext cx="8893175" cy="1336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Аудит -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14282" y="2285992"/>
            <a:ext cx="8929718" cy="228985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Внутренний аудит -  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требованиям.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50825" y="4929198"/>
            <a:ext cx="8893175" cy="13480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Внешний аудит -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500034" y="1628775"/>
            <a:ext cx="8286808" cy="37548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Инклюзивное или включенное образование – термин, используемый для описания процесса обучения детей с особыми потребностями в общеобразовательных (массовых) школах.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68313" y="1484313"/>
            <a:ext cx="8461375" cy="455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900" b="1" dirty="0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Профессиональный стандарт педагога может быть также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дополнен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внутренним стандартом образовательного учреждения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соответствии со спецификой реализуемых в данном учреждении образовательных программ (школа для одаренных, инклюзивная школа и т.п.).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Профессиональный стандарт педагога является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уровневым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учитывающим специфику работы педагогов в дошкольных учреждениях, начальной, основной и старшей школе.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85720" y="357166"/>
            <a:ext cx="8858280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стандарта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28596" y="1285860"/>
            <a:ext cx="8534430" cy="541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900" b="1" dirty="0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Профессиональный стандарт педагога отражает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структуру  его профессиональной деятельности: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обучение, воспитание и развитие ребенка. В соответствии со стратегией современного образования в меняющемся мире, он существенно наполняется психолого-педагогическими компетенциями, призванными помочь учителю в решении новых стоящих перед ним проблем.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Стандарт выдвигает требования к личностным качествам учителя, неотделимым от 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профессиональных компетенций,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таких как: 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14282" y="428604"/>
            <a:ext cx="892971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стандарта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1412875"/>
            <a:ext cx="8675687" cy="43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2400" b="1" dirty="0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Преодолеть технократический подход в оценке труда педагога.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Обеспечить координированный рост свободы и ответственности педагога за результаты своего труда.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Мотивировать педагога на постоянное повышение квалификации.</a:t>
            </a:r>
          </a:p>
          <a:p>
            <a:pPr marL="357188" indent="-357188" eaLnBrk="1" hangingPunct="1"/>
            <a:endParaRPr lang="ru-RU" sz="24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4282" y="285728"/>
            <a:ext cx="8929718" cy="13111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педагога выполняет функции, призванные: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1071538" y="928670"/>
            <a:ext cx="7200900" cy="1927243"/>
          </a:xfrm>
          <a:prstGeom prst="roundRect">
            <a:avLst>
              <a:gd name="adj" fmla="val 34972"/>
            </a:avLst>
          </a:prstGeom>
          <a:solidFill>
            <a:srgbClr val="FFFF00">
              <a:alpha val="14000"/>
            </a:srgbClr>
          </a:solidFill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428860" y="214290"/>
            <a:ext cx="472090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Область применения.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0298" y="1142984"/>
            <a:ext cx="1529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Сфера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58888" y="1989138"/>
            <a:ext cx="2031582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492500" y="1989138"/>
            <a:ext cx="1787990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начального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508625" y="1989138"/>
            <a:ext cx="2446311" cy="461665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общего среднего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714744" y="1142984"/>
            <a:ext cx="30302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образования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00034" y="3000372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Профессиональный стандарт педагога может применяться: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57158" y="4500570"/>
            <a:ext cx="2735263" cy="1779603"/>
          </a:xfrm>
          <a:prstGeom prst="rect">
            <a:avLst/>
          </a:prstGeom>
          <a:solidFill>
            <a:srgbClr val="FFFF00"/>
          </a:solidFill>
          <a:ln w="57150" cap="rnd">
            <a:solidFill>
              <a:srgbClr val="C00000"/>
            </a:solidFill>
            <a:prstDash val="sysDot"/>
            <a:miter lim="800000"/>
            <a:headEnd/>
            <a:tailEnd/>
          </a:ln>
          <a:effectLst/>
        </p:spPr>
        <p:txBody>
          <a:bodyPr lIns="90000" tIns="10800" rIns="90000" bIns="10800"/>
          <a:lstStyle/>
          <a:p>
            <a:pPr algn="ctr" eaLnBrk="1" hangingPunct="1">
              <a:lnSpc>
                <a:spcPct val="80000"/>
              </a:lnSpc>
            </a:pP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приеме на работу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ОУ на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должность «педагог»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6227763" y="4365625"/>
            <a:ext cx="2663825" cy="2016125"/>
          </a:xfrm>
          <a:prstGeom prst="rect">
            <a:avLst/>
          </a:prstGeom>
          <a:solidFill>
            <a:srgbClr val="FFFF00"/>
          </a:solidFill>
          <a:ln w="57150" cap="rnd">
            <a:solidFill>
              <a:srgbClr val="C00000"/>
            </a:solidFill>
            <a:prstDash val="sysDot"/>
            <a:miter lim="800000"/>
            <a:headEnd/>
            <a:tailEnd/>
          </a:ln>
          <a:effectLst/>
        </p:spPr>
        <p:txBody>
          <a:bodyPr lIns="90000" tIns="10800" rIns="90000" bIns="10800"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самими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образовательными организациями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в случае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предоставления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соответствующих полномочий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76600" y="4365625"/>
            <a:ext cx="2663825" cy="2016125"/>
          </a:xfrm>
          <a:prstGeom prst="rect">
            <a:avLst/>
          </a:prstGeom>
          <a:solidFill>
            <a:srgbClr val="FFFF00"/>
          </a:solidFill>
          <a:ln w="57150" cap="rnd">
            <a:solidFill>
              <a:srgbClr val="C00000"/>
            </a:solidFill>
            <a:prstDash val="sysDot"/>
            <a:miter lim="800000"/>
            <a:headEnd/>
            <a:tailEnd/>
          </a:ln>
          <a:effectLst/>
        </p:spPr>
        <p:txBody>
          <a:bodyPr lIns="90000" tIns="10800" rIns="90000" bIns="10800"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региональными органами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власти,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осуществляющими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управление в сфере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95288" y="3071813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276600" y="3860800"/>
            <a:ext cx="5616575" cy="360363"/>
          </a:xfrm>
          <a:prstGeom prst="rect">
            <a:avLst/>
          </a:prstGeom>
          <a:solidFill>
            <a:srgbClr val="FFFF00"/>
          </a:solidFill>
          <a:ln w="57150" cap="rnd">
            <a:solidFill>
              <a:srgbClr val="C00000"/>
            </a:solidFill>
            <a:prstDash val="sysDot"/>
            <a:miter lim="800000"/>
            <a:headEnd/>
            <a:tailEnd/>
          </a:ln>
          <a:effectLst/>
        </p:spPr>
        <p:txBody>
          <a:bodyPr lIns="90000" tIns="10800" rIns="90000" bIns="10800"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проведении аттестации педагогов</a:t>
            </a:r>
          </a:p>
        </p:txBody>
      </p:sp>
      <p:sp>
        <p:nvSpPr>
          <p:cNvPr id="15" name="Выгнутая влево стрелка 14"/>
          <p:cNvSpPr/>
          <p:nvPr/>
        </p:nvSpPr>
        <p:spPr bwMode="auto">
          <a:xfrm>
            <a:off x="928662" y="3286124"/>
            <a:ext cx="731520" cy="121615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172" grpId="0"/>
      <p:bldP spid="7173" grpId="0" animBg="1"/>
      <p:bldP spid="7174" grpId="0" animBg="1"/>
      <p:bldP spid="7175" grpId="0" animBg="1"/>
      <p:bldP spid="7176" grpId="0"/>
      <p:bldP spid="7177" grpId="0"/>
      <p:bldP spid="7184" grpId="0" animBg="1"/>
      <p:bldP spid="7185" grpId="0" animBg="1"/>
      <p:bldP spid="7186" grpId="0" animBg="1"/>
      <p:bldP spid="7187" grpId="0" animBg="1"/>
      <p:bldP spid="7189" grpId="0" animBg="1"/>
    </p:bldLst>
  </p:timing>
</p:sld>
</file>

<file path=ppt/theme/theme1.xml><?xml version="1.0" encoding="utf-8"?>
<a:theme xmlns:a="http://schemas.openxmlformats.org/drawingml/2006/main" name="Уровень">
  <a:themeElements>
    <a:clrScheme name="Уровень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Уровень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3838</Words>
  <Application>Microsoft Office PowerPoint</Application>
  <PresentationFormat>Экран (4:3)</PresentationFormat>
  <Paragraphs>300</Paragraphs>
  <Slides>53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Уровень</vt:lpstr>
      <vt:lpstr>Профессиональный  стандарт педагога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Админ</cp:lastModifiedBy>
  <cp:revision>54</cp:revision>
  <dcterms:created xsi:type="dcterms:W3CDTF">2013-03-28T10:31:00Z</dcterms:created>
  <dcterms:modified xsi:type="dcterms:W3CDTF">2014-08-18T13:46:32Z</dcterms:modified>
</cp:coreProperties>
</file>