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75" r:id="rId7"/>
    <p:sldId id="261" r:id="rId8"/>
    <p:sldId id="266" r:id="rId9"/>
    <p:sldId id="262" r:id="rId10"/>
    <p:sldId id="265" r:id="rId11"/>
    <p:sldId id="264"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C8BD5-A028-4E22-9EFE-8CC05B9CDC2E}" type="datetimeFigureOut">
              <a:rPr lang="ru-RU" smtClean="0"/>
              <a:pPr/>
              <a:t>07.09.2014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68A57-F34A-4C7B-8948-5754C3DE8FFD}" type="slidenum">
              <a:rPr lang="ru-RU" smtClean="0"/>
              <a:pPr/>
              <a:t>‹#›</a:t>
            </a:fld>
            <a:endParaRPr lang="ru-RU"/>
          </a:p>
        </p:txBody>
      </p:sp>
    </p:spTree>
    <p:extLst>
      <p:ext uri="{BB962C8B-B14F-4D97-AF65-F5344CB8AC3E}">
        <p14:creationId xmlns:p14="http://schemas.microsoft.com/office/powerpoint/2010/main" val="369455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 чего начинается Родина ..</a:t>
            </a:r>
            <a:endParaRPr lang="ru-RU" dirty="0"/>
          </a:p>
        </p:txBody>
      </p:sp>
      <p:sp>
        <p:nvSpPr>
          <p:cNvPr id="4" name="Номер слайда 3"/>
          <p:cNvSpPr>
            <a:spLocks noGrp="1"/>
          </p:cNvSpPr>
          <p:nvPr>
            <p:ph type="sldNum" sz="quarter" idx="10"/>
          </p:nvPr>
        </p:nvSpPr>
        <p:spPr/>
        <p:txBody>
          <a:bodyPr/>
          <a:lstStyle/>
          <a:p>
            <a:fld id="{1C568A57-F34A-4C7B-8948-5754C3DE8FFD}"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07.09.2014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07.09.2014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07.09.2014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07.09.2014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07.09.2014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07.09.2014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07.09.2014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539552" y="1"/>
            <a:ext cx="7918648" cy="1268759"/>
          </a:xfrm>
        </p:spPr>
        <p:txBody>
          <a:bodyPr/>
          <a:lstStyle/>
          <a:p>
            <a:r>
              <a:rPr lang="ru-RU" dirty="0" smtClean="0"/>
              <a:t>С сего начинается Родина…</a:t>
            </a:r>
            <a:endParaRPr lang="ru-RU" dirty="0"/>
          </a:p>
        </p:txBody>
      </p:sp>
      <p:sp>
        <p:nvSpPr>
          <p:cNvPr id="8" name="Подзаголовок 7"/>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1843088" y="1381125"/>
            <a:ext cx="5457825"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1920" y="0"/>
            <a:ext cx="4572000" cy="5078313"/>
          </a:xfrm>
          <a:prstGeom prst="rect">
            <a:avLst/>
          </a:prstGeom>
        </p:spPr>
        <p:txBody>
          <a:bodyPr>
            <a:spAutoFit/>
          </a:bodyPr>
          <a:lstStyle/>
          <a:p>
            <a:r>
              <a:rPr lang="ru-RU" dirty="0" smtClean="0"/>
              <a:t> Попала в дни лихие к нам, в гражданскую войну</a:t>
            </a:r>
          </a:p>
          <a:p>
            <a:r>
              <a:rPr lang="ru-RU" dirty="0" smtClean="0"/>
              <a:t> Чехословацкий корпус терзал нашу страну.</a:t>
            </a:r>
          </a:p>
          <a:p>
            <a:r>
              <a:rPr lang="ru-RU" dirty="0" smtClean="0"/>
              <a:t> </a:t>
            </a:r>
            <a:r>
              <a:rPr lang="ru-RU" dirty="0" err="1" smtClean="0"/>
              <a:t>Иващенково</a:t>
            </a:r>
            <a:r>
              <a:rPr lang="ru-RU" dirty="0" smtClean="0"/>
              <a:t> начдив Чапаев тогда освобождал,</a:t>
            </a:r>
          </a:p>
          <a:p>
            <a:r>
              <a:rPr lang="ru-RU" dirty="0" smtClean="0"/>
              <a:t> Его народ восторженно, все как один, встречал.</a:t>
            </a:r>
          </a:p>
          <a:p>
            <a:r>
              <a:rPr lang="ru-RU" dirty="0" smtClean="0"/>
              <a:t> И именем героя был назван город наш,</a:t>
            </a:r>
          </a:p>
          <a:p>
            <a:r>
              <a:rPr lang="ru-RU" dirty="0" smtClean="0"/>
              <a:t> Его скульптуру видят у площади сейчас.</a:t>
            </a:r>
          </a:p>
          <a:p>
            <a:r>
              <a:rPr lang="ru-RU" dirty="0" smtClean="0"/>
              <a:t> И 25-й прославленный комдив</a:t>
            </a:r>
          </a:p>
          <a:p>
            <a:r>
              <a:rPr lang="ru-RU" dirty="0" smtClean="0"/>
              <a:t> На постаменте встал и, взгляд не опустив,</a:t>
            </a:r>
          </a:p>
          <a:p>
            <a:r>
              <a:rPr lang="ru-RU" dirty="0" smtClean="0"/>
              <a:t> На город смотрит, как бы говоря:</a:t>
            </a:r>
          </a:p>
          <a:p>
            <a:r>
              <a:rPr lang="ru-RU" dirty="0" smtClean="0"/>
              <a:t> «Прорвёмся Россияне, ведь гибли мы не зря». </a:t>
            </a:r>
          </a:p>
          <a:p>
            <a:endParaRPr lang="ru-RU" dirty="0" smtClean="0"/>
          </a:p>
          <a:p>
            <a:r>
              <a:rPr lang="ru-RU" dirty="0" smtClean="0"/>
              <a:t>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42988" y="1047750"/>
            <a:ext cx="70580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331640" y="908720"/>
            <a:ext cx="5457825"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620688"/>
            <a:ext cx="4572000" cy="3693319"/>
          </a:xfrm>
          <a:prstGeom prst="rect">
            <a:avLst/>
          </a:prstGeom>
        </p:spPr>
        <p:txBody>
          <a:bodyPr>
            <a:spAutoFit/>
          </a:bodyPr>
          <a:lstStyle/>
          <a:p>
            <a:r>
              <a:rPr lang="ru-RU" dirty="0" smtClean="0"/>
              <a:t>Храм Сергия Радонежского</a:t>
            </a:r>
          </a:p>
          <a:p>
            <a:r>
              <a:rPr lang="ru-RU" dirty="0" smtClean="0"/>
              <a:t> В 1914 году Д.А. Вернер покинул пост городского архитектора Самары. Думаю, не обошлось без </a:t>
            </a:r>
            <a:r>
              <a:rPr lang="ru-RU" dirty="0" err="1" smtClean="0"/>
              <a:t>антинемецких</a:t>
            </a:r>
            <a:r>
              <a:rPr lang="ru-RU" dirty="0" smtClean="0"/>
              <a:t> настроений, связанных с Первой мировой войной. После ухода призвали Вернера на военную службу или </a:t>
            </a:r>
            <a:r>
              <a:rPr lang="ru-RU" smtClean="0"/>
              <a:t>это </a:t>
            </a:r>
            <a:r>
              <a:rPr lang="ru-RU" smtClean="0"/>
              <a:t>явилось </a:t>
            </a:r>
            <a:r>
              <a:rPr lang="ru-RU" dirty="0" smtClean="0"/>
              <a:t>причиной его ухода я не знаю, но уже с 1 марта 1915 года Дмитрий Александрович работает на станции </a:t>
            </a:r>
            <a:r>
              <a:rPr lang="ru-RU" dirty="0" err="1" smtClean="0"/>
              <a:t>Иващенково</a:t>
            </a:r>
            <a:r>
              <a:rPr lang="ru-RU" dirty="0" smtClean="0"/>
              <a:t> (ныне город Чапаевск), на строительстве Сергиевского Самарского завода взрывчатых веществ.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443841"/>
            <a:ext cx="4572000" cy="3970318"/>
          </a:xfrm>
          <a:prstGeom prst="rect">
            <a:avLst/>
          </a:prstGeom>
        </p:spPr>
        <p:txBody>
          <a:bodyPr>
            <a:spAutoFit/>
          </a:bodyPr>
          <a:lstStyle/>
          <a:p>
            <a:r>
              <a:rPr lang="ru-RU" dirty="0" smtClean="0"/>
              <a:t>Возможно Вернер начал работу на заводе еще в 1914, поскольку в этом году им была спроектирована церковь Преподобного Сергия Радонежского. Вопреки утверждению В.Г. </a:t>
            </a:r>
            <a:r>
              <a:rPr lang="ru-RU" dirty="0" err="1" smtClean="0"/>
              <a:t>Каркарьяна</a:t>
            </a:r>
            <a:r>
              <a:rPr lang="ru-RU" dirty="0" smtClean="0"/>
              <a:t>, утверждающего, что это первый опыт </a:t>
            </a:r>
            <a:r>
              <a:rPr lang="ru-RU" dirty="0" err="1" smtClean="0"/>
              <a:t>зодсего</a:t>
            </a:r>
            <a:r>
              <a:rPr lang="ru-RU" dirty="0" smtClean="0"/>
              <a:t> в проектировании культового сооружения, нужно отметить, Вернер уже имел опыт строительства церкви. В частности, в 1902 году им была спроектирована и построена церковь приюта О.В. </a:t>
            </a:r>
            <a:r>
              <a:rPr lang="ru-RU" dirty="0" err="1" smtClean="0"/>
              <a:t>Кутайсовой</a:t>
            </a:r>
            <a:r>
              <a:rPr lang="ru-RU" dirty="0" smtClean="0"/>
              <a:t> в Нижнем Новгороде. К сожалению, эта постройка не сохранилась.</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97346"/>
            <a:ext cx="4572000" cy="6463308"/>
          </a:xfrm>
          <a:prstGeom prst="rect">
            <a:avLst/>
          </a:prstGeom>
        </p:spPr>
        <p:txBody>
          <a:bodyPr>
            <a:spAutoFit/>
          </a:bodyPr>
          <a:lstStyle/>
          <a:p>
            <a:r>
              <a:rPr lang="ru-RU" dirty="0" smtClean="0"/>
              <a:t>В.Г. </a:t>
            </a:r>
            <a:r>
              <a:rPr lang="ru-RU" dirty="0" err="1" smtClean="0"/>
              <a:t>Каркарьян</a:t>
            </a:r>
            <a:r>
              <a:rPr lang="ru-RU" dirty="0" smtClean="0"/>
              <a:t> в книге "Модерн в архитектуре Самары" называет эту постройку "лебединой песней модерна". Строительство храма завершено в 1918(!) году, несмотря на Декрет об отделении церкви от государства, принятый правительством большевиков. Это одна из немногих культовых построек, завершенных после революции. </a:t>
            </a:r>
          </a:p>
          <a:p>
            <a:r>
              <a:rPr lang="ru-RU" dirty="0" smtClean="0"/>
              <a:t>Весной 1918 года Вернер покидает </a:t>
            </a:r>
            <a:r>
              <a:rPr lang="ru-RU" dirty="0" err="1" smtClean="0"/>
              <a:t>Иващенково</a:t>
            </a:r>
            <a:r>
              <a:rPr lang="ru-RU" dirty="0" smtClean="0"/>
              <a:t> и уходит с отступающими белогвардейцами в Омск, где продолжает свою профессиональную деятельность. Дмитрий Александрович заведовал строительством в Омской управе при Колчаке, а затем </a:t>
            </a:r>
            <a:r>
              <a:rPr lang="ru-RU" dirty="0" err="1" smtClean="0"/>
              <a:t>дорожно</a:t>
            </a:r>
            <a:r>
              <a:rPr lang="ru-RU" dirty="0" smtClean="0"/>
              <a:t> строительным подотделом отдела коммунального хозяйства Омска. В начале 20-х исполнял обязанности Омского губернского архитектора. К сожалению, дальнейшая судьба зодчего неизвестна.</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59340"/>
            <a:ext cx="4572000" cy="3139321"/>
          </a:xfrm>
          <a:prstGeom prst="rect">
            <a:avLst/>
          </a:prstGeom>
        </p:spPr>
        <p:txBody>
          <a:bodyPr>
            <a:spAutoFit/>
          </a:bodyPr>
          <a:lstStyle/>
          <a:p>
            <a:r>
              <a:rPr lang="ru-RU" dirty="0" smtClean="0"/>
              <a:t>Как ни странно, службы в церкви шли вплоть до 1926 года, когда храм был закрыт. Вскоре начался процесс разрушения. Через несколько лет была разрушена колокольня, а здание занял Дом обороны. Внутри церкви был организован тир. В годы ВОВ на месте колокольни установили зенитные пушки, а здание храма служило хранилищем снарядов для пушек и овощехранилищем.</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1484784"/>
            <a:ext cx="4572000" cy="3416320"/>
          </a:xfrm>
          <a:prstGeom prst="rect">
            <a:avLst/>
          </a:prstGeom>
        </p:spPr>
        <p:txBody>
          <a:bodyPr>
            <a:spAutoFit/>
          </a:bodyPr>
          <a:lstStyle/>
          <a:p>
            <a:r>
              <a:rPr lang="ru-RU" dirty="0" smtClean="0"/>
              <a:t>В 1952 году здание было передано городскому Дому пионеров, который занимал его до начала 1990-х. </a:t>
            </a:r>
          </a:p>
          <a:p>
            <a:r>
              <a:rPr lang="ru-RU" dirty="0" smtClean="0"/>
              <a:t>В 1930-1940-х годах дважды были замазаны цементом лики святых на фасаде храма, сбиты изразцовые орнаменты в нишах по всему периметру здания. </a:t>
            </a:r>
          </a:p>
          <a:p>
            <a:r>
              <a:rPr lang="ru-RU" dirty="0" smtClean="0"/>
              <a:t>В 1988 году комиссия общественного контроля при президиуме совета областного отделения ВООПИК вынесла следующее заключение: </a:t>
            </a:r>
          </a:p>
        </p:txBody>
      </p:sp>
      <p:sp>
        <p:nvSpPr>
          <p:cNvPr id="3" name="Прямоугольник 2"/>
          <p:cNvSpPr/>
          <p:nvPr/>
        </p:nvSpPr>
        <p:spPr>
          <a:xfrm>
            <a:off x="3203848" y="5090992"/>
            <a:ext cx="3654152" cy="1200329"/>
          </a:xfrm>
          <a:prstGeom prst="rect">
            <a:avLst/>
          </a:prstGeom>
        </p:spPr>
        <p:txBody>
          <a:bodyPr wrap="square">
            <a:spAutoFit/>
          </a:bodyPr>
          <a:lstStyle/>
          <a:p>
            <a:r>
              <a:rPr lang="ru-RU" dirty="0" smtClean="0"/>
              <a:t>в 1995 году храм Сергия Радонежского вошел в список памятников культуры федерального значения.</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751344"/>
            <a:ext cx="4572000" cy="5355312"/>
          </a:xfrm>
          <a:prstGeom prst="rect">
            <a:avLst/>
          </a:prstGeom>
        </p:spPr>
        <p:txBody>
          <a:bodyPr>
            <a:spAutoFit/>
          </a:bodyPr>
          <a:lstStyle/>
          <a:p>
            <a:r>
              <a:rPr lang="ru-RU" dirty="0" smtClean="0"/>
              <a:t>«Здание построено по проекту и при непосредственном руководстве архитектора Д.А. Вернера. Церковь была открыта в 1918 году при незаконченном строительстве. </a:t>
            </a:r>
          </a:p>
          <a:p>
            <a:r>
              <a:rPr lang="ru-RU" dirty="0" smtClean="0"/>
              <a:t>Внешний облик здания и его архитектурные формы свидетельствуют о большом творческом поиске и находке автора, проявившихся в удачном сочетании стиля модерн с элементами византийской архитектуры. </a:t>
            </a:r>
          </a:p>
          <a:p>
            <a:r>
              <a:rPr lang="ru-RU" dirty="0" smtClean="0"/>
              <a:t>В оформлении фасадов применен мотив завершения окон двойными арками со свисающей «гирькой», богато применены майоликовые вставки, фризы из изразцов и цветной глазурованной керамической плитки, резные </a:t>
            </a:r>
            <a:r>
              <a:rPr lang="ru-RU" dirty="0" err="1" smtClean="0"/>
              <a:t>полуколонки</a:t>
            </a:r>
            <a:r>
              <a:rPr lang="ru-RU" dirty="0" smtClean="0"/>
              <a:t>, балясины, кокошники и т.</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14500" y="0"/>
            <a:ext cx="5715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print"/>
          <a:srcRect/>
          <a:stretch>
            <a:fillRect/>
          </a:stretch>
        </p:blipFill>
        <p:spPr bwMode="auto">
          <a:xfrm>
            <a:off x="0" y="0"/>
            <a:ext cx="5395913" cy="6767513"/>
          </a:xfrm>
          <a:prstGeom prst="rect">
            <a:avLst/>
          </a:prstGeom>
          <a:noFill/>
          <a:ln w="9525">
            <a:noFill/>
            <a:miter lim="800000"/>
            <a:headEnd/>
            <a:tailEnd/>
          </a:ln>
        </p:spPr>
      </p:pic>
      <p:sp>
        <p:nvSpPr>
          <p:cNvPr id="5" name="Прямоугольник 4"/>
          <p:cNvSpPr/>
          <p:nvPr/>
        </p:nvSpPr>
        <p:spPr>
          <a:xfrm>
            <a:off x="5436096" y="2420888"/>
            <a:ext cx="4572000" cy="1477328"/>
          </a:xfrm>
          <a:prstGeom prst="rect">
            <a:avLst/>
          </a:prstGeom>
        </p:spPr>
        <p:txBody>
          <a:bodyPr>
            <a:spAutoFit/>
          </a:bodyPr>
          <a:lstStyle/>
          <a:p>
            <a:r>
              <a:rPr lang="ru-RU" dirty="0" smtClean="0"/>
              <a:t>В червленом поле серебряная</a:t>
            </a:r>
          </a:p>
          <a:p>
            <a:r>
              <a:rPr lang="ru-RU" dirty="0" smtClean="0"/>
              <a:t> </a:t>
            </a:r>
            <a:r>
              <a:rPr lang="ru-RU" dirty="0" err="1" smtClean="0"/>
              <a:t>гренада</a:t>
            </a:r>
            <a:r>
              <a:rPr lang="ru-RU" dirty="0" smtClean="0"/>
              <a:t> с одним золотым </a:t>
            </a:r>
          </a:p>
          <a:p>
            <a:r>
              <a:rPr lang="ru-RU" dirty="0" smtClean="0"/>
              <a:t>пламенем о четырех языках,</a:t>
            </a:r>
          </a:p>
          <a:p>
            <a:r>
              <a:rPr lang="ru-RU" dirty="0" smtClean="0"/>
              <a:t> обвитая в пояс справа и слева</a:t>
            </a:r>
          </a:p>
          <a:p>
            <a:r>
              <a:rPr lang="ru-RU" dirty="0" smtClean="0"/>
              <a:t> березовой ветвью.</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117693"/>
            <a:ext cx="4572000" cy="6740307"/>
          </a:xfrm>
          <a:prstGeom prst="rect">
            <a:avLst/>
          </a:prstGeom>
        </p:spPr>
        <p:txBody>
          <a:bodyPr>
            <a:spAutoFit/>
          </a:bodyPr>
          <a:lstStyle/>
          <a:p>
            <a:r>
              <a:rPr lang="ru-RU" dirty="0" smtClean="0"/>
              <a:t>Обоснование символики:</a:t>
            </a:r>
          </a:p>
          <a:p>
            <a:endParaRPr lang="ru-RU" dirty="0" smtClean="0"/>
          </a:p>
          <a:p>
            <a:r>
              <a:rPr lang="ru-RU" dirty="0" smtClean="0"/>
              <a:t>Город Чапаевск разрастался из поселка Иващенко, по имени генерала Иващенко - строителя и первого директора военного Сергиевского завода. Завод являлся крупнейшим поставщиком оборонного арсенала страны. Каждая пятая авиабомба, каждый третий артиллерийский снаряд, весь морской боезапас для всех флотов выпускались на заводах Чапаевска во время Великой Отечественной войны 1941-1945 гг.</a:t>
            </a:r>
          </a:p>
          <a:p>
            <a:endParaRPr lang="ru-RU" dirty="0" smtClean="0"/>
          </a:p>
          <a:p>
            <a:r>
              <a:rPr lang="ru-RU" dirty="0" smtClean="0"/>
              <a:t>За годы своего существования город стал заметным промышленным оборонным центром - четыре языка пламени </a:t>
            </a:r>
            <a:r>
              <a:rPr lang="ru-RU" dirty="0" err="1" smtClean="0"/>
              <a:t>гренады</a:t>
            </a:r>
            <a:r>
              <a:rPr lang="ru-RU" dirty="0" smtClean="0"/>
              <a:t> показывают четыре крупнейших оборонных предприятия города.</a:t>
            </a:r>
          </a:p>
          <a:p>
            <a:endParaRPr lang="ru-RU" dirty="0" smtClean="0"/>
          </a:p>
          <a:p>
            <a:r>
              <a:rPr lang="ru-RU" dirty="0" smtClean="0"/>
              <a:t>Красный цвет поля символизирует мужество и самоотверженность горожан в годы Великой Отечественной войны 1941-1945 гг., справедливую борьбу за экологическую чистоту города.</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467544" y="764704"/>
            <a:ext cx="356235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843"/>
            <a:ext cx="4572000" cy="4524315"/>
          </a:xfrm>
          <a:prstGeom prst="rect">
            <a:avLst/>
          </a:prstGeom>
        </p:spPr>
        <p:txBody>
          <a:bodyPr>
            <a:spAutoFit/>
          </a:bodyPr>
          <a:lstStyle/>
          <a:p>
            <a:r>
              <a:rPr lang="ru-RU" dirty="0" smtClean="0"/>
              <a:t>Венок из зеленых листьев охватывающий </a:t>
            </a:r>
            <a:r>
              <a:rPr lang="ru-RU" dirty="0" err="1" smtClean="0"/>
              <a:t>гренаду</a:t>
            </a:r>
            <a:r>
              <a:rPr lang="ru-RU" dirty="0" smtClean="0"/>
              <a:t> и как бы не дающий ей взорваться, символизирует мир и экологию. Зеленый цвет - надежда изобилие, природа. </a:t>
            </a:r>
          </a:p>
          <a:p>
            <a:r>
              <a:rPr lang="ru-RU" dirty="0" smtClean="0"/>
              <a:t> Серебро в геральдике символизирует чистоту, мудрость, благородство, совершенство. </a:t>
            </a:r>
          </a:p>
          <a:p>
            <a:r>
              <a:rPr lang="ru-RU" dirty="0" smtClean="0"/>
              <a:t> Герб муниципального образования "город Чапаевск" языком геральдических символов гармонично отражает историю становления и развития города и основной профиль деятельности местного населения.</a:t>
            </a:r>
          </a:p>
          <a:p>
            <a:endParaRPr lang="ru-RU" dirty="0" smtClean="0"/>
          </a:p>
          <a:p>
            <a:r>
              <a:rPr lang="ru-RU" dirty="0" smtClean="0"/>
              <a:t>Утвержден решением </a:t>
            </a:r>
            <a:r>
              <a:rPr lang="ru-RU" dirty="0" err="1" smtClean="0"/>
              <a:t>Чапаевской</a:t>
            </a:r>
            <a:r>
              <a:rPr lang="ru-RU" dirty="0" smtClean="0"/>
              <a:t> городской Думы (№72) от 7 августа 2001 года.</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692696"/>
            <a:ext cx="4752528" cy="5355312"/>
          </a:xfrm>
          <a:prstGeom prst="rect">
            <a:avLst/>
          </a:prstGeom>
        </p:spPr>
        <p:txBody>
          <a:bodyPr wrap="square">
            <a:spAutoFit/>
          </a:bodyPr>
          <a:lstStyle/>
          <a:p>
            <a:r>
              <a:rPr lang="ru-RU" dirty="0" smtClean="0"/>
              <a:t>История</a:t>
            </a:r>
          </a:p>
          <a:p>
            <a:endParaRPr lang="ru-RU" dirty="0" smtClean="0"/>
          </a:p>
          <a:p>
            <a:endParaRPr lang="ru-RU" dirty="0" smtClean="0"/>
          </a:p>
          <a:p>
            <a:r>
              <a:rPr lang="ru-RU" dirty="0" smtClean="0"/>
              <a:t>Городской округ Чапаевск  расположен в поймах рек Чапаевки и Волги, занимает выгодное географическое положение, находясь почти в центре Самарской области, на расстоянии около 40 км от г.Самары и менее 100 км – от крупнейшего в Поволжье международного аэропорта «Самара».</a:t>
            </a:r>
          </a:p>
          <a:p>
            <a:endParaRPr lang="ru-RU" dirty="0" smtClean="0"/>
          </a:p>
          <a:p>
            <a:r>
              <a:rPr lang="ru-RU" dirty="0" smtClean="0"/>
              <a:t>В его черту входит бывший поселок </a:t>
            </a:r>
            <a:r>
              <a:rPr lang="ru-RU" dirty="0" err="1" smtClean="0"/>
              <a:t>Иващенково</a:t>
            </a:r>
            <a:r>
              <a:rPr lang="ru-RU" dirty="0" smtClean="0"/>
              <a:t>, а также бывшие села – Титовка, </a:t>
            </a:r>
            <a:r>
              <a:rPr lang="ru-RU" dirty="0" err="1" smtClean="0"/>
              <a:t>Губашево</a:t>
            </a:r>
            <a:r>
              <a:rPr lang="ru-RU" dirty="0" smtClean="0"/>
              <a:t>, Большое </a:t>
            </a:r>
            <a:r>
              <a:rPr lang="ru-RU" dirty="0" err="1" smtClean="0"/>
              <a:t>Томылово</a:t>
            </a:r>
            <a:r>
              <a:rPr lang="ru-RU" dirty="0" smtClean="0"/>
              <a:t> и построенные после 1917 года пригородные поселки – Нагорный и Садово-Дачный.</a:t>
            </a:r>
          </a:p>
          <a:p>
            <a:endParaRPr lang="ru-RU" dirty="0" smtClean="0"/>
          </a:p>
        </p:txBody>
      </p:sp>
      <p:pic>
        <p:nvPicPr>
          <p:cNvPr id="2050" name="Picture 2"/>
          <p:cNvPicPr>
            <a:picLocks noChangeAspect="1" noChangeArrowheads="1"/>
          </p:cNvPicPr>
          <p:nvPr/>
        </p:nvPicPr>
        <p:blipFill>
          <a:blip r:embed="rId2" cstate="print"/>
          <a:srcRect/>
          <a:stretch>
            <a:fillRect/>
          </a:stretch>
        </p:blipFill>
        <p:spPr bwMode="auto">
          <a:xfrm>
            <a:off x="1619672" y="1844824"/>
            <a:ext cx="1905000" cy="3588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305342"/>
            <a:ext cx="4572000" cy="4247317"/>
          </a:xfrm>
          <a:prstGeom prst="rect">
            <a:avLst/>
          </a:prstGeom>
        </p:spPr>
        <p:txBody>
          <a:bodyPr>
            <a:spAutoFit/>
          </a:bodyPr>
          <a:lstStyle/>
          <a:p>
            <a:r>
              <a:rPr lang="ru-RU" dirty="0" smtClean="0"/>
              <a:t>История города Чапаевска началась в 1909 г.  со строительства Самарского Сергиевского порохового завода (в настоящее время ОАО «Полимер» и ФГУП «Металлист» в Самарском уезде между селами Титовка и </a:t>
            </a:r>
            <a:r>
              <a:rPr lang="ru-RU" dirty="0" err="1" smtClean="0"/>
              <a:t>Губашево</a:t>
            </a:r>
            <a:r>
              <a:rPr lang="ru-RU" dirty="0" smtClean="0"/>
              <a:t> вдоль железной дороги.  15 сентября 1911 года была открыта первая очередь завода. Одновременно на </a:t>
            </a:r>
            <a:r>
              <a:rPr lang="ru-RU" dirty="0" err="1" smtClean="0"/>
              <a:t>Самаро-Златоустовской</a:t>
            </a:r>
            <a:r>
              <a:rPr lang="ru-RU" dirty="0" smtClean="0"/>
              <a:t> железной дороге был открыт разъезд, названный по имени руководителя строительных работ полковника </a:t>
            </a:r>
            <a:r>
              <a:rPr lang="ru-RU" dirty="0" err="1" smtClean="0"/>
              <a:t>Иващенкова</a:t>
            </a:r>
            <a:r>
              <a:rPr lang="ru-RU" dirty="0" smtClean="0"/>
              <a:t> – </a:t>
            </a:r>
            <a:r>
              <a:rPr lang="ru-RU" dirty="0" err="1" smtClean="0"/>
              <a:t>Иващенково</a:t>
            </a:r>
            <a:r>
              <a:rPr lang="ru-RU" dirty="0" smtClean="0"/>
              <a:t>. 15 сентября 1911 года считается датой основания поселка.</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04664"/>
            <a:ext cx="6030416" cy="5355312"/>
          </a:xfrm>
          <a:prstGeom prst="rect">
            <a:avLst/>
          </a:prstGeom>
        </p:spPr>
        <p:txBody>
          <a:bodyPr wrap="square">
            <a:spAutoFit/>
          </a:bodyPr>
          <a:lstStyle/>
          <a:p>
            <a:r>
              <a:rPr lang="ru-RU" dirty="0" smtClean="0"/>
              <a:t>В 1911 г. началось строительство частного химического завода «Ушаков и товарищество» (в настоящее время ОАО «</a:t>
            </a:r>
            <a:r>
              <a:rPr lang="ru-RU" dirty="0" err="1" smtClean="0"/>
              <a:t>Средне-Волжский</a:t>
            </a:r>
            <a:r>
              <a:rPr lang="ru-RU" dirty="0" smtClean="0"/>
              <a:t> завод химикатов»).</a:t>
            </a:r>
          </a:p>
          <a:p>
            <a:endParaRPr lang="ru-RU" dirty="0" smtClean="0"/>
          </a:p>
          <a:p>
            <a:r>
              <a:rPr lang="ru-RU" dirty="0" smtClean="0"/>
              <a:t>23 августа 1927 г. рабочему поселку </a:t>
            </a:r>
            <a:r>
              <a:rPr lang="ru-RU" dirty="0" err="1" smtClean="0"/>
              <a:t>Иващенково</a:t>
            </a:r>
            <a:r>
              <a:rPr lang="ru-RU" dirty="0" smtClean="0"/>
              <a:t> был присвоен статус «город» и поселок был переименован в город </a:t>
            </a:r>
            <a:r>
              <a:rPr lang="ru-RU" dirty="0" err="1" smtClean="0"/>
              <a:t>Троцк</a:t>
            </a:r>
            <a:r>
              <a:rPr lang="ru-RU" dirty="0" smtClean="0"/>
              <a:t>. В год 10-й годовщины гибели В.И.Чапаева Постановлением Президиума ЦИК СССР от 7 февраля 1929 года город в очередной раз был переименован в Чапаевск, который был  центром Чапаевского района. В 1934 г. город  переведен в категорию  городов районного подчинения, а в 1939 г. -  областного подчинения.</a:t>
            </a:r>
          </a:p>
          <a:p>
            <a:endParaRPr lang="ru-RU" dirty="0" smtClean="0"/>
          </a:p>
          <a:p>
            <a:r>
              <a:rPr lang="ru-RU" dirty="0" smtClean="0"/>
              <a:t>В период индустриализации и первых пятилеток в городе были построены новые промышленные предприятия, развернулось жилищное и культурное строительство, в несколько раз возросло население.</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4000" y="11430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260648"/>
            <a:ext cx="4572000" cy="5632311"/>
          </a:xfrm>
          <a:prstGeom prst="rect">
            <a:avLst/>
          </a:prstGeom>
        </p:spPr>
        <p:txBody>
          <a:bodyPr>
            <a:spAutoFit/>
          </a:bodyPr>
          <a:lstStyle/>
          <a:p>
            <a:r>
              <a:rPr lang="ru-RU" dirty="0" smtClean="0"/>
              <a:t>ПАМЯТНИК ЧАПАЕВУ</a:t>
            </a:r>
          </a:p>
          <a:p>
            <a:r>
              <a:rPr lang="ru-RU" dirty="0" smtClean="0"/>
              <a:t>(Л. </a:t>
            </a:r>
            <a:r>
              <a:rPr lang="ru-RU" dirty="0" err="1" smtClean="0"/>
              <a:t>Спасов</a:t>
            </a:r>
            <a:r>
              <a:rPr lang="ru-RU" dirty="0" smtClean="0"/>
              <a:t>) </a:t>
            </a:r>
          </a:p>
          <a:p>
            <a:endParaRPr lang="ru-RU" dirty="0" smtClean="0"/>
          </a:p>
          <a:p>
            <a:endParaRPr lang="ru-RU" dirty="0" smtClean="0"/>
          </a:p>
          <a:p>
            <a:r>
              <a:rPr lang="ru-RU" dirty="0" smtClean="0"/>
              <a:t> Давно прошедшие события и дни</a:t>
            </a:r>
          </a:p>
          <a:p>
            <a:r>
              <a:rPr lang="ru-RU" dirty="0" smtClean="0"/>
              <a:t> Бывает, вещь забытая подскажет, и они</a:t>
            </a:r>
          </a:p>
          <a:p>
            <a:r>
              <a:rPr lang="ru-RU" dirty="0" smtClean="0"/>
              <a:t> Вдруг высветятся ярко, и печаль</a:t>
            </a:r>
          </a:p>
          <a:p>
            <a:r>
              <a:rPr lang="ru-RU" dirty="0" smtClean="0"/>
              <a:t> Нам сердце так сожмёт, нам прошлое так жаль.</a:t>
            </a:r>
          </a:p>
          <a:p>
            <a:r>
              <a:rPr lang="ru-RU" dirty="0" smtClean="0"/>
              <a:t> В земле весной нашёл монету я.</a:t>
            </a:r>
          </a:p>
          <a:p>
            <a:r>
              <a:rPr lang="ru-RU" dirty="0" smtClean="0"/>
              <a:t> Теперь лесничество </a:t>
            </a:r>
            <a:r>
              <a:rPr lang="ru-RU" dirty="0" err="1" smtClean="0"/>
              <a:t>Чапаевское</a:t>
            </a:r>
            <a:r>
              <a:rPr lang="ru-RU" dirty="0" smtClean="0"/>
              <a:t> здесь друзья,</a:t>
            </a:r>
          </a:p>
          <a:p>
            <a:r>
              <a:rPr lang="ru-RU" dirty="0" smtClean="0"/>
              <a:t> А раньше школа говорят, существовала,</a:t>
            </a:r>
          </a:p>
          <a:p>
            <a:r>
              <a:rPr lang="ru-RU" dirty="0" smtClean="0"/>
              <a:t> А до неё? Людей уж тех не стало.</a:t>
            </a:r>
          </a:p>
          <a:p>
            <a:r>
              <a:rPr lang="ru-RU" dirty="0" smtClean="0"/>
              <a:t> Монета сохранилась, на ней я смог прочесть:</a:t>
            </a:r>
          </a:p>
          <a:p>
            <a:r>
              <a:rPr lang="ru-RU" dirty="0" smtClean="0"/>
              <a:t> Словацкая, что крона и год рожденья есть.</a:t>
            </a:r>
            <a:endParaRPr lang="en-US" dirty="0" smtClean="0"/>
          </a:p>
          <a:p>
            <a:endParaRPr lang="ru-RU" dirty="0" smtClean="0"/>
          </a:p>
          <a:p>
            <a:r>
              <a:rPr lang="ru-RU" dirty="0" smtClean="0"/>
              <a:t> </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5437112" y="-7156176"/>
            <a:ext cx="8448600" cy="633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84</TotalTime>
  <Words>1160</Words>
  <Application>Microsoft Office PowerPoint</Application>
  <PresentationFormat>Экран (4:3)</PresentationFormat>
  <Paragraphs>73</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Изящная</vt:lpstr>
      <vt:lpstr>С сего начинается Родина…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 сего начинается Родина…</dc:title>
  <dc:creator>Elena</dc:creator>
  <cp:lastModifiedBy>Елена</cp:lastModifiedBy>
  <cp:revision>12</cp:revision>
  <dcterms:created xsi:type="dcterms:W3CDTF">2013-09-10T17:53:47Z</dcterms:created>
  <dcterms:modified xsi:type="dcterms:W3CDTF">2014-09-07T16:50:39Z</dcterms:modified>
</cp:coreProperties>
</file>