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415FBD"/>
    <a:srgbClr val="FF33CC"/>
    <a:srgbClr val="B6DED9"/>
    <a:srgbClr val="E1DAB3"/>
    <a:srgbClr val="B7CFDD"/>
    <a:srgbClr val="B0BCE4"/>
    <a:srgbClr val="5D54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7" autoAdjust="0"/>
    <p:restoredTop sz="94700" autoAdjust="0"/>
  </p:normalViewPr>
  <p:slideViewPr>
    <p:cSldViewPr>
      <p:cViewPr varScale="1">
        <p:scale>
          <a:sx n="45" d="100"/>
          <a:sy n="45" d="100"/>
        </p:scale>
        <p:origin x="-111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5" name="Picture 3" descr="ANABNR2"/>
          <p:cNvPicPr>
            <a:picLocks noChangeAspect="1" noChangeArrowheads="1"/>
          </p:cNvPicPr>
          <p:nvPr/>
        </p:nvPicPr>
        <p:blipFill>
          <a:blip r:embed="rId2" cstate="print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5AF01192-C974-4BC3-8F66-6443D0394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063C7-7515-4145-B990-D689BC6557CA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D2C9B-76C2-44FB-BE5C-577B06001FEC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1C072-3558-4D80-900E-6C721BA183F0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53DE9-BE73-42E5-AE8C-2B211962ED75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3C3D2-36AA-4DD1-9C1A-4D081A730777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82CFD-CD79-4F4D-B699-8D5D7E55DBED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0C2F8-0007-4270-B100-C0A6272D0B6C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5888D-599F-4F78-B51D-EDDEDF6ECE75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D8D25-6DE2-4D14-9E85-858270C8700C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9DEAA-6C92-47D0-9169-6D46613DC4E1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1E3DD-E4AC-40F1-840B-6032A1924E39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89025-F5D0-4319-980E-CF32A8E1C672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accent1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3012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3013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pic>
        <p:nvPicPr>
          <p:cNvPr id="1033" name="Picture 9" descr="anabnr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055D78E-9CE5-4339-87EC-7F6E3A90D9C4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00063"/>
            <a:ext cx="8915400" cy="2214562"/>
          </a:xfrm>
        </p:spPr>
        <p:txBody>
          <a:bodyPr/>
          <a:lstStyle/>
          <a:p>
            <a:pPr algn="ctr" eaLnBrk="1" hangingPunct="1"/>
            <a:r>
              <a:rPr lang="ru-RU" sz="7200" i="1" smtClean="0"/>
              <a:t> </a:t>
            </a:r>
            <a:r>
              <a:rPr lang="ru-RU" b="1" i="1" smtClean="0"/>
              <a:t>Русский символизм </a:t>
            </a:r>
            <a:br>
              <a:rPr lang="ru-RU" b="1" i="1" smtClean="0"/>
            </a:br>
            <a:r>
              <a:rPr lang="ru-RU" b="1" i="1" smtClean="0"/>
              <a:t>в контексте Серебряного века</a:t>
            </a:r>
            <a:br>
              <a:rPr lang="ru-RU" b="1" i="1" smtClean="0"/>
            </a:br>
            <a:r>
              <a:rPr lang="ru-RU" b="1" i="1" smtClean="0"/>
              <a:t>(поэтические индивидуальности: Константин Бальмонт) </a:t>
            </a:r>
            <a:endParaRPr lang="ru-RU" sz="7200" b="1" i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875" y="4857750"/>
            <a:ext cx="5429250" cy="1500188"/>
          </a:xfrm>
        </p:spPr>
        <p:txBody>
          <a:bodyPr/>
          <a:lstStyle/>
          <a:p>
            <a:pPr algn="r" eaLnBrk="1" hangingPunct="1"/>
            <a:r>
              <a:rPr lang="ru-RU" sz="2400" b="1" smtClean="0">
                <a:solidFill>
                  <a:srgbClr val="7030A0"/>
                </a:solidFill>
              </a:rPr>
              <a:t>Лаптева Оксана Викторовна,</a:t>
            </a:r>
          </a:p>
          <a:p>
            <a:pPr algn="r" eaLnBrk="1" hangingPunct="1"/>
            <a:r>
              <a:rPr lang="ru-RU" sz="2400" b="1" smtClean="0">
                <a:solidFill>
                  <a:srgbClr val="7030A0"/>
                </a:solidFill>
              </a:rPr>
              <a:t> учитель литературы МОУ СОШ № 8 город Комсомольск-на-Амуре</a:t>
            </a:r>
          </a:p>
        </p:txBody>
      </p:sp>
      <p:pic>
        <p:nvPicPr>
          <p:cNvPr id="3076" name="Picture 4" descr="C:\Documents and Settings\User\Мои документы\Мои рисунки\Новое изображение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704635">
            <a:off x="530225" y="4419600"/>
            <a:ext cx="2214563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7772400" cy="914400"/>
          </a:xfrm>
        </p:spPr>
        <p:txBody>
          <a:bodyPr/>
          <a:lstStyle/>
          <a:p>
            <a:pPr algn="ctr" eaLnBrk="1" hangingPunct="1"/>
            <a:r>
              <a:rPr lang="ru-RU" sz="3200" b="1" i="1" smtClean="0">
                <a:solidFill>
                  <a:srgbClr val="FF0000"/>
                </a:solidFill>
              </a:rPr>
              <a:t>КОНСТАНТИН ДМИТРИЕВИЧ БАЛЬМОНТ</a:t>
            </a:r>
          </a:p>
        </p:txBody>
      </p:sp>
      <p:pic>
        <p:nvPicPr>
          <p:cNvPr id="60425" name="Picture 9" descr="поэт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752600"/>
            <a:ext cx="3059113" cy="4114800"/>
          </a:xfrm>
          <a:noFill/>
        </p:spPr>
      </p:pic>
      <p:sp>
        <p:nvSpPr>
          <p:cNvPr id="12292" name="Text Box 12"/>
          <p:cNvSpPr txBox="1">
            <a:spLocks noChangeArrowheads="1"/>
          </p:cNvSpPr>
          <p:nvPr/>
        </p:nvSpPr>
        <p:spPr bwMode="auto">
          <a:xfrm>
            <a:off x="4648200" y="1524000"/>
            <a:ext cx="4038600" cy="503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b="1" i="1">
                <a:solidFill>
                  <a:schemeClr val="tx2"/>
                </a:solidFill>
              </a:rPr>
              <a:t>«Если бы надо было дать Бальмонта одним словом, я бы не задумываясь сказала: «Поэт».</a:t>
            </a:r>
          </a:p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tx2"/>
                </a:solidFill>
              </a:rPr>
              <a:t>«На каждом бальмонтовском жесте, слове – клеймо – печать – звезда – поэта».</a:t>
            </a:r>
          </a:p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2"/>
                </a:solidFill>
              </a:rPr>
              <a:t>М.Цветаева «Слово о Бальмонте»</a:t>
            </a:r>
          </a:p>
        </p:txBody>
      </p:sp>
      <p:sp>
        <p:nvSpPr>
          <p:cNvPr id="12293" name="Text Box 14"/>
          <p:cNvSpPr txBox="1">
            <a:spLocks noChangeArrowheads="1"/>
          </p:cNvSpPr>
          <p:nvPr/>
        </p:nvSpPr>
        <p:spPr bwMode="auto">
          <a:xfrm>
            <a:off x="1600200" y="61722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i="1">
                <a:solidFill>
                  <a:schemeClr val="tx2"/>
                </a:solidFill>
              </a:rPr>
              <a:t>1867-1942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3"/>
          <p:cNvSpPr>
            <a:spLocks noChangeArrowheads="1" noChangeShapeType="1" noTextEdit="1"/>
          </p:cNvSpPr>
          <p:nvPr/>
        </p:nvSpPr>
        <p:spPr bwMode="auto">
          <a:xfrm>
            <a:off x="3657600" y="990600"/>
            <a:ext cx="2638425" cy="11303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r>
              <a:rPr lang="ru-RU" sz="60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ОГОНЬ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1357313" y="2209800"/>
            <a:ext cx="7253287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Огнепоклонником я прежде был когда-то,</a:t>
            </a:r>
          </a:p>
          <a:p>
            <a:pPr algn="l"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Огнепоклонником останусь я всегда.</a:t>
            </a:r>
          </a:p>
          <a:p>
            <a:pPr algn="l"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Мое индийское мышление богато</a:t>
            </a:r>
          </a:p>
          <a:p>
            <a:pPr algn="l"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</a:rPr>
              <a:t>Разнообразием рассвета и заката.</a:t>
            </a:r>
          </a:p>
          <a:p>
            <a:pPr algn="l">
              <a:spcBef>
                <a:spcPct val="50000"/>
              </a:spcBef>
            </a:pPr>
            <a:r>
              <a:rPr lang="ru-RU" sz="2800" b="1" i="1" u="sng">
                <a:solidFill>
                  <a:srgbClr val="FF0000"/>
                </a:solidFill>
              </a:rPr>
              <a:t>Я между смертными – падучая звезда</a:t>
            </a:r>
            <a:endParaRPr lang="ru-RU" sz="2800" b="1" i="1">
              <a:solidFill>
                <a:srgbClr val="FF0000"/>
              </a:solidFill>
            </a:endParaRPr>
          </a:p>
          <a:p>
            <a:pPr algn="l">
              <a:spcBef>
                <a:spcPct val="50000"/>
              </a:spcBef>
            </a:pPr>
            <a:endParaRPr lang="ru-RU" sz="20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7030A0"/>
                </a:solidFill>
              </a:rPr>
              <a:t>ОГОНЬ – первая из четырех царственных стихий в поэзии К.Д.Бальмонта</a:t>
            </a:r>
          </a:p>
          <a:p>
            <a:pPr algn="l">
              <a:spcBef>
                <a:spcPct val="50000"/>
              </a:spcBef>
            </a:pPr>
            <a:endParaRPr lang="ru-RU" sz="2800" i="1">
              <a:solidFill>
                <a:schemeClr val="tx2"/>
              </a:solidFill>
            </a:endParaRPr>
          </a:p>
          <a:p>
            <a:pPr algn="l">
              <a:spcBef>
                <a:spcPct val="50000"/>
              </a:spcBef>
            </a:pPr>
            <a:endParaRPr lang="ru-RU" sz="2800" i="1">
              <a:solidFill>
                <a:schemeClr val="tx2"/>
              </a:solidFill>
            </a:endParaRPr>
          </a:p>
          <a:p>
            <a:pPr algn="l">
              <a:spcBef>
                <a:spcPct val="50000"/>
              </a:spcBef>
            </a:pPr>
            <a:endParaRPr lang="ru-RU" i="1">
              <a:solidFill>
                <a:schemeClr val="tx2"/>
              </a:solidFill>
            </a:endParaRPr>
          </a:p>
          <a:p>
            <a:pPr algn="l">
              <a:spcBef>
                <a:spcPct val="50000"/>
              </a:spcBef>
            </a:pPr>
            <a:endParaRPr lang="ru-RU" i="1">
              <a:solidFill>
                <a:schemeClr val="tx2"/>
              </a:solidFill>
            </a:endParaRPr>
          </a:p>
        </p:txBody>
      </p:sp>
      <p:pic>
        <p:nvPicPr>
          <p:cNvPr id="13316" name="Picture 6" descr="fire0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13589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2819400" y="838200"/>
            <a:ext cx="3267075" cy="11303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r>
              <a:rPr lang="ru-RU" sz="60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СОЛНЦЕ</a:t>
            </a:r>
          </a:p>
        </p:txBody>
      </p:sp>
      <p:pic>
        <p:nvPicPr>
          <p:cNvPr id="64519" name="Picture 7" descr="su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85800"/>
            <a:ext cx="18288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2209800" y="1981200"/>
            <a:ext cx="6553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i="1">
                <a:solidFill>
                  <a:srgbClr val="FF0000"/>
                </a:solidFill>
              </a:rPr>
              <a:t>Я в этот мир пришел, чтоб видеть солнце </a:t>
            </a:r>
          </a:p>
          <a:p>
            <a:pPr>
              <a:spcBef>
                <a:spcPct val="50000"/>
              </a:spcBef>
            </a:pPr>
            <a:r>
              <a:rPr lang="ru-RU" b="1" i="1">
                <a:solidFill>
                  <a:srgbClr val="FF0000"/>
                </a:solidFill>
              </a:rPr>
              <a:t>И синий кругозор.</a:t>
            </a:r>
          </a:p>
          <a:p>
            <a:pPr algn="l">
              <a:spcBef>
                <a:spcPct val="50000"/>
              </a:spcBef>
            </a:pPr>
            <a:r>
              <a:rPr lang="ru-RU" b="1" i="1">
                <a:solidFill>
                  <a:srgbClr val="FF0000"/>
                </a:solidFill>
              </a:rPr>
              <a:t>Я в этот мир пришел, чтоб видеть солнце</a:t>
            </a:r>
          </a:p>
          <a:p>
            <a:pPr>
              <a:spcBef>
                <a:spcPct val="50000"/>
              </a:spcBef>
            </a:pPr>
            <a:r>
              <a:rPr lang="ru-RU" b="1" i="1">
                <a:solidFill>
                  <a:srgbClr val="FF0000"/>
                </a:solidFill>
              </a:rPr>
              <a:t>И выси гор.</a:t>
            </a:r>
          </a:p>
          <a:p>
            <a:pPr>
              <a:spcBef>
                <a:spcPct val="50000"/>
              </a:spcBef>
            </a:pPr>
            <a:r>
              <a:rPr lang="ru-RU" b="1" i="1">
                <a:solidFill>
                  <a:schemeClr val="tx2"/>
                </a:solidFill>
              </a:rPr>
              <a:t>*** </a:t>
            </a:r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609600" y="4572000"/>
            <a:ext cx="6248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i="1">
                <a:solidFill>
                  <a:srgbClr val="CC3300"/>
                </a:solidFill>
              </a:rPr>
              <a:t>Я в этот мир пришел, чтоб видеть солнце,</a:t>
            </a:r>
          </a:p>
          <a:p>
            <a:pPr>
              <a:spcBef>
                <a:spcPct val="50000"/>
              </a:spcBef>
            </a:pPr>
            <a:r>
              <a:rPr lang="ru-RU" b="1" i="1">
                <a:solidFill>
                  <a:srgbClr val="CC3300"/>
                </a:solidFill>
              </a:rPr>
              <a:t>А если день погас, </a:t>
            </a:r>
          </a:p>
          <a:p>
            <a:pPr algn="l">
              <a:spcBef>
                <a:spcPct val="50000"/>
              </a:spcBef>
            </a:pPr>
            <a:r>
              <a:rPr lang="ru-RU" b="1" i="1">
                <a:solidFill>
                  <a:srgbClr val="CC3300"/>
                </a:solidFill>
              </a:rPr>
              <a:t>Я буду петь… Я буду петь о солнце</a:t>
            </a:r>
          </a:p>
          <a:p>
            <a:pPr>
              <a:spcBef>
                <a:spcPct val="50000"/>
              </a:spcBef>
            </a:pPr>
            <a:r>
              <a:rPr lang="ru-RU" b="1" i="1">
                <a:solidFill>
                  <a:srgbClr val="CC3300"/>
                </a:solidFill>
              </a:rPr>
              <a:t>В предсмертный час!</a:t>
            </a:r>
          </a:p>
          <a:p>
            <a:pPr>
              <a:spcBef>
                <a:spcPct val="50000"/>
              </a:spcBef>
            </a:pPr>
            <a:endParaRPr lang="ru-RU" b="1" i="1">
              <a:solidFill>
                <a:schemeClr val="tx2"/>
              </a:solidFill>
            </a:endParaRPr>
          </a:p>
        </p:txBody>
      </p:sp>
      <p:sp>
        <p:nvSpPr>
          <p:cNvPr id="14342" name="Text Box 11"/>
          <p:cNvSpPr txBox="1">
            <a:spLocks noChangeArrowheads="1"/>
          </p:cNvSpPr>
          <p:nvPr/>
        </p:nvSpPr>
        <p:spPr bwMode="auto">
          <a:xfrm>
            <a:off x="5867400" y="914400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2"/>
                </a:solidFill>
              </a:rPr>
              <a:t>СОЛНЦЕ –  символ огня</a:t>
            </a:r>
          </a:p>
        </p:txBody>
      </p:sp>
      <p:sp>
        <p:nvSpPr>
          <p:cNvPr id="14343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3200400" y="609600"/>
            <a:ext cx="2619375" cy="11303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r>
              <a:rPr lang="ru-RU" sz="60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ЗЕМЛЯ</a:t>
            </a:r>
          </a:p>
        </p:txBody>
      </p:sp>
      <p:pic>
        <p:nvPicPr>
          <p:cNvPr id="65540" name="Picture 4" descr="ear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90600"/>
            <a:ext cx="1714500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071813" y="1714500"/>
            <a:ext cx="5857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i="1">
                <a:solidFill>
                  <a:schemeClr val="tx2"/>
                </a:solidFill>
              </a:rPr>
              <a:t>Мне нравится все, что земля мне дала,</a:t>
            </a:r>
          </a:p>
          <a:p>
            <a:pPr algn="l">
              <a:spcBef>
                <a:spcPct val="50000"/>
              </a:spcBef>
            </a:pPr>
            <a:r>
              <a:rPr lang="ru-RU" b="1" i="1">
                <a:solidFill>
                  <a:schemeClr val="tx2"/>
                </a:solidFill>
              </a:rPr>
              <a:t>Все сложные ткани и блага и зла…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2209800" y="4210050"/>
            <a:ext cx="6705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i="1">
                <a:solidFill>
                  <a:srgbClr val="415FBD"/>
                </a:solidFill>
              </a:rPr>
              <a:t>Есть что-то, что выше всех знаний и слов, </a:t>
            </a:r>
          </a:p>
          <a:p>
            <a:pPr algn="l">
              <a:spcBef>
                <a:spcPct val="50000"/>
              </a:spcBef>
            </a:pPr>
            <a:r>
              <a:rPr lang="ru-RU" b="1" i="1">
                <a:solidFill>
                  <a:srgbClr val="415FBD"/>
                </a:solidFill>
              </a:rPr>
              <a:t>И я отвергаю слова мудрецов,</a:t>
            </a:r>
          </a:p>
          <a:p>
            <a:pPr algn="l">
              <a:spcBef>
                <a:spcPct val="50000"/>
              </a:spcBef>
            </a:pPr>
            <a:r>
              <a:rPr lang="ru-RU" b="1" i="1">
                <a:solidFill>
                  <a:srgbClr val="415FBD"/>
                </a:solidFill>
              </a:rPr>
              <a:t>Я знаю и чувствую только одно,</a:t>
            </a:r>
          </a:p>
          <a:p>
            <a:pPr algn="l">
              <a:spcBef>
                <a:spcPct val="50000"/>
              </a:spcBef>
            </a:pPr>
            <a:r>
              <a:rPr lang="ru-RU" b="1" i="1">
                <a:solidFill>
                  <a:srgbClr val="415FBD"/>
                </a:solidFill>
              </a:rPr>
              <a:t>Что пьяно оно, мировое вино.   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609600" y="2971800"/>
            <a:ext cx="7086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i="1">
                <a:solidFill>
                  <a:srgbClr val="7030A0"/>
                </a:solidFill>
              </a:rPr>
              <a:t>Есть мудрость, но жизнь не распутал никто, </a:t>
            </a:r>
          </a:p>
          <a:p>
            <a:pPr algn="l">
              <a:spcBef>
                <a:spcPct val="50000"/>
              </a:spcBef>
            </a:pPr>
            <a:r>
              <a:rPr lang="ru-RU" b="1" i="1">
                <a:solidFill>
                  <a:srgbClr val="7030A0"/>
                </a:solidFill>
              </a:rPr>
              <a:t>Всем мудрым, всем мертвым, скажу я – «Не то!»</a:t>
            </a:r>
            <a:endParaRPr lang="ru-RU">
              <a:solidFill>
                <a:srgbClr val="7030A0"/>
              </a:solidFill>
            </a:endParaRP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6553200" y="838200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2"/>
                </a:solidFill>
              </a:rPr>
              <a:t>Царственная стихия Земли</a:t>
            </a:r>
          </a:p>
        </p:txBody>
      </p:sp>
      <p:sp>
        <p:nvSpPr>
          <p:cNvPr id="15368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429000" y="838200"/>
            <a:ext cx="2085975" cy="11303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r>
              <a:rPr lang="ru-RU" sz="60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ВОДА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6324600" y="1447800"/>
            <a:ext cx="243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МОРЕ – символ стихии воды</a:t>
            </a:r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838200" y="2743200"/>
            <a:ext cx="80772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600" b="1" i="1">
                <a:solidFill>
                  <a:srgbClr val="415FBD"/>
                </a:solidFill>
              </a:rPr>
              <a:t>Я спросил</a:t>
            </a:r>
            <a:r>
              <a:rPr lang="ru-RU" sz="3600" b="1">
                <a:solidFill>
                  <a:srgbClr val="415FBD"/>
                </a:solidFill>
              </a:rPr>
              <a:t> </a:t>
            </a:r>
            <a:r>
              <a:rPr lang="ru-RU" sz="3600" b="1" i="1">
                <a:solidFill>
                  <a:srgbClr val="415FBD"/>
                </a:solidFill>
              </a:rPr>
              <a:t>у могучего моря, </a:t>
            </a:r>
          </a:p>
          <a:p>
            <a:pPr algn="l">
              <a:spcBef>
                <a:spcPct val="50000"/>
              </a:spcBef>
            </a:pPr>
            <a:r>
              <a:rPr lang="ru-RU" sz="3600" b="1" i="1">
                <a:solidFill>
                  <a:srgbClr val="415FBD"/>
                </a:solidFill>
              </a:rPr>
              <a:t>В чем великий завет бытия.</a:t>
            </a:r>
          </a:p>
          <a:p>
            <a:pPr algn="l">
              <a:spcBef>
                <a:spcPct val="50000"/>
              </a:spcBef>
            </a:pPr>
            <a:r>
              <a:rPr lang="ru-RU" sz="3600" b="1" i="1">
                <a:solidFill>
                  <a:srgbClr val="415FBD"/>
                </a:solidFill>
              </a:rPr>
              <a:t>Мне ответило звучное море:</a:t>
            </a:r>
          </a:p>
          <a:p>
            <a:pPr algn="l">
              <a:spcBef>
                <a:spcPct val="50000"/>
              </a:spcBef>
            </a:pPr>
            <a:r>
              <a:rPr lang="ru-RU" sz="3600" b="1" i="1">
                <a:solidFill>
                  <a:srgbClr val="415FBD"/>
                </a:solidFill>
              </a:rPr>
              <a:t>«Будь всегда полнозвучным, как я!»</a:t>
            </a:r>
            <a:endParaRPr lang="ru-RU" sz="3600" b="1">
              <a:solidFill>
                <a:srgbClr val="415FBD"/>
              </a:solidFill>
            </a:endParaRP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928688" y="642938"/>
            <a:ext cx="7772400" cy="1643062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pic>
        <p:nvPicPr>
          <p:cNvPr id="16390" name="Picture 8" descr="C:\Documents and Settings\User\Мои документы\Мои рисунки\Компьютерные рисунки\HORSES~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8" y="18859500"/>
            <a:ext cx="12192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70" name="Picture 10" descr="C:\Documents and Settings\User\Мои документы\Мои рисунки\Компьютерные рисунки\Капл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95708">
            <a:off x="386579" y="485426"/>
            <a:ext cx="2548966" cy="1785950"/>
          </a:xfrm>
          <a:prstGeom prst="rect">
            <a:avLst/>
          </a:prstGeom>
          <a:noFill/>
          <a:effectLst>
            <a:glow rad="101600">
              <a:schemeClr val="accent5">
                <a:lumMod val="90000"/>
                <a:alpha val="6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1828800" y="1524000"/>
            <a:ext cx="2867025" cy="11430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r>
              <a:rPr lang="ru-RU" sz="6000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ВОЗДУХ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876800" y="1447800"/>
            <a:ext cx="426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Символы стихии ВОЗДУХА – ВЕТЕР, НЕБО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85813" y="3200400"/>
            <a:ext cx="7900987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b="1" i="1">
                <a:solidFill>
                  <a:srgbClr val="7030A0"/>
                </a:solidFill>
              </a:rPr>
              <a:t>Я спросил у свободного ветра,</a:t>
            </a:r>
          </a:p>
          <a:p>
            <a:pPr algn="l">
              <a:spcBef>
                <a:spcPct val="50000"/>
              </a:spcBef>
            </a:pPr>
            <a:r>
              <a:rPr lang="ru-RU" sz="2800" b="1" i="1">
                <a:solidFill>
                  <a:srgbClr val="7030A0"/>
                </a:solidFill>
              </a:rPr>
              <a:t>Что мне сделать, чтоб быть молодым.</a:t>
            </a:r>
          </a:p>
          <a:p>
            <a:pPr algn="l">
              <a:spcBef>
                <a:spcPct val="50000"/>
              </a:spcBef>
            </a:pPr>
            <a:r>
              <a:rPr lang="ru-RU" sz="2800" b="1" i="1">
                <a:solidFill>
                  <a:srgbClr val="7030A0"/>
                </a:solidFill>
              </a:rPr>
              <a:t>Мне ответил играющий ветер:</a:t>
            </a:r>
          </a:p>
          <a:p>
            <a:pPr algn="l">
              <a:spcBef>
                <a:spcPct val="50000"/>
              </a:spcBef>
            </a:pPr>
            <a:r>
              <a:rPr lang="ru-RU" sz="2800" b="1" i="1">
                <a:solidFill>
                  <a:srgbClr val="7030A0"/>
                </a:solidFill>
              </a:rPr>
              <a:t>«Будь воздушным, как ветер, как дым!»</a:t>
            </a:r>
          </a:p>
        </p:txBody>
      </p:sp>
      <p:sp>
        <p:nvSpPr>
          <p:cNvPr id="17413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</a:t>
            </a:r>
          </a:p>
        </p:txBody>
      </p:sp>
      <p:pic>
        <p:nvPicPr>
          <p:cNvPr id="67594" name="Picture 10" descr="C:\Documents and Settings\User\Мои документы\Мои рисунки\Компьютерные рисунки\CLOUD02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11468">
            <a:off x="360706" y="355985"/>
            <a:ext cx="1847837" cy="1385878"/>
          </a:xfrm>
          <a:prstGeom prst="rect">
            <a:avLst/>
          </a:prstGeom>
          <a:noFill/>
          <a:effectLst>
            <a:glow rad="139700">
              <a:schemeClr val="accent3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67595" name="Picture 11" descr="C:\Documents and Settings\User\Мои документы\Мои рисунки\Компьютерные рисунки\CLOUD07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50454">
            <a:off x="7215206" y="5143512"/>
            <a:ext cx="1752585" cy="1314439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642938"/>
            <a:ext cx="7772400" cy="1143000"/>
          </a:xfrm>
        </p:spPr>
        <p:txBody>
          <a:bodyPr/>
          <a:lstStyle/>
          <a:p>
            <a:pPr algn="ctr" eaLnBrk="1" hangingPunct="1"/>
            <a:r>
              <a:rPr lang="ru-RU" sz="3600" b="1" i="1" smtClean="0">
                <a:solidFill>
                  <a:srgbClr val="7030A0"/>
                </a:solidFill>
              </a:rPr>
              <a:t>ПОЭТ О СЕБЕ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981200" y="1905000"/>
            <a:ext cx="67056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i="1">
                <a:solidFill>
                  <a:schemeClr val="tx2"/>
                </a:solidFill>
              </a:rPr>
              <a:t>Я – изысканность русской медлительной речи</a:t>
            </a:r>
          </a:p>
          <a:p>
            <a:pPr algn="l">
              <a:spcBef>
                <a:spcPct val="50000"/>
              </a:spcBef>
            </a:pPr>
            <a:r>
              <a:rPr lang="ru-RU" b="1" i="1">
                <a:solidFill>
                  <a:schemeClr val="tx2"/>
                </a:solidFill>
              </a:rPr>
              <a:t>Предо мною другие поэты – предтечи, </a:t>
            </a:r>
          </a:p>
          <a:p>
            <a:pPr algn="l">
              <a:spcBef>
                <a:spcPct val="50000"/>
              </a:spcBef>
            </a:pPr>
            <a:r>
              <a:rPr lang="ru-RU" b="1" i="1">
                <a:solidFill>
                  <a:schemeClr val="tx2"/>
                </a:solidFill>
              </a:rPr>
              <a:t>Я впервые открыл в этой речи уклоны,</a:t>
            </a:r>
          </a:p>
          <a:p>
            <a:pPr algn="l">
              <a:spcBef>
                <a:spcPct val="50000"/>
              </a:spcBef>
            </a:pPr>
            <a:r>
              <a:rPr lang="ru-RU" b="1" i="1">
                <a:solidFill>
                  <a:schemeClr val="tx2"/>
                </a:solidFill>
              </a:rPr>
              <a:t>Перепевные, гневные, нежные звоны.</a:t>
            </a:r>
          </a:p>
        </p:txBody>
      </p:sp>
      <p:pic>
        <p:nvPicPr>
          <p:cNvPr id="68612" name="Picture 4" descr="Баль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658813"/>
            <a:ext cx="1643063" cy="227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600200" y="4648200"/>
            <a:ext cx="7239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00B0F0"/>
                </a:solidFill>
              </a:rPr>
              <a:t>Впервые в русской поэзии прозвучало столь смелое заявление. Чтобы ответить на вопрос, насколько основательным оно было,  обратимся к детальному анализу лирики К.Д.Бальмонта</a:t>
            </a:r>
            <a:r>
              <a:rPr lang="ru-RU" b="1">
                <a:solidFill>
                  <a:srgbClr val="00B0F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33CC"/>
                </a:solidFill>
              </a:rPr>
              <a:t>Сонет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indent="-7938" eaLnBrk="1" hangingPunct="1">
              <a:lnSpc>
                <a:spcPct val="90000"/>
              </a:lnSpc>
            </a:pPr>
            <a:r>
              <a:rPr lang="ru-RU" smtClean="0"/>
              <a:t> Один из любимых жанров поэзии. </a:t>
            </a:r>
          </a:p>
          <a:p>
            <a:pPr indent="-7938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  <a:p>
            <a:pPr indent="-793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chemeClr val="tx2"/>
                </a:solidFill>
              </a:rPr>
              <a:t>Жрецы элементарных теорем,</a:t>
            </a:r>
          </a:p>
          <a:p>
            <a:pPr indent="-793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chemeClr val="tx2"/>
                </a:solidFill>
              </a:rPr>
              <a:t>Проповедей вы ждете от поэта?</a:t>
            </a:r>
          </a:p>
          <a:p>
            <a:pPr indent="-793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chemeClr val="tx2"/>
                </a:solidFill>
              </a:rPr>
              <a:t>Я проповедь скажу на благо света, -</a:t>
            </a:r>
          </a:p>
          <a:p>
            <a:pPr indent="-7938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>
              <a:solidFill>
                <a:schemeClr val="tx2"/>
              </a:solidFill>
            </a:endParaRPr>
          </a:p>
          <a:p>
            <a:pPr indent="-793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chemeClr val="tx2"/>
                </a:solidFill>
              </a:rPr>
              <a:t>Не скукой слов, давно известных всем,</a:t>
            </a:r>
          </a:p>
          <a:p>
            <a:pPr indent="-793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chemeClr val="tx2"/>
                </a:solidFill>
              </a:rPr>
              <a:t>А звучной полногласностью </a:t>
            </a:r>
            <a:r>
              <a:rPr lang="ru-RU" sz="2800" smtClean="0">
                <a:solidFill>
                  <a:schemeClr val="tx2"/>
                </a:solidFill>
              </a:rPr>
              <a:t>с о н е т а</a:t>
            </a:r>
            <a:r>
              <a:rPr lang="ru-RU" sz="2400" smtClean="0">
                <a:solidFill>
                  <a:schemeClr val="tx2"/>
                </a:solidFill>
              </a:rPr>
              <a:t>,</a:t>
            </a:r>
          </a:p>
          <a:p>
            <a:pPr indent="-793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chemeClr val="tx2"/>
                </a:solidFill>
              </a:rPr>
              <a:t>Не найденной пока еще никем!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609600"/>
            <a:ext cx="2895600" cy="609600"/>
          </a:xfrm>
        </p:spPr>
        <p:txBody>
          <a:bodyPr/>
          <a:lstStyle/>
          <a:p>
            <a:pPr eaLnBrk="1" hangingPunct="1"/>
            <a:r>
              <a:rPr lang="ru-RU" sz="2400" b="1" i="1" smtClean="0"/>
              <a:t>СОДЕРЖАНИЕ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19200"/>
            <a:ext cx="5943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sz="1400" smtClean="0">
                <a:solidFill>
                  <a:schemeClr val="tx2"/>
                </a:solidFill>
                <a:hlinkClick r:id="" action="ppaction://hlinkshowjump?jump=firstslide"/>
              </a:rPr>
              <a:t>1.Русский символизм в контексте эпохи «Серебряного века».</a:t>
            </a:r>
            <a:endParaRPr kumimoji="1" lang="ru-RU" sz="1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sz="1400" smtClean="0">
                <a:solidFill>
                  <a:schemeClr val="tx2"/>
                </a:solidFill>
                <a:hlinkClick r:id="" action="ppaction://hlinkshowjump?jump=nextslide"/>
              </a:rPr>
              <a:t>2.А.Ахматова о «Серебряном веке».</a:t>
            </a:r>
            <a:endParaRPr kumimoji="1" lang="ru-RU" sz="1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sz="1400" smtClean="0">
                <a:solidFill>
                  <a:schemeClr val="tx2"/>
                </a:solidFill>
                <a:hlinkClick r:id="" action="ppaction://hlinkshowjump?jump=nextslide"/>
              </a:rPr>
              <a:t>3.Расцвет науки и искусства.</a:t>
            </a:r>
            <a:endParaRPr kumimoji="1" lang="ru-RU" sz="1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sz="1400" smtClean="0">
                <a:solidFill>
                  <a:schemeClr val="tx2"/>
                </a:solidFill>
                <a:hlinkClick r:id="" action="ppaction://hlinkshowjump?jump=nextslide"/>
              </a:rPr>
              <a:t>4.Декаданс как тип сознания.</a:t>
            </a:r>
            <a:endParaRPr kumimoji="1" lang="ru-RU" sz="1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sz="1400" smtClean="0">
                <a:solidFill>
                  <a:schemeClr val="tx2"/>
                </a:solidFill>
                <a:hlinkClick r:id="" action="ppaction://hlinkshowjump?jump=nextslide"/>
              </a:rPr>
              <a:t>5.Символизм</a:t>
            </a:r>
            <a:r>
              <a:rPr kumimoji="1" lang="ru-RU" sz="140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sz="1400" smtClean="0">
                <a:solidFill>
                  <a:schemeClr val="tx2"/>
                </a:solidFill>
                <a:hlinkClick r:id="" action="ppaction://hlinkshowjump?jump=nextslide"/>
              </a:rPr>
              <a:t>6.Философские корни символизма. </a:t>
            </a:r>
            <a:endParaRPr kumimoji="1" lang="ru-RU" sz="1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sz="1400" smtClean="0">
                <a:solidFill>
                  <a:schemeClr val="tx2"/>
                </a:solidFill>
                <a:hlinkClick r:id="" action="ppaction://hlinkshowjump?jump=nextslide"/>
              </a:rPr>
              <a:t>7.Эстетические кони символизма.</a:t>
            </a:r>
            <a:endParaRPr kumimoji="1" lang="ru-RU" sz="1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sz="1400" smtClean="0">
                <a:solidFill>
                  <a:schemeClr val="tx2"/>
                </a:solidFill>
              </a:rPr>
              <a:t> </a:t>
            </a:r>
            <a:r>
              <a:rPr kumimoji="1" lang="ru-RU" sz="1400" smtClean="0">
                <a:solidFill>
                  <a:schemeClr val="tx2"/>
                </a:solidFill>
                <a:hlinkClick r:id="" action="ppaction://hlinkshowjump?jump=nextslide"/>
              </a:rPr>
              <a:t>8.Символ – основная категория поэтики символизма.</a:t>
            </a:r>
            <a:endParaRPr kumimoji="1" lang="ru-RU" sz="1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sz="1400" smtClean="0">
                <a:solidFill>
                  <a:schemeClr val="tx2"/>
                </a:solidFill>
                <a:hlinkClick r:id="" action="ppaction://hlinkshowjump?jump=nextslide"/>
              </a:rPr>
              <a:t>9.Издания символизма</a:t>
            </a:r>
            <a:r>
              <a:rPr kumimoji="1" lang="ru-RU" sz="140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sz="1400" smtClean="0">
                <a:solidFill>
                  <a:schemeClr val="tx2"/>
                </a:solidFill>
                <a:hlinkClick r:id="" action="ppaction://hlinkshowjump?jump=nextslide"/>
              </a:rPr>
              <a:t>10.М.Цветаева о К.Бальмонте.</a:t>
            </a:r>
            <a:endParaRPr kumimoji="1" lang="ru-RU" sz="1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sz="1400" smtClean="0">
                <a:solidFill>
                  <a:schemeClr val="tx2"/>
                </a:solidFill>
                <a:hlinkClick r:id="" action="ppaction://hlinkshowjump?jump=nextslide"/>
              </a:rPr>
              <a:t>11.Стихии поэзии Бальмонта: Огонь.</a:t>
            </a:r>
            <a:endParaRPr kumimoji="1" lang="ru-RU" sz="1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sz="1400" smtClean="0">
                <a:solidFill>
                  <a:schemeClr val="tx2"/>
                </a:solidFill>
                <a:hlinkClick r:id="" action="ppaction://hlinkshowjump?jump=nextslide"/>
              </a:rPr>
              <a:t>12.Солнце.</a:t>
            </a:r>
            <a:endParaRPr kumimoji="1" lang="ru-RU" sz="1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sz="1400" smtClean="0">
                <a:solidFill>
                  <a:schemeClr val="tx2"/>
                </a:solidFill>
                <a:hlinkClick r:id="" action="ppaction://hlinkshowjump?jump=nextslide"/>
              </a:rPr>
              <a:t>13.Земля</a:t>
            </a:r>
            <a:r>
              <a:rPr kumimoji="1" lang="ru-RU" sz="140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sz="1400" smtClean="0">
                <a:solidFill>
                  <a:schemeClr val="tx2"/>
                </a:solidFill>
                <a:hlinkClick r:id="" action="ppaction://hlinkshowjump?jump=nextslide"/>
              </a:rPr>
              <a:t>14.Вода.</a:t>
            </a:r>
            <a:endParaRPr kumimoji="1" lang="ru-RU" sz="1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sz="1400" smtClean="0">
                <a:solidFill>
                  <a:schemeClr val="tx2"/>
                </a:solidFill>
                <a:hlinkClick r:id="" action="ppaction://hlinkshowjump?jump=nextslide"/>
              </a:rPr>
              <a:t>15.Воздух.</a:t>
            </a:r>
            <a:endParaRPr kumimoji="1" lang="ru-RU" sz="1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sz="1400" smtClean="0">
                <a:solidFill>
                  <a:schemeClr val="tx2"/>
                </a:solidFill>
                <a:hlinkClick r:id="" action="ppaction://hlinkshowjump?jump=nextslide"/>
              </a:rPr>
              <a:t>16.Поэт о себе.</a:t>
            </a:r>
            <a:endParaRPr kumimoji="1" lang="ru-RU" sz="1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kumimoji="1" lang="ru-RU" sz="1200" smtClean="0">
                <a:solidFill>
                  <a:schemeClr val="tx2"/>
                </a:solidFill>
                <a:hlinkClick r:id="" action="ppaction://hlinkshowjump?jump=lastslide"/>
              </a:rPr>
              <a:t>17.Содержание.  </a:t>
            </a:r>
            <a:endParaRPr kumimoji="1" lang="ru-RU" sz="12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1676400" y="6400800"/>
            <a:ext cx="762000" cy="4572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021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6781800" y="838200"/>
            <a:ext cx="21399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685800" y="990600"/>
            <a:ext cx="5943600" cy="611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</a:pPr>
            <a:r>
              <a:rPr lang="ru-RU" i="1"/>
              <a:t>Были святки кострами согреты,</a:t>
            </a:r>
          </a:p>
          <a:p>
            <a:pPr marL="457200" indent="-457200">
              <a:spcBef>
                <a:spcPct val="50000"/>
              </a:spcBef>
            </a:pPr>
            <a:r>
              <a:rPr lang="ru-RU" i="1"/>
              <a:t>И валились с мостов кареты,</a:t>
            </a:r>
          </a:p>
          <a:p>
            <a:pPr marL="457200" indent="-457200" algn="r">
              <a:spcBef>
                <a:spcPct val="50000"/>
              </a:spcBef>
            </a:pPr>
            <a:r>
              <a:rPr lang="ru-RU" i="1"/>
              <a:t>И весь траурный город плыл </a:t>
            </a:r>
          </a:p>
          <a:p>
            <a:pPr marL="457200" indent="-457200" algn="l">
              <a:spcBef>
                <a:spcPct val="50000"/>
              </a:spcBef>
            </a:pPr>
            <a:r>
              <a:rPr lang="ru-RU" i="1"/>
              <a:t>По неведомому назначенью,</a:t>
            </a:r>
          </a:p>
          <a:p>
            <a:pPr marL="457200" indent="-457200">
              <a:spcBef>
                <a:spcPct val="50000"/>
              </a:spcBef>
            </a:pPr>
            <a:r>
              <a:rPr lang="ru-RU" i="1"/>
              <a:t>По Неве иль против теченья, -</a:t>
            </a:r>
          </a:p>
          <a:p>
            <a:pPr marL="457200" indent="-457200" algn="r">
              <a:spcBef>
                <a:spcPct val="50000"/>
              </a:spcBef>
            </a:pPr>
            <a:r>
              <a:rPr lang="ru-RU" i="1"/>
              <a:t>Только прочь от своих могил.</a:t>
            </a:r>
          </a:p>
          <a:p>
            <a:pPr marL="457200" indent="-457200" algn="l">
              <a:spcBef>
                <a:spcPct val="50000"/>
              </a:spcBef>
            </a:pPr>
            <a:r>
              <a:rPr lang="ru-RU" i="1"/>
              <a:t>На Галерной чернела арка,</a:t>
            </a:r>
          </a:p>
          <a:p>
            <a:pPr marL="457200" indent="-457200">
              <a:spcBef>
                <a:spcPct val="50000"/>
              </a:spcBef>
            </a:pPr>
            <a:r>
              <a:rPr lang="ru-RU" i="1"/>
              <a:t>В Летнем тонко пела флюгарка,</a:t>
            </a:r>
          </a:p>
          <a:p>
            <a:pPr marL="457200" indent="-457200">
              <a:spcBef>
                <a:spcPct val="50000"/>
              </a:spcBef>
            </a:pPr>
            <a:r>
              <a:rPr lang="ru-RU" i="1"/>
              <a:t>И серебряный месяц ярко</a:t>
            </a:r>
          </a:p>
          <a:p>
            <a:pPr marL="457200" indent="-457200" algn="r">
              <a:spcBef>
                <a:spcPct val="50000"/>
              </a:spcBef>
            </a:pPr>
            <a:r>
              <a:rPr lang="ru-RU" i="1"/>
              <a:t>Над </a:t>
            </a:r>
            <a:r>
              <a:rPr lang="ru-RU" sz="3200" b="1" i="1">
                <a:solidFill>
                  <a:schemeClr val="tx2"/>
                </a:solidFill>
              </a:rPr>
              <a:t>серебряным веком</a:t>
            </a:r>
            <a:r>
              <a:rPr lang="ru-RU" i="1"/>
              <a:t> стыл. </a:t>
            </a:r>
          </a:p>
          <a:p>
            <a:pPr marL="457200" indent="-457200" algn="r">
              <a:spcBef>
                <a:spcPct val="50000"/>
              </a:spcBef>
            </a:pPr>
            <a:endParaRPr lang="ru-RU" i="1"/>
          </a:p>
        </p:txBody>
      </p:sp>
      <p:sp>
        <p:nvSpPr>
          <p:cNvPr id="4100" name="Text Box 12"/>
          <p:cNvSpPr txBox="1">
            <a:spLocks noChangeArrowheads="1"/>
          </p:cNvSpPr>
          <p:nvPr/>
        </p:nvSpPr>
        <p:spPr bwMode="auto">
          <a:xfrm>
            <a:off x="6715125" y="3429000"/>
            <a:ext cx="22145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1800" i="1">
                <a:solidFill>
                  <a:srgbClr val="0070C0"/>
                </a:solidFill>
              </a:rPr>
              <a:t>В «Поэме без героя» Ахматова впервые употребляет выражение «Серебряный век» для обозначения литературной эпохи.</a:t>
            </a:r>
          </a:p>
        </p:txBody>
      </p:sp>
      <p:sp>
        <p:nvSpPr>
          <p:cNvPr id="4101" name="Rectangle 1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accent1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914400" y="25146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i="1">
                <a:solidFill>
                  <a:schemeClr val="tx2"/>
                </a:solidFill>
              </a:rPr>
              <a:t>Серебряный век</a:t>
            </a:r>
          </a:p>
        </p:txBody>
      </p:sp>
      <p:sp>
        <p:nvSpPr>
          <p:cNvPr id="5123" name="Text Box 23"/>
          <p:cNvSpPr txBox="1">
            <a:spLocks noChangeArrowheads="1"/>
          </p:cNvSpPr>
          <p:nvPr/>
        </p:nvSpPr>
        <p:spPr bwMode="auto">
          <a:xfrm>
            <a:off x="533400" y="838200"/>
            <a:ext cx="2743200" cy="1552575"/>
          </a:xfrm>
          <a:prstGeom prst="rect">
            <a:avLst/>
          </a:prstGeom>
          <a:solidFill>
            <a:schemeClr val="bg1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Качалов, Шаляпин, Комиссаржевская Мейерхольд Станиславский</a:t>
            </a:r>
          </a:p>
        </p:txBody>
      </p:sp>
      <p:sp>
        <p:nvSpPr>
          <p:cNvPr id="5124" name="Text Box 24"/>
          <p:cNvSpPr txBox="1">
            <a:spLocks noChangeArrowheads="1"/>
          </p:cNvSpPr>
          <p:nvPr/>
        </p:nvSpPr>
        <p:spPr bwMode="auto">
          <a:xfrm>
            <a:off x="6248400" y="762000"/>
            <a:ext cx="2743200" cy="1917700"/>
          </a:xfrm>
          <a:prstGeom prst="rect">
            <a:avLst/>
          </a:prstGeom>
          <a:solidFill>
            <a:schemeClr val="bg1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Репин, Врубель, Нестеров, Серов, Бенуа, Сомов, Рерих, Кустодиев Добужинский</a:t>
            </a:r>
          </a:p>
        </p:txBody>
      </p:sp>
      <p:sp>
        <p:nvSpPr>
          <p:cNvPr id="5125" name="Text Box 25"/>
          <p:cNvSpPr txBox="1">
            <a:spLocks noChangeArrowheads="1"/>
          </p:cNvSpPr>
          <p:nvPr/>
        </p:nvSpPr>
        <p:spPr bwMode="auto">
          <a:xfrm>
            <a:off x="4038600" y="3505200"/>
            <a:ext cx="1828800" cy="1187450"/>
          </a:xfrm>
          <a:prstGeom prst="rect">
            <a:avLst/>
          </a:prstGeom>
          <a:solidFill>
            <a:schemeClr val="bg1"/>
          </a:solidFill>
          <a:ln w="9525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Бердяев, С.Булгаков, Флоренский</a:t>
            </a:r>
          </a:p>
        </p:txBody>
      </p:sp>
      <p:sp>
        <p:nvSpPr>
          <p:cNvPr id="5126" name="Text Box 28"/>
          <p:cNvSpPr txBox="1">
            <a:spLocks noChangeArrowheads="1"/>
          </p:cNvSpPr>
          <p:nvPr/>
        </p:nvSpPr>
        <p:spPr bwMode="auto">
          <a:xfrm>
            <a:off x="6705600" y="4267200"/>
            <a:ext cx="1905000" cy="1187450"/>
          </a:xfrm>
          <a:prstGeom prst="rect">
            <a:avLst/>
          </a:prstGeom>
          <a:solidFill>
            <a:schemeClr val="bg1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Скрябин Рахманинов Стравинский</a:t>
            </a:r>
          </a:p>
        </p:txBody>
      </p:sp>
      <p:sp>
        <p:nvSpPr>
          <p:cNvPr id="5127" name="Text Box 29"/>
          <p:cNvSpPr txBox="1">
            <a:spLocks noChangeArrowheads="1"/>
          </p:cNvSpPr>
          <p:nvPr/>
        </p:nvSpPr>
        <p:spPr bwMode="auto">
          <a:xfrm>
            <a:off x="4114800" y="1600200"/>
            <a:ext cx="1600200" cy="1187450"/>
          </a:xfrm>
          <a:prstGeom prst="rect">
            <a:avLst/>
          </a:prstGeom>
          <a:solidFill>
            <a:schemeClr val="bg1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Павлов Вавилов Попов</a:t>
            </a:r>
          </a:p>
        </p:txBody>
      </p:sp>
      <p:sp>
        <p:nvSpPr>
          <p:cNvPr id="5128" name="Text Box 30"/>
          <p:cNvSpPr txBox="1">
            <a:spLocks noChangeArrowheads="1"/>
          </p:cNvSpPr>
          <p:nvPr/>
        </p:nvSpPr>
        <p:spPr bwMode="auto">
          <a:xfrm>
            <a:off x="609600" y="3962400"/>
            <a:ext cx="2743200" cy="1917700"/>
          </a:xfrm>
          <a:prstGeom prst="rect">
            <a:avLst/>
          </a:prstGeom>
          <a:solidFill>
            <a:schemeClr val="bg1"/>
          </a:solidFill>
          <a:ln w="9525" cap="rnd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u="sng">
                <a:solidFill>
                  <a:schemeClr val="tx2"/>
                </a:solidFill>
              </a:rPr>
              <a:t>Брюсов, Бальмонт</a:t>
            </a:r>
            <a:r>
              <a:rPr lang="ru-RU">
                <a:solidFill>
                  <a:schemeClr val="tx2"/>
                </a:solidFill>
              </a:rPr>
              <a:t> Ахматова Гумилев, Блок, Маяковский, Мандельштам, Северянин   </a:t>
            </a:r>
          </a:p>
        </p:txBody>
      </p:sp>
      <p:sp>
        <p:nvSpPr>
          <p:cNvPr id="5129" name="Text Box 37"/>
          <p:cNvSpPr txBox="1">
            <a:spLocks noChangeArrowheads="1"/>
          </p:cNvSpPr>
          <p:nvPr/>
        </p:nvSpPr>
        <p:spPr bwMode="auto">
          <a:xfrm>
            <a:off x="685800" y="6096000"/>
            <a:ext cx="79248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chemeClr val="tx2"/>
                </a:solidFill>
              </a:rPr>
              <a:t>Какие области культуры представлены этими именами?</a:t>
            </a:r>
          </a:p>
        </p:txBody>
      </p:sp>
      <p:pic>
        <p:nvPicPr>
          <p:cNvPr id="5130" name="Picture 43" descr="добужи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2895600"/>
            <a:ext cx="9318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44" descr="осен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953000"/>
            <a:ext cx="137160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45" descr="скрипк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667000"/>
            <a:ext cx="1371600" cy="95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46" descr="серов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8382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4" name="Rectangle 4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73152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Декаданс  как тип сознания</a:t>
            </a: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1371600" y="1905000"/>
            <a:ext cx="6858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i="1">
                <a:solidFill>
                  <a:schemeClr val="tx2"/>
                </a:solidFill>
              </a:rPr>
              <a:t>Модернистские течения в литературе</a:t>
            </a:r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838200" y="4419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838200" y="35814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tx2"/>
                </a:solidFill>
              </a:rPr>
              <a:t>символизм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3810000" y="35814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tx2"/>
                </a:solidFill>
              </a:rPr>
              <a:t>акмеизм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6324600" y="35814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chemeClr val="tx2"/>
                </a:solidFill>
              </a:rPr>
              <a:t>футуризм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2209800" y="48768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tx2"/>
                </a:solidFill>
              </a:rPr>
              <a:t>имажинизм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4800600" y="44958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70C0"/>
                </a:solidFill>
              </a:rPr>
              <a:t>кубофутуризм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6553200" y="51054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70C0"/>
                </a:solidFill>
              </a:rPr>
              <a:t>эгофутуризм</a:t>
            </a:r>
          </a:p>
        </p:txBody>
      </p:sp>
      <p:sp>
        <p:nvSpPr>
          <p:cNvPr id="6155" name="Line 24"/>
          <p:cNvSpPr>
            <a:spLocks noChangeShapeType="1"/>
          </p:cNvSpPr>
          <p:nvPr/>
        </p:nvSpPr>
        <p:spPr bwMode="auto">
          <a:xfrm>
            <a:off x="4038600" y="3276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6" name="Line 25"/>
          <p:cNvSpPr>
            <a:spLocks noChangeShapeType="1"/>
          </p:cNvSpPr>
          <p:nvPr/>
        </p:nvSpPr>
        <p:spPr bwMode="auto">
          <a:xfrm flipH="1">
            <a:off x="2209800" y="32004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7" name="Line 26"/>
          <p:cNvSpPr>
            <a:spLocks noChangeShapeType="1"/>
          </p:cNvSpPr>
          <p:nvPr/>
        </p:nvSpPr>
        <p:spPr bwMode="auto">
          <a:xfrm>
            <a:off x="5943600" y="32004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8" name="Line 27"/>
          <p:cNvSpPr>
            <a:spLocks noChangeShapeType="1"/>
          </p:cNvSpPr>
          <p:nvPr/>
        </p:nvSpPr>
        <p:spPr bwMode="auto">
          <a:xfrm flipH="1">
            <a:off x="3352800" y="3276600"/>
            <a:ext cx="381000" cy="1752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9" name="Line 28"/>
          <p:cNvSpPr>
            <a:spLocks noChangeShapeType="1"/>
          </p:cNvSpPr>
          <p:nvPr/>
        </p:nvSpPr>
        <p:spPr bwMode="auto">
          <a:xfrm flipH="1">
            <a:off x="5867400" y="41148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60" name="Line 29"/>
          <p:cNvSpPr>
            <a:spLocks noChangeShapeType="1"/>
          </p:cNvSpPr>
          <p:nvPr/>
        </p:nvSpPr>
        <p:spPr bwMode="auto">
          <a:xfrm flipH="1">
            <a:off x="7235825" y="4221163"/>
            <a:ext cx="669925" cy="15843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cxnSp>
        <p:nvCxnSpPr>
          <p:cNvPr id="6161" name="AutoShape 30"/>
          <p:cNvCxnSpPr>
            <a:cxnSpLocks noChangeShapeType="1"/>
            <a:stCxn id="50178" idx="2"/>
            <a:endCxn id="6147" idx="0"/>
          </p:cNvCxnSpPr>
          <p:nvPr/>
        </p:nvCxnSpPr>
        <p:spPr bwMode="auto">
          <a:xfrm>
            <a:off x="4648200" y="1600200"/>
            <a:ext cx="1524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2590800" y="5943600"/>
            <a:ext cx="502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 b="1">
                <a:solidFill>
                  <a:srgbClr val="00B050"/>
                </a:solidFill>
              </a:rPr>
              <a:t>1 8 9 3 – 1 9 2 5</a:t>
            </a:r>
          </a:p>
        </p:txBody>
      </p:sp>
      <p:sp>
        <p:nvSpPr>
          <p:cNvPr id="6163" name="Line 34"/>
          <p:cNvSpPr>
            <a:spLocks noChangeShapeType="1"/>
          </p:cNvSpPr>
          <p:nvPr/>
        </p:nvSpPr>
        <p:spPr bwMode="auto">
          <a:xfrm>
            <a:off x="8027988" y="4221163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6516688" y="594995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70C0"/>
                </a:solidFill>
              </a:rPr>
              <a:t>центрифуга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50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50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50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0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0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2000"/>
                                        <p:tgtEl>
                                          <p:spTgt spid="50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0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0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50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0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8000" smtClean="0"/>
              <a:t>СИМВОЛИЗМ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i="1" smtClean="0">
                <a:solidFill>
                  <a:schemeClr val="tx2"/>
                </a:solidFill>
              </a:rPr>
              <a:t>«Старшие» символисты (В.Брюсов, К.Бальмонт, Ф.Сологуб). Религиозно-мистическое направление (Д.Мережковский, З.Гиппиус, Н.Минский).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i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i="1" smtClean="0">
                <a:solidFill>
                  <a:schemeClr val="tx2"/>
                </a:solidFill>
              </a:rPr>
              <a:t>«Младшие» символисты (Вяч.Иванов,А.Белый, А.Блок).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i="1" smtClean="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772400" cy="685800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Философские корни символизма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2438400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800" smtClean="0">
                <a:solidFill>
                  <a:schemeClr val="tx2"/>
                </a:solidFill>
              </a:rPr>
              <a:t>«Материя исчезла». Кризис научного сознания.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>
                <a:solidFill>
                  <a:schemeClr val="tx2"/>
                </a:solidFill>
              </a:rPr>
              <a:t>Теория относительности</a:t>
            </a:r>
            <a:r>
              <a:rPr lang="ru-RU" sz="200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>
                <a:solidFill>
                  <a:schemeClr val="tx2"/>
                </a:solidFill>
              </a:rPr>
              <a:t>Волновая и корпускулярная теория света.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>
                <a:solidFill>
                  <a:schemeClr val="tx2"/>
                </a:solidFill>
              </a:rPr>
              <a:t>Измерение массы электрона.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>
                <a:solidFill>
                  <a:schemeClr val="tx2"/>
                </a:solidFill>
              </a:rPr>
              <a:t>Открытие явления радиации.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>
                <a:solidFill>
                  <a:schemeClr val="tx2"/>
                </a:solidFill>
              </a:rPr>
              <a:t>Открытие х-лучей.</a:t>
            </a:r>
          </a:p>
          <a:p>
            <a:pPr eaLnBrk="1" hangingPunct="1">
              <a:lnSpc>
                <a:spcPct val="90000"/>
              </a:lnSpc>
            </a:pPr>
            <a:endParaRPr lang="ru-RU" sz="18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18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24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2400" smtClean="0">
              <a:solidFill>
                <a:schemeClr val="tx2"/>
              </a:solidFill>
            </a:endParaRP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2276475"/>
            <a:ext cx="3810000" cy="3673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>
                <a:solidFill>
                  <a:schemeClr val="tx2"/>
                </a:solidFill>
              </a:rPr>
              <a:t>«</a:t>
            </a:r>
            <a:r>
              <a:rPr lang="ru-RU" sz="1800" smtClean="0">
                <a:solidFill>
                  <a:schemeClr val="tx2"/>
                </a:solidFill>
              </a:rPr>
              <a:t>Бог умер»(</a:t>
            </a:r>
            <a:r>
              <a:rPr lang="ru-RU" sz="1800" i="1" smtClean="0">
                <a:solidFill>
                  <a:schemeClr val="tx2"/>
                </a:solidFill>
              </a:rPr>
              <a:t>Ф.Ницше) </a:t>
            </a:r>
            <a:r>
              <a:rPr lang="ru-RU" sz="1800" smtClean="0">
                <a:solidFill>
                  <a:schemeClr val="tx2"/>
                </a:solidFill>
              </a:rPr>
              <a:t>Мировоззренческий кризис.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>
                <a:solidFill>
                  <a:schemeClr val="tx2"/>
                </a:solidFill>
              </a:rPr>
              <a:t>Развитие философских течений, критикующих рационализм: мистицизм, интуитивизм, агностицизм.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>
                <a:solidFill>
                  <a:schemeClr val="tx2"/>
                </a:solidFill>
              </a:rPr>
              <a:t> Философия «бессознательного» А.Шопенгауэра.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>
                <a:solidFill>
                  <a:schemeClr val="tx2"/>
                </a:solidFill>
              </a:rPr>
              <a:t> Экзистенциализм (Кьеркегор, Бердяев, Сартр).</a:t>
            </a:r>
          </a:p>
          <a:p>
            <a:pPr eaLnBrk="1" hangingPunct="1">
              <a:lnSpc>
                <a:spcPct val="90000"/>
              </a:lnSpc>
            </a:pPr>
            <a:r>
              <a:rPr lang="ru-RU" sz="1800" smtClean="0">
                <a:solidFill>
                  <a:schemeClr val="tx2"/>
                </a:solidFill>
              </a:rPr>
              <a:t>Идеи Платона (изменчивость, двойственность бытия).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2438400" y="16002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588125" y="1412875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4290" name="WordArt 18"/>
          <p:cNvSpPr>
            <a:spLocks noChangeArrowheads="1" noChangeShapeType="1" noTextEdit="1"/>
          </p:cNvSpPr>
          <p:nvPr/>
        </p:nvSpPr>
        <p:spPr bwMode="auto">
          <a:xfrm>
            <a:off x="3810000" y="1676400"/>
            <a:ext cx="22764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800" kern="1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д е к а д а н с</a:t>
            </a:r>
          </a:p>
        </p:txBody>
      </p:sp>
      <p:sp>
        <p:nvSpPr>
          <p:cNvPr id="8200" name="Text Box 19"/>
          <p:cNvSpPr txBox="1">
            <a:spLocks noChangeArrowheads="1"/>
          </p:cNvSpPr>
          <p:nvPr/>
        </p:nvSpPr>
        <p:spPr bwMode="auto">
          <a:xfrm flipH="1">
            <a:off x="398463" y="5084763"/>
            <a:ext cx="475138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i="1">
                <a:solidFill>
                  <a:srgbClr val="FF0000"/>
                </a:solidFill>
              </a:rPr>
              <a:t>Почему усложнение физической картины мира приводит и к научному и  мировоззренческому кризису? Почему господствующий вектор развития философских течений – отказ от рационализма?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1000"/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4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4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54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WordArt 3"/>
          <p:cNvSpPr>
            <a:spLocks noChangeArrowheads="1" noChangeShapeType="1" noTextEdit="1"/>
          </p:cNvSpPr>
          <p:nvPr/>
        </p:nvSpPr>
        <p:spPr bwMode="auto">
          <a:xfrm>
            <a:off x="642938" y="500063"/>
            <a:ext cx="7786687" cy="842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200" kern="1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эстетические корни символизма</a:t>
            </a:r>
          </a:p>
        </p:txBody>
      </p:sp>
      <p:sp>
        <p:nvSpPr>
          <p:cNvPr id="9219" name="WordArt 4"/>
          <p:cNvSpPr>
            <a:spLocks noChangeArrowheads="1" noChangeShapeType="1" noTextEdit="1"/>
          </p:cNvSpPr>
          <p:nvPr/>
        </p:nvSpPr>
        <p:spPr bwMode="auto">
          <a:xfrm>
            <a:off x="3352800" y="4038600"/>
            <a:ext cx="161925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романтизм</a:t>
            </a:r>
          </a:p>
        </p:txBody>
      </p:sp>
      <p:sp>
        <p:nvSpPr>
          <p:cNvPr id="9220" name="WordArt 5"/>
          <p:cNvSpPr>
            <a:spLocks noChangeArrowheads="1" noChangeShapeType="1" noTextEdit="1"/>
          </p:cNvSpPr>
          <p:nvPr/>
        </p:nvSpPr>
        <p:spPr bwMode="auto">
          <a:xfrm>
            <a:off x="685800" y="2362200"/>
            <a:ext cx="385762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теория "чистого искусства"</a:t>
            </a:r>
          </a:p>
        </p:txBody>
      </p:sp>
      <p:sp>
        <p:nvSpPr>
          <p:cNvPr id="9221" name="WordArt 6"/>
          <p:cNvSpPr>
            <a:spLocks noChangeArrowheads="1" noChangeShapeType="1" noTextEdit="1"/>
          </p:cNvSpPr>
          <p:nvPr/>
        </p:nvSpPr>
        <p:spPr bwMode="auto">
          <a:xfrm>
            <a:off x="685800" y="1371600"/>
            <a:ext cx="485775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FF33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"теория соответствий" Ш.Бодлера</a:t>
            </a:r>
          </a:p>
        </p:txBody>
      </p:sp>
      <p:sp>
        <p:nvSpPr>
          <p:cNvPr id="9222" name="WordArt 9"/>
          <p:cNvSpPr>
            <a:spLocks noChangeArrowheads="1" noChangeShapeType="1" noTextEdit="1"/>
          </p:cNvSpPr>
          <p:nvPr/>
        </p:nvSpPr>
        <p:spPr bwMode="auto">
          <a:xfrm>
            <a:off x="4419600" y="1905000"/>
            <a:ext cx="44196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западноевропейский сиволизм </a:t>
            </a:r>
          </a:p>
        </p:txBody>
      </p:sp>
      <p:sp>
        <p:nvSpPr>
          <p:cNvPr id="9223" name="WordArt 11"/>
          <p:cNvSpPr>
            <a:spLocks noChangeArrowheads="1" noChangeShapeType="1" noTextEdit="1"/>
          </p:cNvSpPr>
          <p:nvPr/>
        </p:nvSpPr>
        <p:spPr bwMode="auto">
          <a:xfrm>
            <a:off x="4419600" y="2895600"/>
            <a:ext cx="440055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"Мы рождены для вдохновенья</a:t>
            </a:r>
          </a:p>
        </p:txBody>
      </p:sp>
      <p:sp>
        <p:nvSpPr>
          <p:cNvPr id="9224" name="WordArt 12"/>
          <p:cNvSpPr>
            <a:spLocks noChangeArrowheads="1" noChangeShapeType="1" noTextEdit="1"/>
          </p:cNvSpPr>
          <p:nvPr/>
        </p:nvSpPr>
        <p:spPr bwMode="auto">
          <a:xfrm>
            <a:off x="4495800" y="3352800"/>
            <a:ext cx="436245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kern="1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Для звуков сладких и молитв."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1371600" y="4876800"/>
            <a:ext cx="75438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chemeClr val="tx2"/>
                </a:solidFill>
              </a:rPr>
              <a:t>Назовите основные положения теории романтизма.</a:t>
            </a:r>
          </a:p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chemeClr val="tx2"/>
                </a:solidFill>
              </a:rPr>
              <a:t>Кому принадлежит стихотворная цитата?</a:t>
            </a:r>
          </a:p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chemeClr val="tx2"/>
                </a:solidFill>
              </a:rPr>
              <a:t>С какими именами и идеями связана теория «чистого искусства»?</a:t>
            </a:r>
          </a:p>
          <a:p>
            <a:pPr algn="l">
              <a:spcBef>
                <a:spcPct val="50000"/>
              </a:spcBef>
            </a:pPr>
            <a:r>
              <a:rPr lang="ru-RU" sz="2000" i="1">
                <a:solidFill>
                  <a:schemeClr val="tx2"/>
                </a:solidFill>
              </a:rPr>
              <a:t>В чем общность данных эстетических воззрений?</a:t>
            </a:r>
          </a:p>
          <a:p>
            <a:pPr algn="l">
              <a:spcBef>
                <a:spcPct val="50000"/>
              </a:spcBef>
            </a:pPr>
            <a:endParaRPr lang="ru-RU" sz="2000" i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56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56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56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56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 rot="-25203">
            <a:off x="3429000" y="1219200"/>
            <a:ext cx="2114550" cy="6985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СИМВОЛ</a:t>
            </a: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1676400" y="7620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i="1">
                <a:solidFill>
                  <a:schemeClr val="tx2"/>
                </a:solidFill>
              </a:rPr>
              <a:t>Основная категория поэтики символизма</a:t>
            </a:r>
          </a:p>
        </p:txBody>
      </p:sp>
      <p:sp>
        <p:nvSpPr>
          <p:cNvPr id="10244" name="Text Box 12"/>
          <p:cNvSpPr txBox="1">
            <a:spLocks noChangeArrowheads="1"/>
          </p:cNvSpPr>
          <p:nvPr/>
        </p:nvSpPr>
        <p:spPr bwMode="auto">
          <a:xfrm>
            <a:off x="3200400" y="2514600"/>
            <a:ext cx="2743200" cy="11969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</a:rPr>
              <a:t>«Символ – окно в бесконечность». (Ф.Сологуб)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6019800" y="1524000"/>
            <a:ext cx="3124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</a:rPr>
              <a:t>«Символ только тогда истинный символ, когда он неисчерпаем и беспределен в своем значении». (В.Иванов)</a:t>
            </a:r>
          </a:p>
        </p:txBody>
      </p:sp>
      <p:sp>
        <p:nvSpPr>
          <p:cNvPr id="10246" name="Text Box 14"/>
          <p:cNvSpPr txBox="1">
            <a:spLocks noChangeArrowheads="1"/>
          </p:cNvSpPr>
          <p:nvPr/>
        </p:nvSpPr>
        <p:spPr bwMode="auto">
          <a:xfrm>
            <a:off x="304800" y="5334000"/>
            <a:ext cx="7162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</a:rPr>
              <a:t>«Символы должны естественно и невольно выливаться из глубины действительности».  (Д.Мережковский)</a:t>
            </a:r>
          </a:p>
        </p:txBody>
      </p:sp>
      <p:sp>
        <p:nvSpPr>
          <p:cNvPr id="10247" name="Text Box 15"/>
          <p:cNvSpPr txBox="1">
            <a:spLocks noChangeArrowheads="1"/>
          </p:cNvSpPr>
          <p:nvPr/>
        </p:nvSpPr>
        <p:spPr bwMode="auto">
          <a:xfrm>
            <a:off x="304800" y="1524000"/>
            <a:ext cx="2590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</a:rPr>
              <a:t>«Символ есть знак или ознаменование».(В.Иванов)</a:t>
            </a:r>
          </a:p>
        </p:txBody>
      </p:sp>
      <p:sp>
        <p:nvSpPr>
          <p:cNvPr id="10248" name="Text Box 16"/>
          <p:cNvSpPr txBox="1">
            <a:spLocks noChangeArrowheads="1"/>
          </p:cNvSpPr>
          <p:nvPr/>
        </p:nvSpPr>
        <p:spPr bwMode="auto">
          <a:xfrm>
            <a:off x="609600" y="3505200"/>
            <a:ext cx="2895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</a:rPr>
              <a:t>«Символ – многозначный образ»(л/в словарь)</a:t>
            </a:r>
          </a:p>
        </p:txBody>
      </p:sp>
      <p:sp>
        <p:nvSpPr>
          <p:cNvPr id="10249" name="AutoShape 18"/>
          <p:cNvSpPr>
            <a:spLocks noChangeArrowheads="1"/>
          </p:cNvSpPr>
          <p:nvPr/>
        </p:nvSpPr>
        <p:spPr bwMode="auto">
          <a:xfrm>
            <a:off x="4267200" y="2057400"/>
            <a:ext cx="304800" cy="304800"/>
          </a:xfrm>
          <a:prstGeom prst="down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rgbClr val="B0BCE4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AutoShape 19"/>
          <p:cNvSpPr>
            <a:spLocks noChangeArrowheads="1"/>
          </p:cNvSpPr>
          <p:nvPr/>
        </p:nvSpPr>
        <p:spPr bwMode="auto">
          <a:xfrm>
            <a:off x="6019800" y="37338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gradFill rotWithShape="0">
            <a:gsLst>
              <a:gs pos="0">
                <a:srgbClr val="B0BCE4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1" name="AutoShape 22"/>
          <p:cNvSpPr>
            <a:spLocks noChangeArrowheads="1"/>
          </p:cNvSpPr>
          <p:nvPr/>
        </p:nvSpPr>
        <p:spPr bwMode="auto">
          <a:xfrm>
            <a:off x="2819400" y="1676400"/>
            <a:ext cx="381000" cy="304800"/>
          </a:xfrm>
          <a:prstGeom prst="leftArrow">
            <a:avLst>
              <a:gd name="adj1" fmla="val 50000"/>
              <a:gd name="adj2" fmla="val 31250"/>
            </a:avLst>
          </a:prstGeom>
          <a:gradFill rotWithShape="0">
            <a:gsLst>
              <a:gs pos="0">
                <a:srgbClr val="B0BCE4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AutoShape 23"/>
          <p:cNvSpPr>
            <a:spLocks noChangeArrowheads="1"/>
          </p:cNvSpPr>
          <p:nvPr/>
        </p:nvSpPr>
        <p:spPr bwMode="auto">
          <a:xfrm>
            <a:off x="5791200" y="16764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gradFill rotWithShape="0">
            <a:gsLst>
              <a:gs pos="0">
                <a:srgbClr val="B0BCE4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AutoShape 24"/>
          <p:cNvSpPr>
            <a:spLocks noChangeArrowheads="1"/>
          </p:cNvSpPr>
          <p:nvPr/>
        </p:nvSpPr>
        <p:spPr bwMode="auto">
          <a:xfrm>
            <a:off x="2667000" y="29718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gradFill rotWithShape="0">
            <a:gsLst>
              <a:gs pos="0">
                <a:srgbClr val="B0BCE4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4" name="Text Box 25"/>
          <p:cNvSpPr txBox="1">
            <a:spLocks noChangeArrowheads="1"/>
          </p:cNvSpPr>
          <p:nvPr/>
        </p:nvSpPr>
        <p:spPr bwMode="auto">
          <a:xfrm>
            <a:off x="4800600" y="4267200"/>
            <a:ext cx="434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tx2"/>
                </a:solidFill>
              </a:rPr>
              <a:t>«Символ прорезывает все планы бытия…»(В.Иванов)</a:t>
            </a:r>
          </a:p>
        </p:txBody>
      </p:sp>
      <p:sp>
        <p:nvSpPr>
          <p:cNvPr id="10255" name="AutoShape 26"/>
          <p:cNvSpPr>
            <a:spLocks noChangeArrowheads="1"/>
          </p:cNvSpPr>
          <p:nvPr/>
        </p:nvSpPr>
        <p:spPr bwMode="auto">
          <a:xfrm>
            <a:off x="3810000" y="4724400"/>
            <a:ext cx="381000" cy="533400"/>
          </a:xfrm>
          <a:prstGeom prst="downArrow">
            <a:avLst>
              <a:gd name="adj1" fmla="val 50000"/>
              <a:gd name="adj2" fmla="val 35000"/>
            </a:avLst>
          </a:prstGeom>
          <a:gradFill rotWithShape="0">
            <a:gsLst>
              <a:gs pos="0">
                <a:srgbClr val="B0BCE4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6" name="Rectangle 27"/>
          <p:cNvSpPr>
            <a:spLocks noGrp="1" noChangeArrowheads="1"/>
          </p:cNvSpPr>
          <p:nvPr>
            <p:ph type="title" idx="4294967295"/>
          </p:nvPr>
        </p:nvSpPr>
        <p:spPr>
          <a:xfrm>
            <a:off x="1000125" y="642938"/>
            <a:ext cx="7772400" cy="1285875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FF0000"/>
                </a:solidFill>
              </a:rPr>
              <a:t>СИМВОЛИСТСКИЕ ИЗДАНИЯ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400" b="1" i="1" smtClean="0">
                <a:solidFill>
                  <a:schemeClr val="tx2"/>
                </a:solidFill>
              </a:rPr>
              <a:t>«Скорпион»</a:t>
            </a:r>
          </a:p>
          <a:p>
            <a:pPr eaLnBrk="1" hangingPunct="1"/>
            <a:r>
              <a:rPr lang="ru-RU" sz="2400" b="1" i="1" smtClean="0">
                <a:solidFill>
                  <a:schemeClr val="tx2"/>
                </a:solidFill>
              </a:rPr>
              <a:t>«Северные цветы»</a:t>
            </a:r>
          </a:p>
          <a:p>
            <a:pPr eaLnBrk="1" hangingPunct="1"/>
            <a:r>
              <a:rPr lang="ru-RU" sz="2400" b="1" i="1" smtClean="0">
                <a:solidFill>
                  <a:schemeClr val="tx2"/>
                </a:solidFill>
              </a:rPr>
              <a:t>«Гриф»</a:t>
            </a:r>
          </a:p>
          <a:p>
            <a:pPr eaLnBrk="1" hangingPunct="1"/>
            <a:r>
              <a:rPr lang="ru-RU" sz="2400" b="1" i="1" smtClean="0">
                <a:solidFill>
                  <a:schemeClr val="tx2"/>
                </a:solidFill>
              </a:rPr>
              <a:t>«Новый путь»</a:t>
            </a:r>
          </a:p>
          <a:p>
            <a:pPr eaLnBrk="1" hangingPunct="1"/>
            <a:r>
              <a:rPr lang="ru-RU" sz="2400" b="1" i="1" smtClean="0">
                <a:solidFill>
                  <a:schemeClr val="tx2"/>
                </a:solidFill>
              </a:rPr>
              <a:t>«Северные записки»</a:t>
            </a:r>
          </a:p>
          <a:p>
            <a:pPr eaLnBrk="1" hangingPunct="1"/>
            <a:r>
              <a:rPr lang="ru-RU" sz="2400" b="1" i="1" smtClean="0">
                <a:solidFill>
                  <a:schemeClr val="tx2"/>
                </a:solidFill>
              </a:rPr>
              <a:t>«Весы»</a:t>
            </a:r>
          </a:p>
          <a:p>
            <a:pPr eaLnBrk="1" hangingPunct="1"/>
            <a:r>
              <a:rPr lang="ru-RU" sz="2400" b="1" i="1" smtClean="0">
                <a:solidFill>
                  <a:schemeClr val="tx2"/>
                </a:solidFill>
              </a:rPr>
              <a:t>«Золотое руно»</a:t>
            </a:r>
          </a:p>
          <a:p>
            <a:pPr eaLnBrk="1" hangingPunct="1"/>
            <a:r>
              <a:rPr lang="ru-RU" sz="2400" b="1" i="1" smtClean="0">
                <a:solidFill>
                  <a:schemeClr val="tx2"/>
                </a:solidFill>
              </a:rPr>
              <a:t>«Труды и дни»</a:t>
            </a:r>
          </a:p>
        </p:txBody>
      </p:sp>
      <p:pic>
        <p:nvPicPr>
          <p:cNvPr id="59398" name="Picture 6" descr="писатели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22938" y="2101850"/>
            <a:ext cx="2420937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рирода">
  <a:themeElements>
    <a:clrScheme name="Природа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Природ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ирода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Природа 4">
    <a:dk1>
      <a:srgbClr val="8061A5"/>
    </a:dk1>
    <a:lt1>
      <a:srgbClr val="FFFFCC"/>
    </a:lt1>
    <a:dk2>
      <a:srgbClr val="967DB5"/>
    </a:dk2>
    <a:lt2>
      <a:srgbClr val="192449"/>
    </a:lt2>
    <a:accent1>
      <a:srgbClr val="D6C9F1"/>
    </a:accent1>
    <a:accent2>
      <a:srgbClr val="FAC164"/>
    </a:accent2>
    <a:accent3>
      <a:srgbClr val="C9BFD7"/>
    </a:accent3>
    <a:accent4>
      <a:srgbClr val="DADAAE"/>
    </a:accent4>
    <a:accent5>
      <a:srgbClr val="E8E1F7"/>
    </a:accent5>
    <a:accent6>
      <a:srgbClr val="E3AF5A"/>
    </a:accent6>
    <a:hlink>
      <a:srgbClr val="B0AE6A"/>
    </a:hlink>
    <a:folHlink>
      <a:srgbClr val="C3E684"/>
    </a:folHlink>
  </a:clrScheme>
</a:themeOverride>
</file>

<file path=ppt/theme/themeOverride2.xml><?xml version="1.0" encoding="utf-8"?>
<a:themeOverride xmlns:a="http://schemas.openxmlformats.org/drawingml/2006/main">
  <a:clrScheme name="Природа 5">
    <a:dk1>
      <a:srgbClr val="5B5249"/>
    </a:dk1>
    <a:lt1>
      <a:srgbClr val="FFFFFF"/>
    </a:lt1>
    <a:dk2>
      <a:srgbClr val="2A3D7A"/>
    </a:dk2>
    <a:lt2>
      <a:srgbClr val="CEC8BA"/>
    </a:lt2>
    <a:accent1>
      <a:srgbClr val="C9DDF1"/>
    </a:accent1>
    <a:accent2>
      <a:srgbClr val="FAC164"/>
    </a:accent2>
    <a:accent3>
      <a:srgbClr val="FFFFFF"/>
    </a:accent3>
    <a:accent4>
      <a:srgbClr val="4C453D"/>
    </a:accent4>
    <a:accent5>
      <a:srgbClr val="E1EBF7"/>
    </a:accent5>
    <a:accent6>
      <a:srgbClr val="E3AF5A"/>
    </a:accent6>
    <a:hlink>
      <a:srgbClr val="993333"/>
    </a:hlink>
    <a:folHlink>
      <a:srgbClr val="3333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 2000\Templates\Presentation Designs\Природа.pot</Template>
  <TotalTime>1072</TotalTime>
  <Words>945</Words>
  <Application>Microsoft Office PowerPoint</Application>
  <PresentationFormat>Экран (4:3)</PresentationFormat>
  <Paragraphs>170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Times New Roman</vt:lpstr>
      <vt:lpstr>Arial</vt:lpstr>
      <vt:lpstr>Wingdings</vt:lpstr>
      <vt:lpstr>Calibri</vt:lpstr>
      <vt:lpstr>Природа</vt:lpstr>
      <vt:lpstr> Русский символизм  в контексте Серебряного века (поэтические индивидуальности: Константин Бальмонт) </vt:lpstr>
      <vt:lpstr> </vt:lpstr>
      <vt:lpstr> </vt:lpstr>
      <vt:lpstr>Декаданс  как тип сознания</vt:lpstr>
      <vt:lpstr>СИМВОЛИЗМ</vt:lpstr>
      <vt:lpstr>Философские корни символизма</vt:lpstr>
      <vt:lpstr>Слайд 7</vt:lpstr>
      <vt:lpstr> </vt:lpstr>
      <vt:lpstr>СИМВОЛИСТСКИЕ ИЗДАНИЯ</vt:lpstr>
      <vt:lpstr>КОНСТАНТИН ДМИТРИЕВИЧ БАЛЬМОНТ</vt:lpstr>
      <vt:lpstr> </vt:lpstr>
      <vt:lpstr> </vt:lpstr>
      <vt:lpstr> </vt:lpstr>
      <vt:lpstr> </vt:lpstr>
      <vt:lpstr>  </vt:lpstr>
      <vt:lpstr>ПОЭТ О СЕБЕ</vt:lpstr>
      <vt:lpstr>Сонет</vt:lpstr>
      <vt:lpstr>СОДЕРЖАНИЕ</vt:lpstr>
    </vt:vector>
  </TitlesOfParts>
  <Company>MCIO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символизм в контексте Эпохи «Серебряного века».</dc:title>
  <dc:creator>MorozovaSV1</dc:creator>
  <cp:lastModifiedBy>Оксана</cp:lastModifiedBy>
  <cp:revision>55</cp:revision>
  <cp:lastPrinted>2009-04-22T19:24:48Z</cp:lastPrinted>
  <dcterms:created xsi:type="dcterms:W3CDTF">2003-01-21T09:03:37Z</dcterms:created>
  <dcterms:modified xsi:type="dcterms:W3CDTF">2014-10-31T03:41:59Z</dcterms:modified>
</cp:coreProperties>
</file>