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5" r:id="rId2"/>
    <p:sldId id="256" r:id="rId3"/>
    <p:sldId id="276" r:id="rId4"/>
    <p:sldId id="273" r:id="rId5"/>
    <p:sldId id="272" r:id="rId6"/>
    <p:sldId id="289" r:id="rId7"/>
    <p:sldId id="271" r:id="rId8"/>
    <p:sldId id="274" r:id="rId9"/>
    <p:sldId id="288" r:id="rId10"/>
    <p:sldId id="290" r:id="rId11"/>
    <p:sldId id="293" r:id="rId12"/>
    <p:sldId id="291" r:id="rId13"/>
    <p:sldId id="278" r:id="rId14"/>
    <p:sldId id="281" r:id="rId15"/>
    <p:sldId id="292" r:id="rId16"/>
    <p:sldId id="297" r:id="rId17"/>
    <p:sldId id="279" r:id="rId18"/>
    <p:sldId id="264" r:id="rId19"/>
    <p:sldId id="266" r:id="rId20"/>
    <p:sldId id="265" r:id="rId21"/>
    <p:sldId id="267" r:id="rId22"/>
    <p:sldId id="268" r:id="rId23"/>
    <p:sldId id="287" r:id="rId24"/>
    <p:sldId id="284" r:id="rId25"/>
    <p:sldId id="270" r:id="rId26"/>
    <p:sldId id="283" r:id="rId27"/>
    <p:sldId id="29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173CFF-49A3-4018-8D89-EC8966624128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2AFF24DE-386A-4157-9D61-0F7A5874C225}">
      <dgm:prSet phldrT="[Текст]"/>
      <dgm:spPr/>
      <dgm:t>
        <a:bodyPr/>
        <a:lstStyle/>
        <a:p>
          <a:endParaRPr lang="ru-RU" dirty="0" smtClean="0"/>
        </a:p>
        <a:p>
          <a:endParaRPr lang="kk-KZ" dirty="0"/>
        </a:p>
      </dgm:t>
    </dgm:pt>
    <dgm:pt modelId="{790E19FB-39A9-435B-AE9F-EADEAA4D1395}" type="parTrans" cxnId="{8A475FCB-D103-444D-8137-D417396B442F}">
      <dgm:prSet/>
      <dgm:spPr/>
      <dgm:t>
        <a:bodyPr/>
        <a:lstStyle/>
        <a:p>
          <a:endParaRPr lang="kk-KZ"/>
        </a:p>
      </dgm:t>
    </dgm:pt>
    <dgm:pt modelId="{1B19629B-A23A-4DF5-8C97-B8F562768A03}" type="sibTrans" cxnId="{8A475FCB-D103-444D-8137-D417396B442F}">
      <dgm:prSet/>
      <dgm:spPr/>
      <dgm:t>
        <a:bodyPr/>
        <a:lstStyle/>
        <a:p>
          <a:endParaRPr lang="kk-KZ"/>
        </a:p>
      </dgm:t>
    </dgm:pt>
    <dgm:pt modelId="{E93A6E52-F4C6-425D-B70A-6E37385D78A0}">
      <dgm:prSet phldrT="[Текст]"/>
      <dgm:spPr/>
      <dgm:t>
        <a:bodyPr/>
        <a:lstStyle/>
        <a:p>
          <a:r>
            <a:rPr lang="ru-RU" dirty="0" smtClean="0"/>
            <a:t> </a:t>
          </a:r>
        </a:p>
        <a:p>
          <a:endParaRPr lang="kk-KZ" dirty="0"/>
        </a:p>
      </dgm:t>
    </dgm:pt>
    <dgm:pt modelId="{62D877CA-43BE-4440-8D69-AFD401E3320A}" type="parTrans" cxnId="{88C161A2-1256-44F6-AF49-37827D7D6863}">
      <dgm:prSet/>
      <dgm:spPr/>
      <dgm:t>
        <a:bodyPr/>
        <a:lstStyle/>
        <a:p>
          <a:endParaRPr lang="kk-KZ"/>
        </a:p>
      </dgm:t>
    </dgm:pt>
    <dgm:pt modelId="{2F34B02E-FC84-462B-9932-43B09805062B}" type="sibTrans" cxnId="{88C161A2-1256-44F6-AF49-37827D7D6863}">
      <dgm:prSet/>
      <dgm:spPr/>
      <dgm:t>
        <a:bodyPr/>
        <a:lstStyle/>
        <a:p>
          <a:endParaRPr lang="kk-KZ"/>
        </a:p>
      </dgm:t>
    </dgm:pt>
    <dgm:pt modelId="{A3B7138D-9BA9-43B9-B852-52F19A166232}" type="pres">
      <dgm:prSet presAssocID="{A2173CFF-49A3-4018-8D89-EC8966624128}" presName="compositeShape" presStyleCnt="0">
        <dgm:presLayoutVars>
          <dgm:chMax val="7"/>
          <dgm:dir/>
          <dgm:resizeHandles val="exact"/>
        </dgm:presLayoutVars>
      </dgm:prSet>
      <dgm:spPr/>
    </dgm:pt>
    <dgm:pt modelId="{31838C36-B40C-4806-9A9D-15D4B99B1074}" type="pres">
      <dgm:prSet presAssocID="{2AFF24DE-386A-4157-9D61-0F7A5874C225}" presName="circ1" presStyleLbl="vennNode1" presStyleIdx="0" presStyleCnt="2" custLinFactNeighborX="-2370" custLinFactNeighborY="-518"/>
      <dgm:spPr/>
      <dgm:t>
        <a:bodyPr/>
        <a:lstStyle/>
        <a:p>
          <a:endParaRPr lang="ru-RU"/>
        </a:p>
      </dgm:t>
    </dgm:pt>
    <dgm:pt modelId="{F3879969-35CB-4291-A99F-40853F609D64}" type="pres">
      <dgm:prSet presAssocID="{2AFF24DE-386A-4157-9D61-0F7A5874C22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DC2B6-BD80-4153-9139-DE632A16E5F3}" type="pres">
      <dgm:prSet presAssocID="{E93A6E52-F4C6-425D-B70A-6E37385D78A0}" presName="circ2" presStyleLbl="vennNode1" presStyleIdx="1" presStyleCnt="2"/>
      <dgm:spPr/>
      <dgm:t>
        <a:bodyPr/>
        <a:lstStyle/>
        <a:p>
          <a:endParaRPr lang="ru-RU"/>
        </a:p>
      </dgm:t>
    </dgm:pt>
    <dgm:pt modelId="{5C264796-1C89-44E0-B8CE-2A732CAE81C1}" type="pres">
      <dgm:prSet presAssocID="{E93A6E52-F4C6-425D-B70A-6E37385D78A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9FAA68-41A0-4C75-AFA3-F997AA31DEEA}" type="presOf" srcId="{A2173CFF-49A3-4018-8D89-EC8966624128}" destId="{A3B7138D-9BA9-43B9-B852-52F19A166232}" srcOrd="0" destOrd="0" presId="urn:microsoft.com/office/officeart/2005/8/layout/venn1"/>
    <dgm:cxn modelId="{8A475FCB-D103-444D-8137-D417396B442F}" srcId="{A2173CFF-49A3-4018-8D89-EC8966624128}" destId="{2AFF24DE-386A-4157-9D61-0F7A5874C225}" srcOrd="0" destOrd="0" parTransId="{790E19FB-39A9-435B-AE9F-EADEAA4D1395}" sibTransId="{1B19629B-A23A-4DF5-8C97-B8F562768A03}"/>
    <dgm:cxn modelId="{2332DBE8-2472-40F8-B751-C7A47AF4670A}" type="presOf" srcId="{2AFF24DE-386A-4157-9D61-0F7A5874C225}" destId="{31838C36-B40C-4806-9A9D-15D4B99B1074}" srcOrd="0" destOrd="0" presId="urn:microsoft.com/office/officeart/2005/8/layout/venn1"/>
    <dgm:cxn modelId="{B7AA9552-FE2C-44F4-ACC4-9275F91B1597}" type="presOf" srcId="{E93A6E52-F4C6-425D-B70A-6E37385D78A0}" destId="{85DDC2B6-BD80-4153-9139-DE632A16E5F3}" srcOrd="0" destOrd="0" presId="urn:microsoft.com/office/officeart/2005/8/layout/venn1"/>
    <dgm:cxn modelId="{23F32217-97CE-4611-B987-0830FCDA8EFC}" type="presOf" srcId="{E93A6E52-F4C6-425D-B70A-6E37385D78A0}" destId="{5C264796-1C89-44E0-B8CE-2A732CAE81C1}" srcOrd="1" destOrd="0" presId="urn:microsoft.com/office/officeart/2005/8/layout/venn1"/>
    <dgm:cxn modelId="{6B248DCA-794D-467C-8B47-D25CCD8973A4}" type="presOf" srcId="{2AFF24DE-386A-4157-9D61-0F7A5874C225}" destId="{F3879969-35CB-4291-A99F-40853F609D64}" srcOrd="1" destOrd="0" presId="urn:microsoft.com/office/officeart/2005/8/layout/venn1"/>
    <dgm:cxn modelId="{88C161A2-1256-44F6-AF49-37827D7D6863}" srcId="{A2173CFF-49A3-4018-8D89-EC8966624128}" destId="{E93A6E52-F4C6-425D-B70A-6E37385D78A0}" srcOrd="1" destOrd="0" parTransId="{62D877CA-43BE-4440-8D69-AFD401E3320A}" sibTransId="{2F34B02E-FC84-462B-9932-43B09805062B}"/>
    <dgm:cxn modelId="{E9EE25C1-5D04-4961-8B99-CC7F7FF97FCF}" type="presParOf" srcId="{A3B7138D-9BA9-43B9-B852-52F19A166232}" destId="{31838C36-B40C-4806-9A9D-15D4B99B1074}" srcOrd="0" destOrd="0" presId="urn:microsoft.com/office/officeart/2005/8/layout/venn1"/>
    <dgm:cxn modelId="{4B39762A-9109-46D3-AF15-27E3083B182F}" type="presParOf" srcId="{A3B7138D-9BA9-43B9-B852-52F19A166232}" destId="{F3879969-35CB-4291-A99F-40853F609D64}" srcOrd="1" destOrd="0" presId="urn:microsoft.com/office/officeart/2005/8/layout/venn1"/>
    <dgm:cxn modelId="{5CD9A6CA-7800-4D27-BCEC-04AB0B8FF04C}" type="presParOf" srcId="{A3B7138D-9BA9-43B9-B852-52F19A166232}" destId="{85DDC2B6-BD80-4153-9139-DE632A16E5F3}" srcOrd="2" destOrd="0" presId="urn:microsoft.com/office/officeart/2005/8/layout/venn1"/>
    <dgm:cxn modelId="{7AE2B35A-7592-45EF-8A00-D8AD84B580F1}" type="presParOf" srcId="{A3B7138D-9BA9-43B9-B852-52F19A166232}" destId="{5C264796-1C89-44E0-B8CE-2A732CAE81C1}" srcOrd="3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38C36-B40C-4806-9A9D-15D4B99B1074}">
      <dsp:nvSpPr>
        <dsp:cNvPr id="0" name=""/>
        <dsp:cNvSpPr/>
      </dsp:nvSpPr>
      <dsp:spPr>
        <a:xfrm>
          <a:off x="77452" y="355512"/>
          <a:ext cx="4599178" cy="459917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 smtClean="0"/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6500" kern="1200" dirty="0"/>
        </a:p>
      </dsp:txBody>
      <dsp:txXfrm>
        <a:off x="719680" y="897854"/>
        <a:ext cx="2651778" cy="3514494"/>
      </dsp:txXfrm>
    </dsp:sp>
    <dsp:sp modelId="{85DDC2B6-BD80-4153-9139-DE632A16E5F3}">
      <dsp:nvSpPr>
        <dsp:cNvPr id="0" name=""/>
        <dsp:cNvSpPr/>
      </dsp:nvSpPr>
      <dsp:spPr>
        <a:xfrm>
          <a:off x="3501176" y="379335"/>
          <a:ext cx="4599178" cy="4599178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6500" kern="1200" dirty="0"/>
        </a:p>
      </dsp:txBody>
      <dsp:txXfrm>
        <a:off x="4806348" y="921677"/>
        <a:ext cx="2651778" cy="3514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4C936-5139-4D8B-B870-0ABDBB123E5F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43C12-7B9D-429D-99C0-EF3ED5A21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1768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D5874-E3D4-48E1-8B32-051A7FB32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91;&#1088;&#1086;&#1082;&#1080;%20&#1083;&#1080;&#1090;-&#1088;&#1099;%207%20&#1082;&#1083;+\&#1074;&#1089;&#1105;%20&#1087;&#1088;&#1086;%20&#1088;&#1086;&#1078;&#1076;&#1077;&#1089;&#1090;&#1074;&#1086;\bethoven_-_lunnaya_sonata.mp3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H:\&#1091;&#1088;&#1086;&#1082;&#1080;%20&#1083;&#1080;&#1090;-&#1088;&#1099;%207%20&#1082;&#1083;+\&#1074;&#1089;&#1105;%20&#1087;&#1088;&#1086;%20&#1088;&#1086;&#1078;&#1076;&#1077;&#1089;&#1090;&#1074;&#1086;\&#1056;&#1086;&#1078;&#1076;&#1077;&#1089;&#1090;&#1074;&#1086;.mpe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H:\&#1091;&#1088;&#1086;&#1082;&#1080;%20&#1083;&#1080;&#1090;-&#1088;&#1099;%207%20&#1082;&#1083;+\&#1074;&#1089;&#1105;%20&#1087;&#1088;&#1086;%20&#1088;&#1086;&#1078;&#1076;&#1077;&#1089;&#1090;&#1074;&#1086;\&#1092;&#1080;&#1079;&#1084;&#1080;&#1085;&#1091;&#1090;&#1082;&#1072;%20&#1105;&#1083;&#1086;&#1095;&#1082;&#1072;.avi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900igr.net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101042" cy="30845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Расколдована тишина </a:t>
            </a:r>
            <a:br>
              <a:rPr lang="ru-RU" dirty="0" smtClean="0"/>
            </a:br>
            <a:r>
              <a:rPr lang="ru-RU" dirty="0" smtClean="0"/>
              <a:t>Самым первым лучом рассвета.</a:t>
            </a:r>
            <a:br>
              <a:rPr lang="ru-RU" dirty="0" smtClean="0"/>
            </a:br>
            <a:r>
              <a:rPr lang="ru-RU" dirty="0" smtClean="0"/>
              <a:t>Значит, кончилось время сна-</a:t>
            </a:r>
            <a:br>
              <a:rPr lang="ru-RU" dirty="0" smtClean="0"/>
            </a:br>
            <a:r>
              <a:rPr lang="ru-RU" dirty="0" smtClean="0"/>
              <a:t>Значит, жизнь продолжается снова.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bethoven_-_lunnaya_sona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207666" y="5643578"/>
            <a:ext cx="621511" cy="4286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2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 descr="nabokovs dozeni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40222"/>
            <a:ext cx="3428992" cy="3617777"/>
          </a:xfrm>
          <a:prstGeom prst="rect">
            <a:avLst/>
          </a:prstGeom>
          <a:noFill/>
        </p:spPr>
      </p:pic>
      <p:pic>
        <p:nvPicPr>
          <p:cNvPr id="38916" name="Picture 4" descr="Обложка журнала &quot;Атлантик Монтли&quot; с Бабочками Набок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767126"/>
            <a:ext cx="2714644" cy="3090874"/>
          </a:xfrm>
          <a:prstGeom prst="rect">
            <a:avLst/>
          </a:prstGeom>
          <a:noFill/>
        </p:spPr>
      </p:pic>
      <p:pic>
        <p:nvPicPr>
          <p:cNvPr id="38918" name="Picture 6" descr="thecla verae na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70" y="3857628"/>
            <a:ext cx="2500330" cy="3000372"/>
          </a:xfrm>
          <a:prstGeom prst="rect">
            <a:avLst/>
          </a:prstGeom>
          <a:noFill/>
        </p:spPr>
      </p:pic>
      <p:pic>
        <p:nvPicPr>
          <p:cNvPr id="38920" name="Picture 8" descr="nabokov eugenia onegin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7" y="3857628"/>
            <a:ext cx="2763501" cy="3000372"/>
          </a:xfrm>
          <a:prstGeom prst="rect">
            <a:avLst/>
          </a:prstGeom>
          <a:noFill/>
        </p:spPr>
      </p:pic>
      <p:pic>
        <p:nvPicPr>
          <p:cNvPr id="38922" name="Picture 10" descr="nab glory to ver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785794"/>
            <a:ext cx="2428892" cy="2286016"/>
          </a:xfrm>
          <a:prstGeom prst="rect">
            <a:avLst/>
          </a:prstGeom>
          <a:noFill/>
        </p:spPr>
      </p:pic>
      <p:pic>
        <p:nvPicPr>
          <p:cNvPr id="3074" name="Picture 2" descr="H:\уроки лит-ры 7 кл+\всё про рождество\бабочки\papillons02nabokov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4572000" cy="3810000"/>
          </a:xfrm>
          <a:prstGeom prst="rect">
            <a:avLst/>
          </a:prstGeom>
          <a:noFill/>
        </p:spPr>
      </p:pic>
      <p:pic>
        <p:nvPicPr>
          <p:cNvPr id="9" name="Picture 6" descr="v_nabokov_butterflies_197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91955" y="0"/>
            <a:ext cx="4152045" cy="38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   «Рождество» </a:t>
            </a:r>
            <a:endParaRPr lang="ru-RU" dirty="0"/>
          </a:p>
        </p:txBody>
      </p:sp>
      <p:pic>
        <p:nvPicPr>
          <p:cNvPr id="2050" name="Picture 2" descr="H:\уроки лит-ры 7 кл+\всё про рождество\бабочки\97119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29190" cy="68960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14942" y="1357298"/>
            <a:ext cx="3571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Рассказ  был опубликован в газете «Руль» в январе 1925 года.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дневника Владимира Набокова: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6143636" cy="57150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«… я смотрел на огни, проплывавшие мимо, на белеющие полосы освещенной мостовой, на спиральное отражение в зеркально-черном асфальте, и мне казалось, что я каким-то роковым образом отрезан от всего этого – что уличные огни и черные тени прохожих – это лишь случайные видения, а единственным отчетливым и веским, и единственно реальным на целом свете было горе, облепившее меня, душившее меня, сжимавшее мое сердце. « Отца нет на свете». Эти четыре слова громыхали в моем мозгу…».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5" descr="Vladimir_Nabokov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887474"/>
            <a:ext cx="3000364" cy="397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Энтомология-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428736"/>
            <a:ext cx="75724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(от греч.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entoma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— насекомое,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logos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— наука, учение) - наука о насекомых. Раздел зоологии, изучающий насекомых.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итайский дубовый шелкопря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64858">
            <a:off x="214282" y="4214818"/>
            <a:ext cx="3238523" cy="2428892"/>
          </a:xfrm>
          <a:prstGeom prst="rect">
            <a:avLst/>
          </a:prstGeom>
          <a:noFill/>
        </p:spPr>
      </p:pic>
      <p:pic>
        <p:nvPicPr>
          <p:cNvPr id="8" name="Picture 7" descr="ANd9GcSSTCUBsL3_w9X1X_iwszUEWjc3OEZxG9FgqrHNW2f0LycYlfsh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298" y="0"/>
            <a:ext cx="2071702" cy="21202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ождество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2910" y="370130"/>
            <a:ext cx="7786742" cy="6370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94467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физминутка ёлочк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?</a:t>
            </a:r>
            <a:endParaRPr lang="ru-RU" sz="9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600200"/>
            <a:ext cx="8286808" cy="49006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Почему рассказ о смерти называется «Рождество»,</a:t>
            </a:r>
          </a:p>
          <a:p>
            <a:pPr algn="ctr">
              <a:buNone/>
            </a:pPr>
            <a:r>
              <a:rPr lang="ru-RU" sz="4800" dirty="0" smtClean="0"/>
              <a:t>а в названии урока ключевым является слово                         «исцеление» ?</a:t>
            </a:r>
            <a:endParaRPr lang="ru-RU" sz="4800" dirty="0"/>
          </a:p>
        </p:txBody>
      </p:sp>
      <p:pic>
        <p:nvPicPr>
          <p:cNvPr id="1027" name="Picture 3" descr="E:\уроки лит-ры 7 кл+\всё про рождество\бабочки\butterfly_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08246">
            <a:off x="7616865" y="-47018"/>
            <a:ext cx="2193326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Групповая работа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071546"/>
            <a:ext cx="8686800" cy="502445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1 группа</a:t>
            </a:r>
          </a:p>
          <a:p>
            <a:r>
              <a:rPr lang="ru-RU" dirty="0" smtClean="0"/>
              <a:t>Рассказать о жизни </a:t>
            </a:r>
            <a:r>
              <a:rPr lang="ru-RU" dirty="0" err="1" smtClean="0"/>
              <a:t>Слепцова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Почему </a:t>
            </a:r>
            <a:r>
              <a:rPr lang="ru-RU" dirty="0" smtClean="0"/>
              <a:t>автор скупо говорит о прошлом героя, </a:t>
            </a:r>
            <a:r>
              <a:rPr lang="ru-RU" dirty="0" smtClean="0"/>
              <a:t>практически не даёт описание портрета.</a:t>
            </a:r>
            <a:endParaRPr lang="ru-RU" dirty="0" smtClean="0"/>
          </a:p>
          <a:p>
            <a:pPr algn="ctr"/>
            <a:r>
              <a:rPr lang="ru-RU" dirty="0" smtClean="0"/>
              <a:t>2 группа.</a:t>
            </a:r>
          </a:p>
          <a:p>
            <a:r>
              <a:rPr lang="ru-RU" dirty="0" smtClean="0"/>
              <a:t>Рассказать о сыне </a:t>
            </a:r>
            <a:r>
              <a:rPr lang="ru-RU" dirty="0" err="1" smtClean="0"/>
              <a:t>Слепцова</a:t>
            </a:r>
            <a:r>
              <a:rPr lang="ru-RU" dirty="0" smtClean="0"/>
              <a:t>, его характере, увлечениях.</a:t>
            </a:r>
          </a:p>
          <a:p>
            <a:pPr algn="ctr"/>
            <a:r>
              <a:rPr lang="ru-RU" dirty="0" smtClean="0"/>
              <a:t>3 группа</a:t>
            </a:r>
          </a:p>
          <a:p>
            <a:pPr algn="ctr"/>
            <a:r>
              <a:rPr lang="ru-RU" dirty="0" smtClean="0"/>
              <a:t>Что произошло накануне Рождества? Рассказать о возрождении </a:t>
            </a:r>
            <a:r>
              <a:rPr lang="ru-RU" dirty="0" err="1" smtClean="0"/>
              <a:t>Слепцова</a:t>
            </a:r>
            <a:r>
              <a:rPr lang="ru-RU" dirty="0" smtClean="0"/>
              <a:t>. Как произошло  исцеление его души?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3102">
        <p:circle/>
      </p:transition>
    </mc:Choice>
    <mc:Fallback>
      <p:transition spd="slow" advTm="3102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2096">
        <p14:reveal/>
      </p:transition>
    </mc:Choice>
    <mc:Fallback>
      <p:transition spd="slow" advTm="20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714356"/>
            <a:ext cx="7858180" cy="5715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В.В. Набоков</a:t>
            </a:r>
            <a:br>
              <a:rPr lang="ru-RU" dirty="0" smtClean="0"/>
            </a:br>
            <a:r>
              <a:rPr lang="ru-RU" dirty="0" smtClean="0"/>
              <a:t>«Рождество»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жизни и смерти в рассказе.</a:t>
            </a:r>
            <a:br>
              <a:rPr lang="ru-RU" dirty="0" smtClean="0"/>
            </a:br>
            <a:r>
              <a:rPr lang="ru-RU" dirty="0" smtClean="0"/>
              <a:t>Исцеление человека через соприкосновение с миром живой природы.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C:\Documents and Settings\HomeUSER\Мои документы\Мои рисунки\Nabo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10027">
            <a:off x="32921" y="-204458"/>
            <a:ext cx="2968625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Тутовый шелкопря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7220">
            <a:off x="5905510" y="1428736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2919">
        <p:split orient="vert"/>
      </p:transition>
    </mc:Choice>
    <mc:Fallback>
      <p:transition spd="slow" advTm="291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Tm="2937">
        <p14:flash/>
      </p:transition>
    </mc:Choice>
    <mc:Fallback>
      <p:transition spd="slow" advTm="29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www.look.com.ua/large/201209/15065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Кокон и гусеница шелкопряда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encrypted-tbn0.gstatic.com/images?q=tbn:ANd9GcQKfYKUV9Vc3MnJAw12HYkszEIlC57WPoQG4jpaI_BgtZ52lqzo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0560"/>
            <a:ext cx="8643998" cy="56474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Тутовый шелкопряд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09515652"/>
              </p:ext>
            </p:extLst>
          </p:nvPr>
        </p:nvGraphicFramePr>
        <p:xfrm>
          <a:off x="285720" y="642918"/>
          <a:ext cx="828680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0100" y="1785926"/>
            <a:ext cx="2954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Рождество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1857364"/>
            <a:ext cx="2581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Возрождение</a:t>
            </a:r>
            <a:endParaRPr lang="ru-RU" sz="3200" dirty="0"/>
          </a:p>
        </p:txBody>
      </p:sp>
      <p:pic>
        <p:nvPicPr>
          <p:cNvPr id="2050" name="Picture 2" descr="http://animacii.ucoz.ru/_ph/3/1/90485446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0"/>
            <a:ext cx="2357454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87409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на дом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600200"/>
            <a:ext cx="8258204" cy="44958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Нарисовать свою иллюстрацию к произведению.  </a:t>
            </a:r>
            <a:endParaRPr lang="ru-RU" dirty="0" smtClean="0"/>
          </a:p>
          <a:p>
            <a:r>
              <a:rPr lang="ru-RU" dirty="0" smtClean="0"/>
              <a:t>«3» - написать ответ на вопрос: «Как дальше </a:t>
            </a:r>
            <a:r>
              <a:rPr lang="ru-RU" dirty="0" smtClean="0"/>
              <a:t>будет </a:t>
            </a:r>
            <a:r>
              <a:rPr lang="ru-RU" dirty="0" smtClean="0"/>
              <a:t>жить Слепцов?»</a:t>
            </a:r>
            <a:r>
              <a:rPr lang="ru-RU" dirty="0" smtClean="0"/>
              <a:t>                                                                            </a:t>
            </a:r>
            <a:r>
              <a:rPr lang="ru-RU" dirty="0" smtClean="0"/>
              <a:t>1 группа. Слепцов Молодежи . Письмо - наставление «Помните, в нашей жизни ничего не происходит просто так». </a:t>
            </a:r>
            <a:br>
              <a:rPr lang="ru-RU" dirty="0" smtClean="0"/>
            </a:br>
            <a:r>
              <a:rPr lang="ru-RU" dirty="0" smtClean="0"/>
              <a:t>2 группа. Молодежь </a:t>
            </a:r>
            <a:r>
              <a:rPr lang="ru-RU" dirty="0" err="1" smtClean="0"/>
              <a:t>Слепцову</a:t>
            </a:r>
            <a:r>
              <a:rPr lang="ru-RU" dirty="0" smtClean="0"/>
              <a:t>.  Письмо -  поддержка «Вера в чудеса возвращает человека к жизни» </a:t>
            </a:r>
            <a:br>
              <a:rPr lang="ru-RU" dirty="0" smtClean="0"/>
            </a:br>
            <a:r>
              <a:rPr lang="ru-RU" dirty="0" smtClean="0"/>
              <a:t>3 группа. Молодежь </a:t>
            </a:r>
            <a:r>
              <a:rPr lang="ru-RU" dirty="0" err="1" smtClean="0"/>
              <a:t>Слепцову</a:t>
            </a:r>
            <a:r>
              <a:rPr lang="ru-RU" dirty="0" smtClean="0"/>
              <a:t>. Письмо -восхищение «Горе не сломит человека, если есть вера».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Знать: основные биографические сведения о писателе, историю празднования Рождества, содержание рассказа.</a:t>
            </a:r>
          </a:p>
          <a:p>
            <a:r>
              <a:rPr lang="ru-RU" dirty="0" smtClean="0"/>
              <a:t>Уметь: определять тему и идею произведения, авторскую позицию по отношению к выходу из сложнейшей жизненной ситуации, анализировать произведение, работать самостоятельно.</a:t>
            </a:r>
          </a:p>
          <a:p>
            <a:r>
              <a:rPr lang="ru-RU" dirty="0" smtClean="0"/>
              <a:t>Воспитывать: чувство бережного отношения друг к другу, осознание необходимости человеческой жизни, взаимоуважение, читательский интерес.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Биографические сведения о В.В.Набокове.</a:t>
            </a:r>
          </a:p>
          <a:p>
            <a:r>
              <a:rPr lang="ru-RU" dirty="0" smtClean="0"/>
              <a:t>История празднования Рождества.</a:t>
            </a:r>
          </a:p>
          <a:p>
            <a:r>
              <a:rPr lang="ru-RU" dirty="0" smtClean="0"/>
              <a:t>Работа над рассказом «Рождество» (работа в группах).</a:t>
            </a:r>
          </a:p>
          <a:p>
            <a:r>
              <a:rPr lang="ru-RU" dirty="0" smtClean="0"/>
              <a:t>Рефлексия.</a:t>
            </a:r>
          </a:p>
          <a:p>
            <a:r>
              <a:rPr lang="ru-RU" dirty="0" smtClean="0"/>
              <a:t>Итоги урока.</a:t>
            </a:r>
          </a:p>
          <a:p>
            <a:r>
              <a:rPr lang="ru-RU" dirty="0" smtClean="0"/>
              <a:t>Задание на дом.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>
                <a:latin typeface="Garamond" pitchFamily="18" charset="0"/>
              </a:rPr>
              <a:t>Владимир Владимирович Набоков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84313"/>
            <a:ext cx="3095625" cy="39211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400" dirty="0" smtClean="0"/>
          </a:p>
          <a:p>
            <a:pPr eaLnBrk="1" hangingPunct="1">
              <a:buFontTx/>
              <a:buNone/>
            </a:pPr>
            <a:endParaRPr lang="ru-RU" sz="2400" dirty="0" smtClean="0"/>
          </a:p>
          <a:p>
            <a:pPr eaLnBrk="1" hangingPunct="1">
              <a:buFontTx/>
              <a:buNone/>
            </a:pPr>
            <a:endParaRPr lang="ru-RU" sz="2400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04025" y="1557338"/>
            <a:ext cx="1809750" cy="43529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400" dirty="0" smtClean="0"/>
          </a:p>
          <a:p>
            <a:pPr eaLnBrk="1" hangingPunct="1">
              <a:buFontTx/>
              <a:buNone/>
            </a:pPr>
            <a:endParaRPr lang="ru-RU" sz="2400" dirty="0" smtClean="0"/>
          </a:p>
        </p:txBody>
      </p:sp>
      <p:sp>
        <p:nvSpPr>
          <p:cNvPr id="8" name="Скругленный прямоугольник 7">
            <a:hlinkClick r:id="rId2" tooltip=" Каталог презентаций "/>
          </p:cNvPr>
          <p:cNvSpPr/>
          <p:nvPr/>
        </p:nvSpPr>
        <p:spPr>
          <a:xfrm>
            <a:off x="2643174" y="5929330"/>
            <a:ext cx="3500462" cy="71438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25400" rIns="88900" bIns="50800" anchor="ctr"/>
          <a:lstStyle/>
          <a:p>
            <a:pPr algn="ctr">
              <a:defRPr/>
            </a:pPr>
            <a:r>
              <a:rPr lang="ru-RU" sz="4400" dirty="0" smtClean="0">
                <a:solidFill>
                  <a:schemeClr val="tx1"/>
                </a:solidFill>
              </a:rPr>
              <a:t>1899 - 1977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7" name="Picture 4" descr="nabokov_portrait_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428736"/>
            <a:ext cx="300039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BIO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5874" y="1412875"/>
            <a:ext cx="3169568" cy="43735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gatchina3000.ru/literatura/nabokov_v_v/img/nabokov_dac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8992" cy="4067160"/>
          </a:xfrm>
          <a:prstGeom prst="rect">
            <a:avLst/>
          </a:prstGeom>
          <a:noFill/>
        </p:spPr>
      </p:pic>
      <p:pic>
        <p:nvPicPr>
          <p:cNvPr id="37892" name="Picture 4" descr="http://gatchina3000.ru/literatura/nabokov_v_v/img/papa_mama_vladim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048000"/>
            <a:ext cx="2752725" cy="381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4214818"/>
            <a:ext cx="35718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1907 год. Владимир Владимирович Набоков (справа) с </a:t>
            </a:r>
            <a:r>
              <a:rPr lang="ru-RU" sz="2400" b="1" dirty="0" smtClean="0"/>
              <a:t>матерью Е. И. Набоковой</a:t>
            </a:r>
            <a:r>
              <a:rPr lang="ru-RU" sz="2400" dirty="0" smtClean="0"/>
              <a:t>, братом Сергеем, сестрами Еленой и Ольгой.</a:t>
            </a:r>
            <a:endParaRPr lang="ru-RU" sz="2400" dirty="0"/>
          </a:p>
        </p:txBody>
      </p:sp>
      <p:pic>
        <p:nvPicPr>
          <p:cNvPr id="6" name="Picture 2" descr="C:\Documents and Settings\HomeUSER\Мои документы\Мои рисунки\19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7365" y="0"/>
            <a:ext cx="2756635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1918_novembe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24" y="214290"/>
            <a:ext cx="7696958" cy="5172892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5500702"/>
            <a:ext cx="6572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Братья и сестры Набоковы</a:t>
            </a:r>
            <a:r>
              <a:rPr lang="ru-RU" sz="2800" dirty="0" smtClean="0"/>
              <a:t>:    </a:t>
            </a:r>
            <a:r>
              <a:rPr lang="ru-RU" sz="2800" i="1" dirty="0" smtClean="0"/>
              <a:t>слева Владимир, Кирилл, Ольга, Сергей и Елена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ouse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2" y="4173253"/>
            <a:ext cx="4643438" cy="2684747"/>
          </a:xfrm>
          <a:ln w="76200" cmpd="tri">
            <a:solidFill>
              <a:schemeClr val="bg1"/>
            </a:solidFill>
          </a:ln>
        </p:spPr>
      </p:pic>
      <p:pic>
        <p:nvPicPr>
          <p:cNvPr id="4098" name="Picture 2" descr="H:\уроки лит-ры 7 кл+\всё про рождество\бабочки\RIAN_00005640_L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643306" cy="4429132"/>
          </a:xfrm>
          <a:prstGeom prst="rect">
            <a:avLst/>
          </a:prstGeom>
          <a:noFill/>
        </p:spPr>
      </p:pic>
      <p:pic>
        <p:nvPicPr>
          <p:cNvPr id="9" name="Picture 7" descr="dacha_dom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14290"/>
            <a:ext cx="4194175" cy="317023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5155622"/>
            <a:ext cx="4572000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Дом Набоковых в Выре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3306" y="3429001"/>
            <a:ext cx="55006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Музей-усадьба «Рождество»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tchina3000.ru/literatura/nabokov_v_v/img/v_nabokov_uncle_ru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1"/>
            <a:ext cx="5572132" cy="505703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286512" y="214290"/>
            <a:ext cx="26432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Набоков читает книгу о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бабочках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1907 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Выре.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640</TotalTime>
  <Words>401</Words>
  <Application>Microsoft Office PowerPoint</Application>
  <PresentationFormat>Экран (4:3)</PresentationFormat>
  <Paragraphs>45</Paragraphs>
  <Slides>27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Расколдована тишина  Самым первым лучом рассвета. Значит, кончилось время сна- Значит, жизнь продолжается снова. </vt:lpstr>
      <vt:lpstr>В.В. Набоков «Рождество»     Тема жизни и смерти в рассказе. Исцеление человека через соприкосновение с миром живой природы. </vt:lpstr>
      <vt:lpstr>Цель урока:</vt:lpstr>
      <vt:lpstr>План урока</vt:lpstr>
      <vt:lpstr>Владимир Владимирович Набоков</vt:lpstr>
      <vt:lpstr>Слайд 6</vt:lpstr>
      <vt:lpstr>Слайд 7</vt:lpstr>
      <vt:lpstr>Слайд 8</vt:lpstr>
      <vt:lpstr>Слайд 9</vt:lpstr>
      <vt:lpstr>Слайд 10</vt:lpstr>
      <vt:lpstr>                                         «Рождество» </vt:lpstr>
      <vt:lpstr>Из дневника Владимира Набокова:</vt:lpstr>
      <vt:lpstr>Энтомология- </vt:lpstr>
      <vt:lpstr>Слайд 14</vt:lpstr>
      <vt:lpstr>Слайд 15</vt:lpstr>
      <vt:lpstr>?</vt:lpstr>
      <vt:lpstr>Групповая работа</vt:lpstr>
      <vt:lpstr>Слайд 18</vt:lpstr>
      <vt:lpstr>Слайд 19</vt:lpstr>
      <vt:lpstr>Слайд 20</vt:lpstr>
      <vt:lpstr>Слайд 21</vt:lpstr>
      <vt:lpstr>Слайд 22</vt:lpstr>
      <vt:lpstr>Слайд 23</vt:lpstr>
      <vt:lpstr>Кокон и гусеница шелкопряда</vt:lpstr>
      <vt:lpstr>Слайд 25</vt:lpstr>
      <vt:lpstr>Слайд 26</vt:lpstr>
      <vt:lpstr>Задание на дом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104</cp:revision>
  <dcterms:created xsi:type="dcterms:W3CDTF">2014-02-03T10:58:13Z</dcterms:created>
  <dcterms:modified xsi:type="dcterms:W3CDTF">2014-02-16T11:32:54Z</dcterms:modified>
</cp:coreProperties>
</file>