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F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8B6-A401-4A7E-9073-CFB3322490D3}" type="datetimeFigureOut">
              <a:rPr lang="ru-RU" smtClean="0"/>
              <a:t>04.04.2014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C0-E37D-476D-8EFC-A634E481525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1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8B6-A401-4A7E-9073-CFB3322490D3}" type="datetimeFigureOut">
              <a:rPr lang="ru-RU" smtClean="0"/>
              <a:t>04.04.2014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C0-E37D-476D-8EFC-A634E481525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916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8B6-A401-4A7E-9073-CFB3322490D3}" type="datetimeFigureOut">
              <a:rPr lang="ru-RU" smtClean="0"/>
              <a:t>04.04.2014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C0-E37D-476D-8EFC-A634E481525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67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8B6-A401-4A7E-9073-CFB3322490D3}" type="datetimeFigureOut">
              <a:rPr lang="ru-RU" smtClean="0"/>
              <a:t>04.04.2014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C0-E37D-476D-8EFC-A634E481525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952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8B6-A401-4A7E-9073-CFB3322490D3}" type="datetimeFigureOut">
              <a:rPr lang="ru-RU" smtClean="0"/>
              <a:t>04.04.2014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C0-E37D-476D-8EFC-A634E481525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389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8B6-A401-4A7E-9073-CFB3322490D3}" type="datetimeFigureOut">
              <a:rPr lang="ru-RU" smtClean="0"/>
              <a:t>04.04.2014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C0-E37D-476D-8EFC-A634E481525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1009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8B6-A401-4A7E-9073-CFB3322490D3}" type="datetimeFigureOut">
              <a:rPr lang="ru-RU" smtClean="0"/>
              <a:t>04.04.2014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C0-E37D-476D-8EFC-A634E481525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464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8B6-A401-4A7E-9073-CFB3322490D3}" type="datetimeFigureOut">
              <a:rPr lang="ru-RU" smtClean="0"/>
              <a:t>04.04.2014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C0-E37D-476D-8EFC-A634E481525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17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8B6-A401-4A7E-9073-CFB3322490D3}" type="datetimeFigureOut">
              <a:rPr lang="ru-RU" smtClean="0"/>
              <a:t>04.04.2014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C0-E37D-476D-8EFC-A634E481525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117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8B6-A401-4A7E-9073-CFB3322490D3}" type="datetimeFigureOut">
              <a:rPr lang="ru-RU" smtClean="0"/>
              <a:t>04.04.2014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C0-E37D-476D-8EFC-A634E481525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900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8B6-A401-4A7E-9073-CFB3322490D3}" type="datetimeFigureOut">
              <a:rPr lang="ru-RU" smtClean="0"/>
              <a:t>04.04.2014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C0-E37D-476D-8EFC-A634E481525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46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128B6-A401-4A7E-9073-CFB3322490D3}" type="datetimeFigureOut">
              <a:rPr lang="ru-RU" smtClean="0"/>
              <a:t>04.04.2014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DEFC0-E37D-476D-8EFC-A634E481525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564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расчетных задач при подготовке учащихся к сдачи ЕГЭ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endParaRPr lang="ru-RU" sz="2000" dirty="0" smtClean="0">
              <a:solidFill>
                <a:schemeClr val="tx1"/>
              </a:solidFill>
            </a:endParaRPr>
          </a:p>
          <a:p>
            <a:pPr algn="r"/>
            <a:endParaRPr lang="ru-RU" sz="2000" dirty="0">
              <a:solidFill>
                <a:schemeClr val="tx1"/>
              </a:solidFill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Автор</a:t>
            </a:r>
            <a:r>
              <a:rPr lang="ru-RU" sz="2000" dirty="0" smtClean="0">
                <a:solidFill>
                  <a:schemeClr val="tx1"/>
                </a:solidFill>
              </a:rPr>
              <a:t>: </a:t>
            </a:r>
            <a:r>
              <a:rPr lang="ru-RU" sz="2000" dirty="0" err="1" smtClean="0">
                <a:solidFill>
                  <a:schemeClr val="tx1"/>
                </a:solidFill>
              </a:rPr>
              <a:t>Крысь</a:t>
            </a:r>
            <a:r>
              <a:rPr lang="ru-RU" sz="2000" dirty="0" smtClean="0">
                <a:solidFill>
                  <a:schemeClr val="tx1"/>
                </a:solidFill>
              </a:rPr>
              <a:t> Н. С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Учитель МБОУ «СОШ № 14 пос. </a:t>
            </a:r>
            <a:r>
              <a:rPr lang="ru-RU" sz="2000" dirty="0" err="1" smtClean="0">
                <a:solidFill>
                  <a:schemeClr val="tx1"/>
                </a:solidFill>
              </a:rPr>
              <a:t>Подъяпольский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r"/>
            <a:r>
              <a:rPr lang="ru-RU" sz="2000" dirty="0" err="1" smtClean="0">
                <a:solidFill>
                  <a:schemeClr val="tx1"/>
                </a:solidFill>
              </a:rPr>
              <a:t>Шкотовского</a:t>
            </a:r>
            <a:r>
              <a:rPr lang="ru-RU" sz="2000" dirty="0" smtClean="0">
                <a:solidFill>
                  <a:schemeClr val="tx1"/>
                </a:solidFill>
              </a:rPr>
              <a:t> района Приморского края»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63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К 160 г 10%-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го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раствора хлорида натрия добавили 10 г этой же соли и 200 г воды. Чему равна массовая доля (%) соли в полученном растворе? (Запишите с точностью до десятых.)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73914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351" y="4439452"/>
            <a:ext cx="5981700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49932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smtClean="0">
                <a:solidFill>
                  <a:srgbClr val="FF0000"/>
                </a:solidFill>
              </a:rPr>
              <a:t>Спасибо за внимание.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98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части В9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ru-RU" dirty="0" smtClean="0"/>
              <a:t>Вычисление массы растворенного вещества, содержащегося в определённой массе раствора с известной массовой долей.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rgbClr val="FF0000"/>
                </a:solidFill>
              </a:rPr>
              <a:t>Цель:</a:t>
            </a:r>
            <a:r>
              <a:rPr lang="ru-RU" dirty="0" smtClean="0"/>
              <a:t> создание резерва времени для выполнения более «дорогой» в бальном отношении части С, или для обдумывания и решения заданий вызывающих сомнения в правильном решении.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47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№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i="1" dirty="0" smtClean="0">
                <a:solidFill>
                  <a:schemeClr val="tx2"/>
                </a:solidFill>
              </a:rPr>
              <a:t>Задача.</a:t>
            </a:r>
            <a:r>
              <a:rPr lang="ru-RU" sz="3600" dirty="0" smtClean="0"/>
              <a:t> К 300 г 6</a:t>
            </a:r>
            <a:r>
              <a:rPr lang="en-US" sz="3600" dirty="0" smtClean="0"/>
              <a:t>%</a:t>
            </a:r>
            <a:r>
              <a:rPr lang="ru-RU" sz="3600" dirty="0" smtClean="0"/>
              <a:t>-го раствора серной кислоты прилили 100 г воды. Чему равна массовая доля (в </a:t>
            </a:r>
            <a:r>
              <a:rPr lang="en-US" sz="3600" dirty="0" smtClean="0"/>
              <a:t>%</a:t>
            </a:r>
            <a:r>
              <a:rPr lang="ru-RU" sz="3600" dirty="0" smtClean="0"/>
              <a:t>) кислоты в полученном растворе? </a:t>
            </a:r>
            <a:endParaRPr lang="en-US" sz="3600" dirty="0" smtClean="0"/>
          </a:p>
          <a:p>
            <a:pPr marL="0" indent="0">
              <a:buNone/>
            </a:pPr>
            <a:r>
              <a:rPr lang="ru-RU" sz="3600" dirty="0" smtClean="0"/>
              <a:t>(Запишите число с точностью до десятых)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5039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Традиционный способ решения</a:t>
            </a:r>
            <a:endParaRPr lang="ru-RU" sz="3600" dirty="0"/>
          </a:p>
        </p:txBody>
      </p:sp>
      <p:pic>
        <p:nvPicPr>
          <p:cNvPr id="2050" name="Picture 2" descr="C:\Users\Учитель\Desktop\Безымянный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4744"/>
            <a:ext cx="7560840" cy="5510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6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«Метод стаканчиков»</a:t>
            </a:r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6410325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9797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Изобразить 3 стаканчика.</a:t>
            </a:r>
            <a:r>
              <a:rPr lang="en-US" dirty="0" smtClean="0"/>
              <a:t> 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                        </a:t>
            </a:r>
          </a:p>
          <a:p>
            <a:pPr marL="0" indent="0">
              <a:buNone/>
            </a:pPr>
            <a:r>
              <a:rPr lang="ru-RU" sz="2000" dirty="0" smtClean="0"/>
              <a:t>                         исходные растворы                      конечный раствор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sz="2800" dirty="0" smtClean="0"/>
              <a:t>. Внутри стаканчиков записывают массовую долю растворенного  вещества . Под стаканчиками – массы компонентов.</a:t>
            </a:r>
          </a:p>
          <a:p>
            <a:pPr marL="0" indent="0">
              <a:buNone/>
            </a:pPr>
            <a:endParaRPr lang="ru-RU" sz="2800" dirty="0" smtClean="0"/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 rot="5400000">
            <a:off x="2663788" y="2456892"/>
            <a:ext cx="576064" cy="29523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авая фигурная скобка 4"/>
          <p:cNvSpPr/>
          <p:nvPr/>
        </p:nvSpPr>
        <p:spPr>
          <a:xfrm rot="5400000">
            <a:off x="5389240" y="3475855"/>
            <a:ext cx="4320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207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284" y="2044412"/>
            <a:ext cx="6410325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«Метод стаканчиков»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FF0000"/>
                </a:solidFill>
              </a:rPr>
              <a:t>                                   W</a:t>
            </a:r>
            <a:r>
              <a:rPr lang="en-US" sz="3800" b="1" dirty="0" smtClean="0">
                <a:solidFill>
                  <a:srgbClr val="FF0000"/>
                </a:solidFill>
              </a:rPr>
              <a:t>1                          W2                             W3</a:t>
            </a:r>
            <a:endParaRPr lang="en-US" sz="3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                                    m1                         </a:t>
            </a:r>
            <a:r>
              <a:rPr lang="en-US" sz="4000" b="1" dirty="0">
                <a:solidFill>
                  <a:srgbClr val="FF0000"/>
                </a:solidFill>
              </a:rPr>
              <a:t>m2                  </a:t>
            </a:r>
            <a:r>
              <a:rPr lang="en-US" sz="4000" b="1" dirty="0" smtClean="0">
                <a:solidFill>
                  <a:srgbClr val="FF0000"/>
                </a:solidFill>
              </a:rPr>
              <a:t>      m3                                  </a:t>
            </a:r>
            <a:endParaRPr lang="en-US" sz="3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8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5100" dirty="0" smtClean="0">
                <a:solidFill>
                  <a:schemeClr val="tx2"/>
                </a:solidFill>
              </a:rPr>
              <a:t> </a:t>
            </a:r>
            <a:r>
              <a:rPr lang="ru-RU" sz="5100" dirty="0" smtClean="0">
                <a:solidFill>
                  <a:schemeClr val="tx2"/>
                </a:solidFill>
              </a:rPr>
              <a:t>Составить математическое уравнение</a:t>
            </a:r>
            <a:endParaRPr lang="en-US" sz="51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6700" dirty="0" smtClean="0"/>
              <a:t>                  w</a:t>
            </a:r>
            <a:r>
              <a:rPr lang="en-US" sz="6700" baseline="-25000" dirty="0" smtClean="0"/>
              <a:t>1</a:t>
            </a:r>
            <a:r>
              <a:rPr lang="en-US" sz="6700" dirty="0" smtClean="0"/>
              <a:t> ∙ m</a:t>
            </a:r>
            <a:r>
              <a:rPr lang="en-US" sz="6700" baseline="-25000" dirty="0" smtClean="0"/>
              <a:t>1</a:t>
            </a:r>
            <a:r>
              <a:rPr lang="en-US" sz="6700" dirty="0" smtClean="0"/>
              <a:t> </a:t>
            </a:r>
            <a:r>
              <a:rPr lang="en-US" sz="6700" dirty="0"/>
              <a:t>+ w</a:t>
            </a:r>
            <a:r>
              <a:rPr lang="en-US" sz="6700" baseline="-25000" dirty="0"/>
              <a:t>2</a:t>
            </a:r>
            <a:r>
              <a:rPr lang="en-US" sz="6700" dirty="0"/>
              <a:t>  </a:t>
            </a:r>
            <a:r>
              <a:rPr lang="en-US" sz="6700" dirty="0" smtClean="0"/>
              <a:t>∙ m</a:t>
            </a:r>
            <a:r>
              <a:rPr lang="en-US" sz="6700" baseline="-25000" dirty="0" smtClean="0"/>
              <a:t>2</a:t>
            </a:r>
            <a:r>
              <a:rPr lang="en-US" sz="6700" dirty="0" smtClean="0"/>
              <a:t> = w</a:t>
            </a:r>
            <a:r>
              <a:rPr lang="en-US" sz="6700" baseline="-25000" dirty="0" smtClean="0"/>
              <a:t>3</a:t>
            </a:r>
            <a:r>
              <a:rPr lang="en-US" sz="6700" dirty="0" smtClean="0"/>
              <a:t> </a:t>
            </a:r>
            <a:r>
              <a:rPr lang="en-US" sz="6700" dirty="0"/>
              <a:t> </a:t>
            </a:r>
            <a:r>
              <a:rPr lang="en-US" sz="6700" dirty="0" smtClean="0"/>
              <a:t>∙ m</a:t>
            </a:r>
            <a:r>
              <a:rPr lang="en-US" sz="6700" baseline="-25000" dirty="0" smtClean="0"/>
              <a:t>3</a:t>
            </a:r>
            <a:endParaRPr lang="ru-RU" sz="6700" baseline="-25000" dirty="0" smtClean="0"/>
          </a:p>
          <a:p>
            <a:pPr marL="0" indent="0">
              <a:buNone/>
            </a:pPr>
            <a:r>
              <a:rPr lang="ru-RU" dirty="0" smtClean="0"/>
              <a:t>                                            </a:t>
            </a:r>
            <a:r>
              <a:rPr lang="en-US" dirty="0" smtClean="0"/>
              <a:t>(</a:t>
            </a:r>
            <a:r>
              <a:rPr lang="ru-RU" dirty="0" smtClean="0"/>
              <a:t>алгебраическое уравнение с одним неизвестным)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938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«Метод стаканчиков»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  Правила составления математического уравнения для решения задачи.</a:t>
            </a:r>
          </a:p>
          <a:p>
            <a:r>
              <a:rPr lang="ru-RU" dirty="0" smtClean="0"/>
              <a:t>Массовая доля вещества в чистой воде равна 0%.</a:t>
            </a:r>
          </a:p>
          <a:p>
            <a:r>
              <a:rPr lang="ru-RU" dirty="0" smtClean="0"/>
              <a:t>Массовая доля в чистом веществе – 100</a:t>
            </a:r>
            <a:r>
              <a:rPr lang="en-US" dirty="0" smtClean="0"/>
              <a:t>%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Составляем уравнение для задачи.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915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50" y="2038350"/>
            <a:ext cx="6413500" cy="278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«Метод стаканчиков»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Решение задачи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   6%              0%              x%</a:t>
            </a:r>
          </a:p>
          <a:p>
            <a:pPr marL="0" indent="0">
              <a:buNone/>
            </a:pPr>
            <a:r>
              <a:rPr lang="en-US" dirty="0" smtClean="0"/>
              <a:t>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300</a:t>
            </a:r>
            <a:r>
              <a:rPr lang="ru-RU" dirty="0" smtClean="0"/>
              <a:t>г          100г             400г</a:t>
            </a:r>
          </a:p>
          <a:p>
            <a:pPr marL="0" indent="0">
              <a:buNone/>
            </a:pPr>
            <a:r>
              <a:rPr lang="ru-RU" dirty="0" smtClean="0"/>
              <a:t>300 ∙ 6 + 100 ∙ 0 = 400 ∙ х</a:t>
            </a:r>
          </a:p>
          <a:p>
            <a:pPr marL="0" indent="0">
              <a:buNone/>
            </a:pPr>
            <a:r>
              <a:rPr lang="ru-RU" dirty="0" smtClean="0"/>
              <a:t>Х = 4,5</a:t>
            </a:r>
            <a:r>
              <a:rPr lang="en-US" dirty="0" smtClean="0"/>
              <a:t>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33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2636912"/>
            <a:ext cx="660082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  <a:t>После упаривания 500мл. 10%-</a:t>
            </a:r>
            <a:r>
              <a:rPr lang="ru-RU" sz="2400" i="1" dirty="0" err="1" smtClean="0">
                <a:solidFill>
                  <a:schemeClr val="accent6">
                    <a:lumMod val="75000"/>
                  </a:schemeClr>
                </a:solidFill>
              </a:rPr>
              <a:t>го</a:t>
            </a: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  <a:t> раствора хлорида калия (плотность – 1,1 г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  <a:t>мл) его масса уменьшилась на 100 г. Чему равна массовая доля соли в полученном растворе?</a:t>
            </a:r>
            <a:endParaRPr lang="ru-RU" sz="2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4784"/>
                <a:ext cx="8229600" cy="4813995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AutoNum type="arabicPeriod"/>
                </a:pPr>
                <a:r>
                  <a:rPr lang="ru-RU" sz="2600" dirty="0" smtClean="0"/>
                  <a:t>Находится масса исходного раствора:</a:t>
                </a:r>
              </a:p>
              <a:p>
                <a:pPr marL="0" indent="0">
                  <a:buNone/>
                </a:pPr>
                <a:r>
                  <a:rPr lang="en-US" sz="2600" dirty="0" smtClean="0"/>
                  <a:t>m</a:t>
                </a:r>
                <a:r>
                  <a:rPr lang="en-US" sz="2600" baseline="-25000" dirty="0" smtClean="0"/>
                  <a:t>1</a:t>
                </a:r>
                <a:r>
                  <a:rPr lang="en-US" sz="2600" dirty="0" smtClean="0"/>
                  <a:t>(</a:t>
                </a:r>
                <a:r>
                  <a:rPr lang="ru-RU" sz="2600" dirty="0" smtClean="0"/>
                  <a:t>р-</a:t>
                </a:r>
                <a:r>
                  <a:rPr lang="ru-RU" sz="2600" dirty="0" err="1" smtClean="0"/>
                  <a:t>ра</a:t>
                </a:r>
                <a:r>
                  <a:rPr lang="ru-RU" sz="2600" dirty="0" smtClean="0"/>
                  <a:t>)</a:t>
                </a:r>
                <a:r>
                  <a:rPr lang="en-US" sz="2600" dirty="0" smtClean="0"/>
                  <a:t>=V</a:t>
                </a:r>
                <a:r>
                  <a:rPr lang="en-US" sz="2600" baseline="-25000" dirty="0" smtClean="0"/>
                  <a:t>1</a:t>
                </a:r>
                <a:r>
                  <a:rPr lang="en-US" sz="2600" dirty="0" smtClean="0"/>
                  <a:t>(</a:t>
                </a:r>
                <a:r>
                  <a:rPr lang="ru-RU" sz="2600" dirty="0" smtClean="0"/>
                  <a:t>р-</a:t>
                </a:r>
                <a:r>
                  <a:rPr lang="ru-RU" sz="2600" dirty="0" err="1" smtClean="0"/>
                  <a:t>ра</a:t>
                </a:r>
                <a:r>
                  <a:rPr lang="ru-RU" sz="2600" dirty="0" smtClean="0"/>
                  <a:t>)</a:t>
                </a:r>
                <a14:m>
                  <m:oMath xmlns:m="http://schemas.openxmlformats.org/officeDocument/2006/math">
                    <m:r>
                      <a:rPr lang="ru-RU" sz="26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m:rPr>
                        <m:sty m:val="p"/>
                      </m:rPr>
                      <a:rPr lang="el-GR" sz="2600" i="1" smtClean="0">
                        <a:latin typeface="Cambria Math"/>
                        <a:ea typeface="Cambria Math"/>
                      </a:rPr>
                      <m:t>ρ</m:t>
                    </m:r>
                    <m:r>
                      <a:rPr lang="ru-RU" sz="2600" b="0" i="1" baseline="-25000" smtClean="0">
                        <a:latin typeface="Cambria Math"/>
                        <a:ea typeface="Cambria Math"/>
                      </a:rPr>
                      <m:t>1</m:t>
                    </m:r>
                    <m:d>
                      <m:dPr>
                        <m:ctrlPr>
                          <a:rPr lang="ru-RU" sz="26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ru-RU" sz="2600" b="0" i="1" smtClean="0">
                            <a:latin typeface="Cambria Math"/>
                            <a:ea typeface="Cambria Math"/>
                          </a:rPr>
                          <m:t>р−ра</m:t>
                        </m:r>
                      </m:e>
                    </m:d>
                  </m:oMath>
                </a14:m>
                <a:endParaRPr lang="ru-RU" sz="2600" dirty="0" smtClean="0"/>
              </a:p>
              <a:p>
                <a:pPr marL="0" indent="0">
                  <a:buNone/>
                </a:pPr>
                <a:r>
                  <a:rPr lang="en-US" sz="2600" dirty="0"/>
                  <a:t>m</a:t>
                </a:r>
                <a:r>
                  <a:rPr lang="en-US" sz="2600" baseline="-25000" dirty="0"/>
                  <a:t>1</a:t>
                </a:r>
                <a:r>
                  <a:rPr lang="en-US" sz="2600" dirty="0"/>
                  <a:t>(</a:t>
                </a:r>
                <a:r>
                  <a:rPr lang="ru-RU" sz="2600" dirty="0"/>
                  <a:t>р-</a:t>
                </a:r>
                <a:r>
                  <a:rPr lang="ru-RU" sz="2600" dirty="0" err="1"/>
                  <a:t>ра</a:t>
                </a:r>
                <a:r>
                  <a:rPr lang="ru-RU" sz="2600" dirty="0" smtClean="0"/>
                  <a:t>)=</a:t>
                </a:r>
                <a14:m>
                  <m:oMath xmlns:m="http://schemas.openxmlformats.org/officeDocument/2006/math">
                    <m:r>
                      <a:rPr lang="ru-RU" sz="2600" i="1">
                        <a:latin typeface="Cambria Math"/>
                        <a:ea typeface="Cambria Math"/>
                      </a:rPr>
                      <m:t>500×</m:t>
                    </m:r>
                  </m:oMath>
                </a14:m>
                <a:r>
                  <a:rPr lang="ru-RU" sz="2600" dirty="0"/>
                  <a:t>1,11=555г</a:t>
                </a:r>
                <a:endParaRPr lang="ru-RU" sz="2600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r>
                  <a:rPr lang="ru-RU" dirty="0" smtClean="0"/>
                  <a:t>                  </a:t>
                </a:r>
                <a:r>
                  <a:rPr lang="ru-RU" dirty="0" smtClean="0">
                    <a:solidFill>
                      <a:srgbClr val="FF0000"/>
                    </a:solidFill>
                  </a:rPr>
                  <a:t>10%           0%              х%       </a:t>
                </a:r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r>
                  <a:rPr lang="ru-RU" sz="2400" dirty="0" smtClean="0">
                    <a:solidFill>
                      <a:schemeClr val="tx2"/>
                    </a:solidFill>
                  </a:rPr>
                  <a:t>                         555г                 100г                  455г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2</a:t>
                </a:r>
                <a:r>
                  <a:rPr lang="ru-RU" sz="2400" dirty="0" smtClean="0"/>
                  <a:t>. Составить уравнение:555</a:t>
                </a:r>
                <a14:m>
                  <m:oMath xmlns:m="http://schemas.openxmlformats.org/officeDocument/2006/math">
                    <m:r>
                      <a:rPr lang="ru-RU" sz="24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ru-RU" sz="2400" b="0" i="1" smtClean="0">
                        <a:latin typeface="Cambria Math"/>
                        <a:ea typeface="Cambria Math"/>
                      </a:rPr>
                      <m:t>10−0</m:t>
                    </m:r>
                    <m:r>
                      <a:rPr lang="ru-RU" sz="2400" i="1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ru-RU" sz="2400" dirty="0" smtClean="0"/>
                  <a:t>100=455</a:t>
                </a:r>
                <a:r>
                  <a:rPr lang="en-US" sz="2400" dirty="0" smtClean="0"/>
                  <a:t>x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X=12,2%</a:t>
                </a:r>
                <a:endParaRPr lang="ru-RU" sz="2400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4784"/>
                <a:ext cx="8229600" cy="4813995"/>
              </a:xfrm>
              <a:blipFill rotWithShape="1">
                <a:blip r:embed="rId3"/>
                <a:stretch>
                  <a:fillRect l="-1333" t="-11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472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411</TotalTime>
  <Words>380</Words>
  <Application>Microsoft Office PowerPoint</Application>
  <PresentationFormat>Экран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Решение расчетных задач при подготовке учащихся к сдачи ЕГЭ</vt:lpstr>
      <vt:lpstr>Задание части В9</vt:lpstr>
      <vt:lpstr>Пример № 1</vt:lpstr>
      <vt:lpstr>Традиционный способ решения</vt:lpstr>
      <vt:lpstr>«Метод стаканчиков»</vt:lpstr>
      <vt:lpstr>«Метод стаканчиков»</vt:lpstr>
      <vt:lpstr>«Метод стаканчиков»</vt:lpstr>
      <vt:lpstr>«Метод стаканчиков»</vt:lpstr>
      <vt:lpstr>После упаривания 500мл. 10%-го раствора хлорида калия (плотность – 1,1 г/мл) его масса уменьшилась на 100 г. Чему равна массовая доля соли в полученном растворе?</vt:lpstr>
      <vt:lpstr>К 160 г 10%-го раствора хлорида натрия добавили 10 г этой же соли и 200 г воды. Чему равна массовая доля (%) соли в полученном растворе? (Запишите с точностью до десятых.)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расчетных задач при подготовке учащихся к сдачи ЕГЭ</dc:title>
  <dc:creator>Учитель; Наталья Семеновна</dc:creator>
  <cp:lastModifiedBy>Учитель</cp:lastModifiedBy>
  <cp:revision>60</cp:revision>
  <dcterms:created xsi:type="dcterms:W3CDTF">2012-03-19T17:10:33Z</dcterms:created>
  <dcterms:modified xsi:type="dcterms:W3CDTF">2014-04-04T09:10:03Z</dcterms:modified>
</cp:coreProperties>
</file>