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4" r:id="rId2"/>
    <p:sldId id="257" r:id="rId3"/>
    <p:sldId id="260" r:id="rId4"/>
    <p:sldId id="261" r:id="rId5"/>
    <p:sldId id="259" r:id="rId6"/>
    <p:sldId id="258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80" r:id="rId21"/>
    <p:sldId id="281" r:id="rId22"/>
    <p:sldId id="282" r:id="rId23"/>
    <p:sldId id="283" r:id="rId24"/>
    <p:sldId id="275" r:id="rId25"/>
    <p:sldId id="276" r:id="rId26"/>
    <p:sldId id="279" r:id="rId27"/>
    <p:sldId id="278" r:id="rId28"/>
    <p:sldId id="27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B7A1C-059A-46B3-9E03-5A96DE977358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A99CC-1455-4E46-BB6F-5B40FE9AF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481AE-F994-41EA-9348-6D61ADE26769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A15C-E7B2-493C-9291-11D65EEC726E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3838-10EE-48CF-A7D0-066C08E76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A15C-E7B2-493C-9291-11D65EEC726E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3838-10EE-48CF-A7D0-066C08E76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A15C-E7B2-493C-9291-11D65EEC726E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3838-10EE-48CF-A7D0-066C08E76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431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45B0A-E01B-4CD7-9539-975693BEA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60350"/>
            <a:ext cx="8312150" cy="5865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604F6-34AF-4D5D-8D84-8200F6BDF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A15C-E7B2-493C-9291-11D65EEC726E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3838-10EE-48CF-A7D0-066C08E76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A15C-E7B2-493C-9291-11D65EEC726E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3838-10EE-48CF-A7D0-066C08E76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A15C-E7B2-493C-9291-11D65EEC726E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3838-10EE-48CF-A7D0-066C08E76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A15C-E7B2-493C-9291-11D65EEC726E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3838-10EE-48CF-A7D0-066C08E76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A15C-E7B2-493C-9291-11D65EEC726E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3838-10EE-48CF-A7D0-066C08E76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A15C-E7B2-493C-9291-11D65EEC726E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3838-10EE-48CF-A7D0-066C08E76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A15C-E7B2-493C-9291-11D65EEC726E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3838-10EE-48CF-A7D0-066C08E76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A15C-E7B2-493C-9291-11D65EEC726E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3838-10EE-48CF-A7D0-066C08E76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4A15C-E7B2-493C-9291-11D65EEC726E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33838-10EE-48CF-A7D0-066C08E76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0%D1%82%D0%B8%D1%80%D0%B0" TargetMode="External"/><Relationship Id="rId2" Type="http://schemas.openxmlformats.org/officeDocument/2006/relationships/hyperlink" Target="http://ru.wikipedia.org/wiki/%D0%96%D0%B0%D0%BD%D1%8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САТИРИЧЕСКИЕ ОБРАЗЫ ЧЕЛОВЕКА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изобразительного искусства в 6 классе по программе </a:t>
            </a:r>
            <a:r>
              <a:rPr lang="ru-RU" dirty="0" err="1" smtClean="0"/>
              <a:t>Б.М.Неменского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301037" cy="5976937"/>
          </a:xfrm>
          <a:solidFill>
            <a:srgbClr val="9FFBD6"/>
          </a:solidFill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Шарж</a:t>
            </a:r>
            <a:r>
              <a:rPr lang="ru-RU" sz="2800" b="1" smtClean="0"/>
              <a:t> - (от франц.)–искаженное  изображение, шуточное или сатирическое изображение кого-нибудь с карикатурным подчеркиванием наиболее характерных внешних черт В шаржах должно сочетаться полное портретное сходство, точная и меткая характеристика людей с остроумным и комическим преувеличением характерных черт. Однако в этом жанре не позволяется никакое подчеркивание физических недостатков, ничего задевающего личное достоинство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504825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ru-RU" sz="2000" b="1" smtClean="0"/>
              <a:t>Шарж – это юмористическое изображение (обычно портрет)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6021388"/>
            <a:ext cx="4356100" cy="36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0" y="5949950"/>
            <a:ext cx="4067175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0" y="6021388"/>
            <a:ext cx="4464050" cy="719137"/>
          </a:xfrm>
          <a:prstGeom prst="rect">
            <a:avLst/>
          </a:prstGeom>
          <a:solidFill>
            <a:srgbClr val="33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ru-RU" sz="1600" b="1">
                <a:solidFill>
                  <a:schemeClr val="tx1"/>
                </a:solidFill>
              </a:rPr>
              <a:t>Автор неизвестен</a:t>
            </a:r>
          </a:p>
          <a:p>
            <a:pPr marL="342900" indent="-342900">
              <a:spcBef>
                <a:spcPct val="20000"/>
              </a:spcBef>
            </a:pPr>
            <a:r>
              <a:rPr lang="ru-RU" sz="1600" b="1">
                <a:solidFill>
                  <a:schemeClr val="tx1"/>
                </a:solidFill>
              </a:rPr>
              <a:t>Дружеский шарж на Дроздова Н.Н. </a:t>
            </a:r>
          </a:p>
        </p:txBody>
      </p:sp>
      <p:sp>
        <p:nvSpPr>
          <p:cNvPr id="11270" name="AutoShape 8"/>
          <p:cNvSpPr>
            <a:spLocks noChangeArrowheads="1"/>
          </p:cNvSpPr>
          <p:nvPr/>
        </p:nvSpPr>
        <p:spPr bwMode="auto">
          <a:xfrm>
            <a:off x="0" y="6092825"/>
            <a:ext cx="4140200" cy="4318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0" y="6021388"/>
            <a:ext cx="9144000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11272" name="AutoShape 10"/>
          <p:cNvSpPr>
            <a:spLocks noChangeArrowheads="1"/>
          </p:cNvSpPr>
          <p:nvPr/>
        </p:nvSpPr>
        <p:spPr bwMode="auto">
          <a:xfrm>
            <a:off x="2484438" y="6092825"/>
            <a:ext cx="914400" cy="914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4787900" y="6021388"/>
            <a:ext cx="4356100" cy="719137"/>
          </a:xfrm>
          <a:prstGeom prst="rect">
            <a:avLst/>
          </a:prstGeom>
          <a:solidFill>
            <a:srgbClr val="33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ru-RU" sz="1600" b="1">
                <a:solidFill>
                  <a:schemeClr val="tx1"/>
                </a:solidFill>
              </a:rPr>
              <a:t>Автор неизвестен. </a:t>
            </a:r>
          </a:p>
          <a:p>
            <a:pPr marL="342900" indent="-342900">
              <a:spcBef>
                <a:spcPct val="20000"/>
              </a:spcBef>
            </a:pPr>
            <a:r>
              <a:rPr lang="ru-RU" sz="1600" b="1">
                <a:solidFill>
                  <a:schemeClr val="tx1"/>
                </a:solidFill>
              </a:rPr>
              <a:t>«Шарж на Михаила Жванецкого»</a:t>
            </a:r>
          </a:p>
        </p:txBody>
      </p:sp>
      <p:sp>
        <p:nvSpPr>
          <p:cNvPr id="11274" name="Rectangle 12"/>
          <p:cNvSpPr>
            <a:spLocks noChangeArrowheads="1"/>
          </p:cNvSpPr>
          <p:nvPr/>
        </p:nvSpPr>
        <p:spPr bwMode="auto">
          <a:xfrm>
            <a:off x="9036050" y="616585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Rectangle 13"/>
          <p:cNvSpPr>
            <a:spLocks noChangeArrowheads="1"/>
          </p:cNvSpPr>
          <p:nvPr/>
        </p:nvSpPr>
        <p:spPr bwMode="auto">
          <a:xfrm>
            <a:off x="6227763" y="6092825"/>
            <a:ext cx="73025" cy="73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76" name="Содержимое 14" descr="Дружеский шарж на Дроздова Н.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052513"/>
            <a:ext cx="3771900" cy="4897437"/>
          </a:xfrm>
        </p:spPr>
      </p:pic>
      <p:pic>
        <p:nvPicPr>
          <p:cNvPr id="11277" name="Содержимое 18" descr="михаил жванецкий...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1052513"/>
            <a:ext cx="3673475" cy="4891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29600" cy="5688013"/>
          </a:xfrm>
          <a:solidFill>
            <a:srgbClr val="9FFBD6"/>
          </a:solidFill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Лубок</a:t>
            </a:r>
            <a:r>
              <a:rPr lang="ru-RU" sz="2800" b="1" smtClean="0"/>
              <a:t> -  это  народная (фольклорная) картинка. С середины 17в. на Руси впервые появились печатные картинки, называемые «фряжскими» (иностранными). Затем эти картинки называли «потешными листами», во второй половине 19 в. их стали называть лубками.</a:t>
            </a:r>
            <a:br>
              <a:rPr lang="ru-RU" sz="2800" b="1" smtClean="0"/>
            </a:br>
            <a:r>
              <a:rPr lang="ru-RU" sz="2800" b="1" smtClean="0"/>
              <a:t>В лубке никогда не было горя или плача. Он только радовал и веселил, да иногда обличал, но это делал с большим юмором и достоинством. Лубок вселял в людей веру в себя, в свои силы. </a:t>
            </a:r>
            <a:br>
              <a:rPr lang="ru-RU" sz="2800" b="1" smtClean="0"/>
            </a:br>
            <a:endParaRPr lang="ru-RU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ru-RU" sz="2000" b="1" smtClean="0"/>
              <a:t>Лубок - это  народная (фольклорная) картинка</a:t>
            </a:r>
          </a:p>
        </p:txBody>
      </p:sp>
      <p:pic>
        <p:nvPicPr>
          <p:cNvPr id="13315" name="Содержимое 14" descr="lubok2-0504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765175"/>
            <a:ext cx="7632700" cy="5462588"/>
          </a:xfrm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0" y="6021388"/>
            <a:ext cx="4356100" cy="36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0" y="5949950"/>
            <a:ext cx="4067175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2195513" y="6138863"/>
            <a:ext cx="5003800" cy="719137"/>
          </a:xfrm>
          <a:prstGeom prst="rect">
            <a:avLst/>
          </a:prstGeom>
          <a:solidFill>
            <a:srgbClr val="33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l"/>
            <a:endParaRPr lang="ru-RU"/>
          </a:p>
          <a:p>
            <a:pPr marL="342900" indent="-342900" algn="l"/>
            <a:r>
              <a:rPr lang="ru-RU" sz="1600" b="1"/>
              <a:t>Гармонист, гармонист, давай с тобой ссорится</a:t>
            </a:r>
          </a:p>
          <a:p>
            <a:pPr marL="342900" indent="-342900" algn="l"/>
            <a:r>
              <a:rPr lang="ru-RU" sz="1600" b="1"/>
              <a:t>Ты играй, а я плясать, кто скорей уморится.</a:t>
            </a:r>
          </a:p>
          <a:p>
            <a:pPr marL="342900" indent="-342900" algn="l">
              <a:spcBef>
                <a:spcPct val="20000"/>
              </a:spcBef>
            </a:pPr>
            <a:endParaRPr lang="ru-RU" sz="1600" b="1"/>
          </a:p>
        </p:txBody>
      </p:sp>
      <p:sp>
        <p:nvSpPr>
          <p:cNvPr id="13319" name="AutoShape 6"/>
          <p:cNvSpPr>
            <a:spLocks noChangeArrowheads="1"/>
          </p:cNvSpPr>
          <p:nvPr/>
        </p:nvSpPr>
        <p:spPr bwMode="auto">
          <a:xfrm>
            <a:off x="0" y="6021388"/>
            <a:ext cx="4140200" cy="4318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179388" y="6021388"/>
            <a:ext cx="9144000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13321" name="AutoShape 8"/>
          <p:cNvSpPr>
            <a:spLocks noChangeArrowheads="1"/>
          </p:cNvSpPr>
          <p:nvPr/>
        </p:nvSpPr>
        <p:spPr bwMode="auto">
          <a:xfrm>
            <a:off x="2484438" y="6092825"/>
            <a:ext cx="914400" cy="914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9036050" y="616585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6227763" y="6092825"/>
            <a:ext cx="73025" cy="73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6048375"/>
          </a:xfrm>
          <a:solidFill>
            <a:srgbClr val="9FFBD6"/>
          </a:solidFill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>Определите  соответствующие им понятия.</a:t>
            </a:r>
            <a:r>
              <a:rPr lang="ru-RU" sz="3200" b="1" dirty="0" smtClean="0">
                <a:solidFill>
                  <a:srgbClr val="FFCC66"/>
                </a:solidFill>
              </a:rPr>
              <a:t/>
            </a:r>
            <a:br>
              <a:rPr lang="ru-RU" sz="3200" b="1" dirty="0" smtClean="0">
                <a:solidFill>
                  <a:srgbClr val="FFCC66"/>
                </a:solidFill>
              </a:rPr>
            </a:br>
            <a:r>
              <a:rPr lang="ru-RU" sz="3200" b="1" dirty="0" smtClean="0"/>
              <a:t> 1. Юмористический или сатирический рисунок. </a:t>
            </a:r>
            <a:br>
              <a:rPr lang="ru-RU" sz="3200" b="1" dirty="0" smtClean="0"/>
            </a:br>
            <a:r>
              <a:rPr lang="ru-RU" sz="3200" b="1" dirty="0" smtClean="0"/>
              <a:t>2.Юмористический или сатирический   портрет. </a:t>
            </a:r>
            <a:br>
              <a:rPr lang="ru-RU" sz="3200" b="1" dirty="0" smtClean="0"/>
            </a:br>
            <a:r>
              <a:rPr lang="ru-RU" sz="3200" b="1" dirty="0" smtClean="0"/>
              <a:t> 3. Народная (фольклорная) картинка. </a:t>
            </a:r>
            <a:br>
              <a:rPr lang="ru-RU" sz="3200" b="1" dirty="0" smtClean="0"/>
            </a:br>
            <a:r>
              <a:rPr lang="ru-RU" sz="3200" b="1" dirty="0" smtClean="0"/>
              <a:t> 4.Причудливый (фантастический) образ. </a:t>
            </a:r>
            <a:br>
              <a:rPr lang="ru-RU" sz="3200" b="1" dirty="0" smtClean="0"/>
            </a:br>
            <a:endParaRPr lang="ru-R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Дени (2)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1484313"/>
            <a:ext cx="3743325" cy="5065712"/>
          </a:xfrm>
        </p:spPr>
      </p:pic>
      <p:sp>
        <p:nvSpPr>
          <p:cNvPr id="112646" name="PubRRectCallout"/>
          <p:cNvSpPr>
            <a:spLocks noEditPoints="1" noChangeArrowheads="1"/>
          </p:cNvSpPr>
          <p:nvPr/>
        </p:nvSpPr>
        <p:spPr bwMode="auto">
          <a:xfrm>
            <a:off x="755650" y="1844675"/>
            <a:ext cx="3816350" cy="3240088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dirty="0"/>
              <a:t> </a:t>
            </a:r>
            <a:r>
              <a:rPr lang="ru-RU" sz="3200" b="1" dirty="0"/>
              <a:t>1. Юмористический или сатирический рисунок.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5365" name="AutoShape 17"/>
          <p:cNvSpPr>
            <a:spLocks noChangeArrowheads="1"/>
          </p:cNvSpPr>
          <p:nvPr/>
        </p:nvSpPr>
        <p:spPr bwMode="auto">
          <a:xfrm>
            <a:off x="684213" y="2852738"/>
            <a:ext cx="9144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6" name="PubRRectCallout"/>
          <p:cNvSpPr>
            <a:spLocks noEditPoints="1" noChangeArrowheads="1"/>
          </p:cNvSpPr>
          <p:nvPr/>
        </p:nvSpPr>
        <p:spPr bwMode="auto">
          <a:xfrm>
            <a:off x="755650" y="1844675"/>
            <a:ext cx="4103688" cy="3240088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sz="3200" b="1" dirty="0"/>
          </a:p>
          <a:p>
            <a:pPr>
              <a:defRPr/>
            </a:pPr>
            <a:r>
              <a:rPr lang="ru-RU" sz="3200" b="1" dirty="0"/>
              <a:t>2.Юмористический или сатирический   портрет</a:t>
            </a:r>
            <a:r>
              <a:rPr lang="ru-RU" b="1" dirty="0"/>
              <a:t>.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8" name="AutoShape 17"/>
          <p:cNvSpPr>
            <a:spLocks noChangeArrowheads="1"/>
          </p:cNvSpPr>
          <p:nvPr/>
        </p:nvSpPr>
        <p:spPr bwMode="auto">
          <a:xfrm>
            <a:off x="684213" y="2852738"/>
            <a:ext cx="9144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16389" name="Содержимое 3" descr="Якубович.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196975"/>
            <a:ext cx="3384550" cy="53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6" name="PubRRectCallout"/>
          <p:cNvSpPr>
            <a:spLocks noEditPoints="1" noChangeArrowheads="1"/>
          </p:cNvSpPr>
          <p:nvPr/>
        </p:nvSpPr>
        <p:spPr bwMode="auto">
          <a:xfrm>
            <a:off x="755650" y="1844675"/>
            <a:ext cx="3816350" cy="3240088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sz="3200" b="1" dirty="0"/>
          </a:p>
          <a:p>
            <a:pPr>
              <a:defRPr/>
            </a:pPr>
            <a:r>
              <a:rPr lang="ru-RU" sz="3200" b="1" dirty="0"/>
              <a:t> 3. Народная (фольклорная) картинка. </a:t>
            </a:r>
            <a:br>
              <a:rPr lang="ru-RU" sz="3200" b="1" dirty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12" name="AutoShape 17"/>
          <p:cNvSpPr>
            <a:spLocks noChangeArrowheads="1"/>
          </p:cNvSpPr>
          <p:nvPr/>
        </p:nvSpPr>
        <p:spPr bwMode="auto">
          <a:xfrm>
            <a:off x="684213" y="2852738"/>
            <a:ext cx="9144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17413" name="Содержимое 6" descr="0a2fba948230.jpg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1412875"/>
            <a:ext cx="4097337" cy="5256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6" name="PubRRectCallout"/>
          <p:cNvSpPr>
            <a:spLocks noEditPoints="1" noChangeArrowheads="1"/>
          </p:cNvSpPr>
          <p:nvPr/>
        </p:nvSpPr>
        <p:spPr bwMode="auto">
          <a:xfrm>
            <a:off x="755650" y="1844675"/>
            <a:ext cx="4032250" cy="3240088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sz="3200" b="1" dirty="0"/>
          </a:p>
          <a:p>
            <a:pPr>
              <a:defRPr/>
            </a:pPr>
            <a:r>
              <a:rPr lang="ru-RU" sz="3200" b="1" dirty="0"/>
              <a:t> 4.Причудливый (фантастический) образ. </a:t>
            </a:r>
            <a:br>
              <a:rPr lang="ru-RU" sz="3200" b="1" dirty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8436" name="AutoShape 17"/>
          <p:cNvSpPr>
            <a:spLocks noChangeArrowheads="1"/>
          </p:cNvSpPr>
          <p:nvPr/>
        </p:nvSpPr>
        <p:spPr bwMode="auto">
          <a:xfrm>
            <a:off x="684213" y="2852738"/>
            <a:ext cx="9144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18437" name="Picture 15" descr="pic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3429000"/>
            <a:ext cx="18716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15_sm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1341438"/>
            <a:ext cx="3922713" cy="5516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Дени (2)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4221163"/>
            <a:ext cx="1673225" cy="2263775"/>
          </a:xfrm>
        </p:spPr>
      </p:pic>
      <p:pic>
        <p:nvPicPr>
          <p:cNvPr id="19459" name="Picture 3" descr="15_s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08850" y="2924175"/>
            <a:ext cx="1590675" cy="2238375"/>
          </a:xfrm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59113" y="3933825"/>
            <a:ext cx="1657350" cy="2232025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46" name="PubRRectCallout"/>
          <p:cNvSpPr>
            <a:spLocks noEditPoints="1" noChangeArrowheads="1"/>
          </p:cNvSpPr>
          <p:nvPr/>
        </p:nvSpPr>
        <p:spPr bwMode="auto">
          <a:xfrm>
            <a:off x="468313" y="2565400"/>
            <a:ext cx="1828800" cy="1524000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2647" name="PubRRectCallout"/>
          <p:cNvSpPr>
            <a:spLocks noEditPoints="1" noChangeArrowheads="1"/>
          </p:cNvSpPr>
          <p:nvPr/>
        </p:nvSpPr>
        <p:spPr bwMode="auto">
          <a:xfrm>
            <a:off x="2627313" y="2133600"/>
            <a:ext cx="1828800" cy="1524000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2648" name="PubRRectCallout"/>
          <p:cNvSpPr>
            <a:spLocks noEditPoints="1" noChangeArrowheads="1"/>
          </p:cNvSpPr>
          <p:nvPr/>
        </p:nvSpPr>
        <p:spPr bwMode="auto">
          <a:xfrm>
            <a:off x="4859338" y="1628775"/>
            <a:ext cx="1828800" cy="1524000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2649" name="PubRRectCallout"/>
          <p:cNvSpPr>
            <a:spLocks noEditPoints="1" noChangeArrowheads="1"/>
          </p:cNvSpPr>
          <p:nvPr/>
        </p:nvSpPr>
        <p:spPr bwMode="auto">
          <a:xfrm>
            <a:off x="6877050" y="1196975"/>
            <a:ext cx="1828800" cy="1524000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465" name="Rectangle 10"/>
          <p:cNvSpPr>
            <a:spLocks noChangeArrowheads="1"/>
          </p:cNvSpPr>
          <p:nvPr/>
        </p:nvSpPr>
        <p:spPr bwMode="auto">
          <a:xfrm>
            <a:off x="7596188" y="1484313"/>
            <a:ext cx="647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40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5580063" y="1844675"/>
            <a:ext cx="46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467" name="Rectangle 12"/>
          <p:cNvSpPr>
            <a:spLocks noChangeArrowheads="1"/>
          </p:cNvSpPr>
          <p:nvPr/>
        </p:nvSpPr>
        <p:spPr bwMode="auto">
          <a:xfrm>
            <a:off x="3348038" y="2420938"/>
            <a:ext cx="46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40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468" name="Rectangle 13"/>
          <p:cNvSpPr>
            <a:spLocks noChangeArrowheads="1"/>
          </p:cNvSpPr>
          <p:nvPr/>
        </p:nvSpPr>
        <p:spPr bwMode="auto">
          <a:xfrm>
            <a:off x="1187450" y="2924175"/>
            <a:ext cx="46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469" name="WordArt 14"/>
          <p:cNvSpPr>
            <a:spLocks noChangeArrowheads="1" noChangeShapeType="1" noTextEdit="1"/>
          </p:cNvSpPr>
          <p:nvPr/>
        </p:nvSpPr>
        <p:spPr bwMode="auto">
          <a:xfrm>
            <a:off x="611188" y="260350"/>
            <a:ext cx="7143750" cy="1512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1731"/>
              </a:avLst>
            </a:prstTxWarp>
          </a:bodyPr>
          <a:lstStyle/>
          <a:p>
            <a:r>
              <a:rPr lang="ru-RU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Разновидности </a:t>
            </a:r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сатирического рисунка</a:t>
            </a:r>
            <a:endParaRPr lang="ru-RU" sz="4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9470" name="Picture 15" descr="pic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429000"/>
            <a:ext cx="18716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1" name="AutoShape 17"/>
          <p:cNvSpPr>
            <a:spLocks noChangeArrowheads="1"/>
          </p:cNvSpPr>
          <p:nvPr/>
        </p:nvSpPr>
        <p:spPr bwMode="auto">
          <a:xfrm>
            <a:off x="684213" y="2852738"/>
            <a:ext cx="9144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19472" name="Содержимое 3" descr="Якубович.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3933825"/>
            <a:ext cx="17287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Содержимое 6" descr="0a2fba94823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3357563"/>
            <a:ext cx="20208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C1E32A-881B-454F-8A12-7055137F22CF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4099" name="Rectangle 13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08108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САТИРИЧЕСКИЕ ОБРАЗЫ ЧЕЛОВЕКА</a:t>
            </a:r>
            <a:r>
              <a:rPr lang="ru-RU" sz="3600" b="1" dirty="0" smtClean="0">
                <a:solidFill>
                  <a:schemeClr val="accent1"/>
                </a:solidFill>
              </a:rPr>
              <a:t/>
            </a:r>
            <a:br>
              <a:rPr lang="ru-RU" sz="3600" b="1" dirty="0" smtClean="0">
                <a:solidFill>
                  <a:schemeClr val="accent1"/>
                </a:solidFill>
              </a:rPr>
            </a:br>
            <a:endParaRPr lang="ru-RU" sz="3600" b="1" dirty="0" smtClean="0">
              <a:solidFill>
                <a:schemeClr val="bg1"/>
              </a:solidFill>
            </a:endParaRPr>
          </a:p>
        </p:txBody>
      </p:sp>
      <p:pic>
        <p:nvPicPr>
          <p:cNvPr id="4102" name="Picture 30" descr="О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1557338"/>
            <a:ext cx="3419475" cy="4000500"/>
          </a:xfrm>
        </p:spPr>
      </p:pic>
      <p:pic>
        <p:nvPicPr>
          <p:cNvPr id="8" name="Picture 10" descr="http://xn----7sbbyk8bcn9c.xn--p1ai/gallery/04/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1571613"/>
            <a:ext cx="3857652" cy="4714908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04825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ru-RU" sz="2400" b="1" smtClean="0"/>
              <a:t>«Гротескный реализм в живописи"</a:t>
            </a:r>
            <a:r>
              <a:rPr lang="ru-RU" sz="2000" smtClean="0"/>
              <a:t> </a:t>
            </a: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0" y="6021388"/>
            <a:ext cx="4356100" cy="36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0" y="5949950"/>
            <a:ext cx="4067175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1" name="AutoShape 8"/>
          <p:cNvSpPr>
            <a:spLocks noChangeArrowheads="1"/>
          </p:cNvSpPr>
          <p:nvPr/>
        </p:nvSpPr>
        <p:spPr bwMode="auto">
          <a:xfrm>
            <a:off x="0" y="5949950"/>
            <a:ext cx="4140200" cy="4318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2" name="AutoShape 10"/>
          <p:cNvSpPr>
            <a:spLocks noChangeArrowheads="1"/>
          </p:cNvSpPr>
          <p:nvPr/>
        </p:nvSpPr>
        <p:spPr bwMode="auto">
          <a:xfrm>
            <a:off x="2484438" y="6092825"/>
            <a:ext cx="914400" cy="914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3" name="Rectangle 12"/>
          <p:cNvSpPr>
            <a:spLocks noChangeArrowheads="1"/>
          </p:cNvSpPr>
          <p:nvPr/>
        </p:nvSpPr>
        <p:spPr bwMode="auto">
          <a:xfrm>
            <a:off x="9036050" y="616585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4" name="Rectangle 13"/>
          <p:cNvSpPr>
            <a:spLocks noChangeArrowheads="1"/>
          </p:cNvSpPr>
          <p:nvPr/>
        </p:nvSpPr>
        <p:spPr bwMode="auto">
          <a:xfrm>
            <a:off x="6227763" y="6092825"/>
            <a:ext cx="73025" cy="73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9705" name="Picture 21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765175"/>
            <a:ext cx="69278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Rectangle 24"/>
          <p:cNvSpPr>
            <a:spLocks noChangeArrowheads="1"/>
          </p:cNvSpPr>
          <p:nvPr/>
        </p:nvSpPr>
        <p:spPr bwMode="auto">
          <a:xfrm>
            <a:off x="2195513" y="5949950"/>
            <a:ext cx="5400675" cy="719138"/>
          </a:xfrm>
          <a:prstGeom prst="rect">
            <a:avLst/>
          </a:prstGeom>
          <a:solidFill>
            <a:srgbClr val="33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800" b="1"/>
              <a:t>Иероним Босх «Несение креста» 1500 г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504825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ru-RU" sz="2400" b="1" smtClean="0"/>
              <a:t>Сатирические образы в живописи П.А.Федотов.</a:t>
            </a:r>
            <a:r>
              <a:rPr lang="ru-RU" sz="2400" smtClean="0"/>
              <a:t> </a:t>
            </a: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0" y="6021388"/>
            <a:ext cx="4356100" cy="36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0" y="5949950"/>
            <a:ext cx="4067175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179388" y="6021388"/>
            <a:ext cx="4464050" cy="719137"/>
          </a:xfrm>
          <a:prstGeom prst="rect">
            <a:avLst/>
          </a:prstGeom>
          <a:solidFill>
            <a:srgbClr val="33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800" b="1"/>
              <a:t>П.А. Федотов. Завтрак аристократа</a:t>
            </a:r>
            <a:r>
              <a:rPr lang="ru-RU"/>
              <a:t>. </a:t>
            </a:r>
          </a:p>
        </p:txBody>
      </p:sp>
      <p:sp>
        <p:nvSpPr>
          <p:cNvPr id="30726" name="AutoShape 8"/>
          <p:cNvSpPr>
            <a:spLocks noChangeArrowheads="1"/>
          </p:cNvSpPr>
          <p:nvPr/>
        </p:nvSpPr>
        <p:spPr bwMode="auto">
          <a:xfrm>
            <a:off x="0" y="5949950"/>
            <a:ext cx="4140200" cy="4318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4400"/>
          </a:p>
        </p:txBody>
      </p:sp>
      <p:sp>
        <p:nvSpPr>
          <p:cNvPr id="30727" name="Rectangle 11"/>
          <p:cNvSpPr>
            <a:spLocks noChangeArrowheads="1"/>
          </p:cNvSpPr>
          <p:nvPr/>
        </p:nvSpPr>
        <p:spPr bwMode="auto">
          <a:xfrm>
            <a:off x="4787900" y="6021388"/>
            <a:ext cx="4356100" cy="719137"/>
          </a:xfrm>
          <a:prstGeom prst="rect">
            <a:avLst/>
          </a:prstGeom>
          <a:solidFill>
            <a:srgbClr val="33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800" b="1"/>
              <a:t>П.А. Федотов. Свежий кавалер.</a:t>
            </a:r>
          </a:p>
        </p:txBody>
      </p:sp>
      <p:sp>
        <p:nvSpPr>
          <p:cNvPr id="30728" name="Rectangle 12"/>
          <p:cNvSpPr>
            <a:spLocks noChangeArrowheads="1"/>
          </p:cNvSpPr>
          <p:nvPr/>
        </p:nvSpPr>
        <p:spPr bwMode="auto">
          <a:xfrm>
            <a:off x="9036050" y="616585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9" name="Rectangle 13"/>
          <p:cNvSpPr>
            <a:spLocks noChangeArrowheads="1"/>
          </p:cNvSpPr>
          <p:nvPr/>
        </p:nvSpPr>
        <p:spPr bwMode="auto">
          <a:xfrm>
            <a:off x="6227763" y="6092825"/>
            <a:ext cx="73025" cy="73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30" name="Picture 14" descr="isCA6VI1Z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836613"/>
            <a:ext cx="4278312" cy="5043487"/>
          </a:xfrm>
        </p:spPr>
      </p:pic>
      <p:pic>
        <p:nvPicPr>
          <p:cNvPr id="30731" name="Picture 21" descr="atta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908050"/>
            <a:ext cx="3984625" cy="5032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504825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ru-RU" sz="2400" b="1" smtClean="0"/>
              <a:t>Сатирические образы в живописи  В.Г. Перова</a:t>
            </a:r>
            <a:r>
              <a:rPr lang="ru-RU" sz="2400" smtClean="0"/>
              <a:t> 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0" y="6021388"/>
            <a:ext cx="4356100" cy="36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0" y="5949950"/>
            <a:ext cx="4067175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0" y="6021388"/>
            <a:ext cx="4464050" cy="719137"/>
          </a:xfrm>
          <a:prstGeom prst="rect">
            <a:avLst/>
          </a:prstGeom>
          <a:solidFill>
            <a:srgbClr val="33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b="1"/>
              <a:t>«Чаепитие в Мытищах».</a:t>
            </a:r>
          </a:p>
          <a:p>
            <a:r>
              <a:rPr lang="ru-RU" sz="1600" b="1"/>
              <a:t>1862 г.</a:t>
            </a:r>
          </a:p>
        </p:txBody>
      </p:sp>
      <p:sp>
        <p:nvSpPr>
          <p:cNvPr id="31750" name="AutoShape 8"/>
          <p:cNvSpPr>
            <a:spLocks noChangeArrowheads="1"/>
          </p:cNvSpPr>
          <p:nvPr/>
        </p:nvSpPr>
        <p:spPr bwMode="auto">
          <a:xfrm>
            <a:off x="0" y="5949950"/>
            <a:ext cx="4140200" cy="4318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1" name="Rectangle 9"/>
          <p:cNvSpPr>
            <a:spLocks noChangeArrowheads="1"/>
          </p:cNvSpPr>
          <p:nvPr/>
        </p:nvSpPr>
        <p:spPr bwMode="auto">
          <a:xfrm>
            <a:off x="0" y="5949950"/>
            <a:ext cx="9144000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4400"/>
          </a:p>
        </p:txBody>
      </p:sp>
      <p:sp>
        <p:nvSpPr>
          <p:cNvPr id="31752" name="AutoShape 10"/>
          <p:cNvSpPr>
            <a:spLocks noChangeArrowheads="1"/>
          </p:cNvSpPr>
          <p:nvPr/>
        </p:nvSpPr>
        <p:spPr bwMode="auto">
          <a:xfrm>
            <a:off x="2484438" y="5943600"/>
            <a:ext cx="914400" cy="914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3" name="Rectangle 11"/>
          <p:cNvSpPr>
            <a:spLocks noChangeArrowheads="1"/>
          </p:cNvSpPr>
          <p:nvPr/>
        </p:nvSpPr>
        <p:spPr bwMode="auto">
          <a:xfrm>
            <a:off x="4787900" y="6021388"/>
            <a:ext cx="4356100" cy="719137"/>
          </a:xfrm>
          <a:prstGeom prst="rect">
            <a:avLst/>
          </a:prstGeom>
          <a:solidFill>
            <a:srgbClr val="33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  <a:p>
            <a:r>
              <a:rPr lang="ru-RU" sz="1600" b="1"/>
              <a:t>«Приезд гувернантки в купеческий дом.</a:t>
            </a:r>
          </a:p>
          <a:p>
            <a:r>
              <a:rPr lang="ru-RU" sz="1600" b="1"/>
              <a:t> 1866г</a:t>
            </a:r>
            <a:r>
              <a:rPr lang="ru-RU"/>
              <a:t>. </a:t>
            </a:r>
          </a:p>
        </p:txBody>
      </p:sp>
      <p:sp>
        <p:nvSpPr>
          <p:cNvPr id="31754" name="Rectangle 12"/>
          <p:cNvSpPr>
            <a:spLocks noChangeArrowheads="1"/>
          </p:cNvSpPr>
          <p:nvPr/>
        </p:nvSpPr>
        <p:spPr bwMode="auto">
          <a:xfrm>
            <a:off x="9144000" y="616585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5" name="Rectangle 13"/>
          <p:cNvSpPr>
            <a:spLocks noChangeArrowheads="1"/>
          </p:cNvSpPr>
          <p:nvPr/>
        </p:nvSpPr>
        <p:spPr bwMode="auto">
          <a:xfrm>
            <a:off x="6227763" y="6092825"/>
            <a:ext cx="73025" cy="73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756" name="Picture 14" descr="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484313"/>
            <a:ext cx="4067175" cy="3806825"/>
          </a:xfrm>
        </p:spPr>
      </p:pic>
      <p:pic>
        <p:nvPicPr>
          <p:cNvPr id="31757" name="Picture 15" descr="atta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484313"/>
            <a:ext cx="4427538" cy="3806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792162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/>
              <a:t>Выдающемся создателем сатирического образа литературного героя был художник-иллюстратор А. А. Агин.</a:t>
            </a:r>
            <a:br>
              <a:rPr lang="ru-RU" sz="1800" b="1" smtClean="0"/>
            </a:br>
            <a:endParaRPr lang="ru-RU" sz="1800" b="1" smtClean="0"/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0" y="6021388"/>
            <a:ext cx="4356100" cy="36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0" y="5949950"/>
            <a:ext cx="4067175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0" y="6138863"/>
            <a:ext cx="4464050" cy="719137"/>
          </a:xfrm>
          <a:prstGeom prst="rect">
            <a:avLst/>
          </a:prstGeom>
          <a:solidFill>
            <a:srgbClr val="33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b="1"/>
              <a:t>Ноздрев. Поэма Гоголя Н.В.</a:t>
            </a:r>
          </a:p>
          <a:p>
            <a:r>
              <a:rPr lang="ru-RU" sz="1600" b="1"/>
              <a:t>« Мертвые души.»</a:t>
            </a:r>
          </a:p>
        </p:txBody>
      </p:sp>
      <p:sp>
        <p:nvSpPr>
          <p:cNvPr id="32774" name="AutoShape 10"/>
          <p:cNvSpPr>
            <a:spLocks noChangeArrowheads="1"/>
          </p:cNvSpPr>
          <p:nvPr/>
        </p:nvSpPr>
        <p:spPr bwMode="auto">
          <a:xfrm>
            <a:off x="2484438" y="6092825"/>
            <a:ext cx="914400" cy="914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5" name="Rectangle 11"/>
          <p:cNvSpPr>
            <a:spLocks noChangeArrowheads="1"/>
          </p:cNvSpPr>
          <p:nvPr/>
        </p:nvSpPr>
        <p:spPr bwMode="auto">
          <a:xfrm>
            <a:off x="4787900" y="6138863"/>
            <a:ext cx="4356100" cy="719137"/>
          </a:xfrm>
          <a:prstGeom prst="rect">
            <a:avLst/>
          </a:prstGeom>
          <a:solidFill>
            <a:srgbClr val="33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/>
          </a:p>
          <a:p>
            <a:r>
              <a:rPr lang="ru-RU" sz="1600" b="1"/>
              <a:t>Плюшкин. Поэма Гоголя Н.В.</a:t>
            </a:r>
          </a:p>
          <a:p>
            <a:r>
              <a:rPr lang="ru-RU" sz="1600" b="1"/>
              <a:t> « Мертвые души.»</a:t>
            </a:r>
          </a:p>
          <a:p>
            <a:endParaRPr lang="ru-RU"/>
          </a:p>
        </p:txBody>
      </p:sp>
      <p:sp>
        <p:nvSpPr>
          <p:cNvPr id="32776" name="Rectangle 12"/>
          <p:cNvSpPr>
            <a:spLocks noChangeArrowheads="1"/>
          </p:cNvSpPr>
          <p:nvPr/>
        </p:nvSpPr>
        <p:spPr bwMode="auto">
          <a:xfrm>
            <a:off x="9036050" y="616585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7" name="Rectangle 13"/>
          <p:cNvSpPr>
            <a:spLocks noChangeArrowheads="1"/>
          </p:cNvSpPr>
          <p:nvPr/>
        </p:nvSpPr>
        <p:spPr bwMode="auto">
          <a:xfrm>
            <a:off x="6227763" y="6092825"/>
            <a:ext cx="73025" cy="73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2778" name="Содержимое 14" descr="51764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60913" y="1125538"/>
            <a:ext cx="3811587" cy="4824412"/>
          </a:xfrm>
        </p:spPr>
      </p:pic>
      <p:pic>
        <p:nvPicPr>
          <p:cNvPr id="32779" name="Содержимое 16" descr="450px-Agin_nozdrev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b="5103"/>
          <a:stretch>
            <a:fillRect/>
          </a:stretch>
        </p:blipFill>
        <p:spPr>
          <a:xfrm>
            <a:off x="425450" y="1125538"/>
            <a:ext cx="3859213" cy="4881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65188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ru-RU" sz="2400" b="1" smtClean="0"/>
              <a:t>Приемы создания сатирических образов и дружеских шаржей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idx="1"/>
          </p:nvPr>
        </p:nvSpPr>
        <p:spPr>
          <a:solidFill>
            <a:srgbClr val="9FFBD6"/>
          </a:solidFill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   Карикатура не должна слишком отрываться от оригинала, который должен оставаться узнаваемым. За любым преувеличением должен угадываться подразумеваемый персонаж.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2160588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ru-RU" sz="2000" b="1" smtClean="0"/>
              <a:t>Онере Домье. Карикатура на короля Луи Филиппа.</a:t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>Шаг за шагом, подчеркивая самое характерное в обрюзгшем старческом лице короля, выдающийся французский художник XIX века О. Домье довел изображение до обыкновенной груши! </a:t>
            </a:r>
          </a:p>
        </p:txBody>
      </p:sp>
      <p:pic>
        <p:nvPicPr>
          <p:cNvPr id="2355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84450" y="3255963"/>
            <a:ext cx="3975100" cy="1212850"/>
          </a:xfrm>
          <a:noFill/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924175"/>
            <a:ext cx="868362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4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6766" cy="142876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Задание: Выполнить рисунок дружеского шаржа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928802"/>
            <a:ext cx="34272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208279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Сделай сатирический рисунок литературного героя, преувеличив его характерные качества.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</a:br>
            <a:endParaRPr lang="ru-RU" sz="3600" dirty="0"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4" name="Picture 4" descr="Дон Кихо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928802"/>
            <a:ext cx="2714644" cy="416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34" y="6143644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0033"/>
                </a:solidFill>
              </a:rPr>
              <a:t>О. Домье «Дон Кихот»</a:t>
            </a:r>
            <a:endParaRPr lang="ru-RU" sz="2400" b="1" dirty="0">
              <a:solidFill>
                <a:srgbClr val="660033"/>
              </a:solidFill>
            </a:endParaRPr>
          </a:p>
        </p:txBody>
      </p:sp>
      <p:pic>
        <p:nvPicPr>
          <p:cNvPr id="6" name="Содержимое 14" descr="img01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r="9508" b="8211"/>
          <a:stretch>
            <a:fillRect/>
          </a:stretch>
        </p:blipFill>
        <p:spPr>
          <a:xfrm>
            <a:off x="5143504" y="1928802"/>
            <a:ext cx="2974574" cy="4000528"/>
          </a:xfrm>
        </p:spPr>
      </p:pic>
      <p:sp>
        <p:nvSpPr>
          <p:cNvPr id="7" name="TextBox 6"/>
          <p:cNvSpPr txBox="1"/>
          <p:nvPr/>
        </p:nvSpPr>
        <p:spPr>
          <a:xfrm>
            <a:off x="4714876" y="6143644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0033"/>
                </a:solidFill>
              </a:rPr>
              <a:t>Т.Маврина « Баба – Яга»</a:t>
            </a:r>
            <a:endParaRPr lang="ru-RU" sz="24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786842" cy="151128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Придумай и нарисуй в нескольких линейных рисунках юмористический рассказ – весёлую историю из жизни ребят во дворе или в школе.</a:t>
            </a:r>
            <a:br>
              <a:rPr lang="ru-RU" sz="31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</a:br>
            <a:endParaRPr lang="ru-RU" sz="310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27652" name="Picture 4" descr="http://img-fotki.yandex.ru/get/4304/kalininskiy.13/0_407d1_c90e8d3d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071678"/>
            <a:ext cx="3480459" cy="45005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27654" name="Picture 6" descr="http://img12.nnm.ru/c/d/e/0/8/cde08fca209c3934fd2eec435a179f15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000240"/>
            <a:ext cx="3357586" cy="44751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Оноре домь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09600"/>
            <a:ext cx="63500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5105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Оноре Домье</a:t>
            </a:r>
            <a:br>
              <a:rPr lang="ru-RU" sz="4000" smtClean="0"/>
            </a:br>
            <a:r>
              <a:rPr lang="ru-RU" sz="4000" smtClean="0"/>
              <a:t>«Законодательное чрево»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Кукрынник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714375"/>
            <a:ext cx="4164013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Дени (2)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4221163"/>
            <a:ext cx="1673225" cy="2263775"/>
          </a:xfrm>
        </p:spPr>
      </p:pic>
      <p:pic>
        <p:nvPicPr>
          <p:cNvPr id="7171" name="Picture 16" descr="15_s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08850" y="2924175"/>
            <a:ext cx="1590675" cy="2238375"/>
          </a:xfrm>
        </p:spPr>
      </p:pic>
      <p:sp>
        <p:nvSpPr>
          <p:cNvPr id="7172" name="Rectangle 21"/>
          <p:cNvSpPr>
            <a:spLocks noChangeArrowheads="1"/>
          </p:cNvSpPr>
          <p:nvPr/>
        </p:nvSpPr>
        <p:spPr bwMode="auto">
          <a:xfrm>
            <a:off x="3059113" y="3933825"/>
            <a:ext cx="1657350" cy="2232025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2" name="PubRRectCallout"/>
          <p:cNvSpPr>
            <a:spLocks noEditPoints="1" noChangeArrowheads="1"/>
          </p:cNvSpPr>
          <p:nvPr/>
        </p:nvSpPr>
        <p:spPr bwMode="auto">
          <a:xfrm>
            <a:off x="539750" y="2636838"/>
            <a:ext cx="1828800" cy="1524000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5323" name="PubRRectCallout"/>
          <p:cNvSpPr>
            <a:spLocks noEditPoints="1" noChangeArrowheads="1"/>
          </p:cNvSpPr>
          <p:nvPr/>
        </p:nvSpPr>
        <p:spPr bwMode="auto">
          <a:xfrm>
            <a:off x="2700338" y="2205038"/>
            <a:ext cx="1828800" cy="1524000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5324" name="PubRRectCallout"/>
          <p:cNvSpPr>
            <a:spLocks noEditPoints="1" noChangeArrowheads="1"/>
          </p:cNvSpPr>
          <p:nvPr/>
        </p:nvSpPr>
        <p:spPr bwMode="auto">
          <a:xfrm>
            <a:off x="4859338" y="1628775"/>
            <a:ext cx="1828800" cy="1524000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5325" name="PubRRectCallout"/>
          <p:cNvSpPr>
            <a:spLocks noEditPoints="1" noChangeArrowheads="1"/>
          </p:cNvSpPr>
          <p:nvPr/>
        </p:nvSpPr>
        <p:spPr bwMode="auto">
          <a:xfrm>
            <a:off x="6877050" y="1196975"/>
            <a:ext cx="1828800" cy="1524000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177" name="Rectangle 33"/>
          <p:cNvSpPr>
            <a:spLocks noChangeArrowheads="1"/>
          </p:cNvSpPr>
          <p:nvPr/>
        </p:nvSpPr>
        <p:spPr bwMode="auto">
          <a:xfrm>
            <a:off x="755650" y="3068638"/>
            <a:ext cx="1398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800">
                <a:solidFill>
                  <a:schemeClr val="tx1"/>
                </a:solidFill>
              </a:rPr>
              <a:t>Карикатура</a:t>
            </a:r>
          </a:p>
        </p:txBody>
      </p:sp>
      <p:sp>
        <p:nvSpPr>
          <p:cNvPr id="7178" name="Rectangle 34"/>
          <p:cNvSpPr>
            <a:spLocks noChangeArrowheads="1"/>
          </p:cNvSpPr>
          <p:nvPr/>
        </p:nvSpPr>
        <p:spPr bwMode="auto">
          <a:xfrm>
            <a:off x="3203575" y="2565400"/>
            <a:ext cx="800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1800">
                <a:solidFill>
                  <a:schemeClr val="tx1"/>
                </a:solidFill>
              </a:rPr>
              <a:t>Шарж</a:t>
            </a:r>
          </a:p>
        </p:txBody>
      </p:sp>
      <p:sp>
        <p:nvSpPr>
          <p:cNvPr id="7179" name="Rectangle 35"/>
          <p:cNvSpPr>
            <a:spLocks noChangeArrowheads="1"/>
          </p:cNvSpPr>
          <p:nvPr/>
        </p:nvSpPr>
        <p:spPr bwMode="auto">
          <a:xfrm>
            <a:off x="5292725" y="1989138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1800">
                <a:solidFill>
                  <a:schemeClr val="tx1"/>
                </a:solidFill>
              </a:rPr>
              <a:t>Лубок</a:t>
            </a:r>
          </a:p>
        </p:txBody>
      </p:sp>
      <p:sp>
        <p:nvSpPr>
          <p:cNvPr id="7180" name="Rectangle 36"/>
          <p:cNvSpPr>
            <a:spLocks noChangeArrowheads="1"/>
          </p:cNvSpPr>
          <p:nvPr/>
        </p:nvSpPr>
        <p:spPr bwMode="auto">
          <a:xfrm>
            <a:off x="7308850" y="1628775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1800">
                <a:solidFill>
                  <a:schemeClr val="tx1"/>
                </a:solidFill>
              </a:rPr>
              <a:t>Гротеск</a:t>
            </a:r>
          </a:p>
        </p:txBody>
      </p:sp>
      <p:sp>
        <p:nvSpPr>
          <p:cNvPr id="7181" name="WordArt 38"/>
          <p:cNvSpPr>
            <a:spLocks noChangeArrowheads="1" noChangeShapeType="1" noTextEdit="1"/>
          </p:cNvSpPr>
          <p:nvPr/>
        </p:nvSpPr>
        <p:spPr bwMode="auto">
          <a:xfrm>
            <a:off x="611188" y="260350"/>
            <a:ext cx="7143750" cy="1512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1731"/>
              </a:avLst>
            </a:prstTxWarp>
          </a:bodyPr>
          <a:lstStyle/>
          <a:p>
            <a:r>
              <a:rPr lang="ru-RU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Разновидности </a:t>
            </a:r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сатирического рисунка</a:t>
            </a:r>
            <a:endParaRPr lang="ru-RU" sz="4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182" name="Picture 40" descr="pic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429000"/>
            <a:ext cx="18716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Содержимое 3" descr="Якубович.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3933825"/>
            <a:ext cx="17287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Содержимое 6" descr="0a2fba94823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3357563"/>
            <a:ext cx="20208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86518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 smtClean="0">
                <a:solidFill>
                  <a:schemeClr val="accent1"/>
                </a:solidFill>
              </a:rPr>
              <a:t/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Карикатура (</a:t>
            </a:r>
            <a:r>
              <a:rPr lang="ru-RU" sz="2400" b="1" dirty="0" err="1" smtClean="0">
                <a:solidFill>
                  <a:schemeClr val="tx1"/>
                </a:solidFill>
              </a:rPr>
              <a:t>итал</a:t>
            </a:r>
            <a:r>
              <a:rPr lang="ru-RU" sz="2400" b="1" dirty="0" smtClean="0">
                <a:solidFill>
                  <a:schemeClr val="tx1"/>
                </a:solidFill>
              </a:rPr>
              <a:t>. </a:t>
            </a:r>
            <a:r>
              <a:rPr lang="it-IT" sz="2400" b="1" dirty="0" smtClean="0">
                <a:solidFill>
                  <a:schemeClr val="tx1"/>
                </a:solidFill>
              </a:rPr>
              <a:t>caricatura</a:t>
            </a:r>
            <a:r>
              <a:rPr lang="ru-RU" sz="2400" b="1" dirty="0" smtClean="0">
                <a:solidFill>
                  <a:schemeClr val="tx1"/>
                </a:solidFill>
              </a:rPr>
              <a:t>, от </a:t>
            </a:r>
            <a:r>
              <a:rPr lang="ru-RU" sz="2400" b="1" dirty="0" err="1" smtClean="0">
                <a:solidFill>
                  <a:schemeClr val="tx1"/>
                </a:solidFill>
              </a:rPr>
              <a:t>caricare</a:t>
            </a:r>
            <a:r>
              <a:rPr lang="ru-RU" sz="2400" b="1" dirty="0" smtClean="0">
                <a:solidFill>
                  <a:schemeClr val="tx1"/>
                </a:solidFill>
              </a:rPr>
              <a:t> — нагружать, преувеличивать). 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14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>
                <a:schemeClr val="accent1"/>
              </a:buClr>
            </a:pPr>
            <a:r>
              <a:rPr lang="ru-RU" sz="2400" b="1" dirty="0" smtClean="0">
                <a:solidFill>
                  <a:srgbClr val="FF0000"/>
                </a:solidFill>
                <a:hlinkClick r:id="rId2" tooltip="Жанр"/>
              </a:rPr>
              <a:t>Жанр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изобразительного искусства (обычно графики, но необязательно), являющийся основной формой изобразительной сатиры, в сатирической или юмористической форме изображает какие-либо социальные, общественно-политические, бытовые явления, реальные лица или характерные типы людей. 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endParaRPr lang="ru-RU" sz="2400" b="1" dirty="0" smtClean="0"/>
          </a:p>
          <a:p>
            <a:pPr marL="609600" indent="-609600" eaLnBrk="1" hangingPunct="1">
              <a:lnSpc>
                <a:spcPct val="80000"/>
              </a:lnSpc>
              <a:buClr>
                <a:schemeClr val="accent1"/>
              </a:buClr>
            </a:pPr>
            <a:r>
              <a:rPr lang="ru-RU" sz="2400" b="1" dirty="0" smtClean="0">
                <a:hlinkClick r:id="rId3" tooltip="Сатира"/>
              </a:rPr>
              <a:t>Сатирическое</a:t>
            </a:r>
            <a:r>
              <a:rPr lang="ru-RU" sz="2400" b="1" dirty="0" smtClean="0"/>
              <a:t> или юмористическое изображение, в котором комический эффект создаётся преувеличением и заострением характерных черт, неожиданными сопоставлениями и уподоблениями. </a:t>
            </a:r>
          </a:p>
          <a:p>
            <a:pPr marL="609600" indent="-609600" eaLnBrk="1" hangingPunct="1"/>
            <a:endParaRPr lang="ru-RU" sz="2400" b="1" dirty="0" smtClean="0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6021388"/>
            <a:ext cx="4356100" cy="36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0" y="5949950"/>
            <a:ext cx="4067175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AutoShape 8"/>
          <p:cNvSpPr>
            <a:spLocks noChangeArrowheads="1"/>
          </p:cNvSpPr>
          <p:nvPr/>
        </p:nvSpPr>
        <p:spPr bwMode="auto">
          <a:xfrm>
            <a:off x="0" y="5949950"/>
            <a:ext cx="4140200" cy="4318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0" y="5949950"/>
            <a:ext cx="9144000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Rectangle 12"/>
          <p:cNvSpPr>
            <a:spLocks noChangeArrowheads="1"/>
          </p:cNvSpPr>
          <p:nvPr/>
        </p:nvSpPr>
        <p:spPr bwMode="auto">
          <a:xfrm>
            <a:off x="9036050" y="616585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Rectangle 13"/>
          <p:cNvSpPr>
            <a:spLocks noChangeArrowheads="1"/>
          </p:cNvSpPr>
          <p:nvPr/>
        </p:nvSpPr>
        <p:spPr bwMode="auto">
          <a:xfrm>
            <a:off x="6227763" y="6092825"/>
            <a:ext cx="73025" cy="73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3600450" cy="64770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ru-RU" sz="1600" b="1" smtClean="0"/>
              <a:t>Карикатура –  юмористический рисунок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6021388"/>
            <a:ext cx="4356100" cy="36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5949950"/>
            <a:ext cx="4067175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679950" y="6138863"/>
            <a:ext cx="4464050" cy="719137"/>
          </a:xfrm>
          <a:prstGeom prst="rect">
            <a:avLst/>
          </a:prstGeom>
          <a:solidFill>
            <a:srgbClr val="33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ru-RU" b="1">
                <a:solidFill>
                  <a:schemeClr val="tx1"/>
                </a:solidFill>
              </a:rPr>
              <a:t>Дени «Немецкий зверь»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0" y="5949950"/>
            <a:ext cx="4140200" cy="4318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643438" y="333375"/>
            <a:ext cx="4249737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800">
              <a:solidFill>
                <a:schemeClr val="tx1"/>
              </a:solidFill>
            </a:endParaRP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2484438" y="6092825"/>
            <a:ext cx="914400" cy="914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6138863"/>
            <a:ext cx="4356100" cy="719137"/>
          </a:xfrm>
          <a:prstGeom prst="rect">
            <a:avLst/>
          </a:prstGeom>
          <a:solidFill>
            <a:srgbClr val="33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ru-RU" b="1">
                <a:solidFill>
                  <a:schemeClr val="tx1"/>
                </a:solidFill>
              </a:rPr>
              <a:t>Борис Ефимов. «Гитлер. Зарисовка с натуры»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9144000" y="616585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6227763" y="6092825"/>
            <a:ext cx="73025" cy="73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56" name="Picture 13" descr="Ден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442" r="18033"/>
          <a:stretch>
            <a:fillRect/>
          </a:stretch>
        </p:blipFill>
        <p:spPr>
          <a:xfrm>
            <a:off x="4859338" y="1412875"/>
            <a:ext cx="3959225" cy="4465638"/>
          </a:xfrm>
        </p:spPr>
      </p:pic>
      <p:pic>
        <p:nvPicPr>
          <p:cNvPr id="6157" name="Picture 15" descr="Гитле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412875"/>
            <a:ext cx="3613150" cy="4464050"/>
          </a:xfrm>
        </p:spPr>
      </p:pic>
      <p:sp>
        <p:nvSpPr>
          <p:cNvPr id="6158" name="Rectangle 16"/>
          <p:cNvSpPr>
            <a:spLocks noChangeArrowheads="1"/>
          </p:cNvSpPr>
          <p:nvPr/>
        </p:nvSpPr>
        <p:spPr bwMode="auto">
          <a:xfrm>
            <a:off x="4716463" y="260350"/>
            <a:ext cx="4248150" cy="64770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b="1"/>
              <a:t>Карикатура –жанр политической сатиры</a:t>
            </a:r>
          </a:p>
        </p:txBody>
      </p:sp>
      <p:sp>
        <p:nvSpPr>
          <p:cNvPr id="6159" name="Rectangle 18"/>
          <p:cNvSpPr>
            <a:spLocks noChangeArrowheads="1"/>
          </p:cNvSpPr>
          <p:nvPr/>
        </p:nvSpPr>
        <p:spPr bwMode="auto">
          <a:xfrm>
            <a:off x="4932363" y="260350"/>
            <a:ext cx="3960812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4"/>
          <p:cNvSpPr>
            <a:spLocks noGrp="1"/>
          </p:cNvSpPr>
          <p:nvPr>
            <p:ph type="title"/>
          </p:nvPr>
        </p:nvSpPr>
        <p:spPr>
          <a:xfrm>
            <a:off x="250825" y="188913"/>
            <a:ext cx="8518525" cy="6840537"/>
          </a:xfrm>
          <a:solidFill>
            <a:srgbClr val="9FFBD6"/>
          </a:solidFill>
        </p:spPr>
        <p:txBody>
          <a:bodyPr/>
          <a:lstStyle/>
          <a:p>
            <a:r>
              <a:rPr lang="ru-RU" sz="4000" b="1" smtClean="0">
                <a:solidFill>
                  <a:srgbClr val="FF0000"/>
                </a:solidFill>
              </a:rPr>
              <a:t>Гротеск</a:t>
            </a:r>
            <a:r>
              <a:rPr lang="ru-RU" sz="4000" b="1" smtClean="0">
                <a:solidFill>
                  <a:srgbClr val="FFCC66"/>
                </a:solidFill>
              </a:rPr>
              <a:t> </a:t>
            </a:r>
            <a:r>
              <a:rPr lang="ru-RU" sz="4000" b="1" smtClean="0"/>
              <a:t>– это художественный образ, стиль или жанр, основанный на фантастике, смехе, , причудливом сочетании и контрасте фантастического и реального. Он появился в культуре  Древней Греции и широко используется в различных видах искусства по настоящее время.</a:t>
            </a:r>
            <a:br>
              <a:rPr lang="ru-RU" sz="4000" b="1" smtClean="0"/>
            </a:br>
            <a:endParaRPr lang="ru-RU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504825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ru-RU" sz="2000" b="1" smtClean="0"/>
              <a:t>Гротеск – это причудливый образ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0" y="6021388"/>
            <a:ext cx="4356100" cy="36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0" y="5949950"/>
            <a:ext cx="4067175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0" y="6021388"/>
            <a:ext cx="4464050" cy="719137"/>
          </a:xfrm>
          <a:prstGeom prst="rect">
            <a:avLst/>
          </a:prstGeom>
          <a:solidFill>
            <a:srgbClr val="33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b="1"/>
              <a:t>Никас Сафронов «Неуловимая»</a:t>
            </a:r>
          </a:p>
        </p:txBody>
      </p:sp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0" y="5949950"/>
            <a:ext cx="4140200" cy="4318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0" y="6092825"/>
            <a:ext cx="9144000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AutoShape 10"/>
          <p:cNvSpPr>
            <a:spLocks noChangeArrowheads="1"/>
          </p:cNvSpPr>
          <p:nvPr/>
        </p:nvSpPr>
        <p:spPr bwMode="auto">
          <a:xfrm>
            <a:off x="2484438" y="6092825"/>
            <a:ext cx="914400" cy="914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Rectangle 11"/>
          <p:cNvSpPr>
            <a:spLocks noChangeArrowheads="1"/>
          </p:cNvSpPr>
          <p:nvPr/>
        </p:nvSpPr>
        <p:spPr bwMode="auto">
          <a:xfrm>
            <a:off x="4787900" y="6021388"/>
            <a:ext cx="4356100" cy="719137"/>
          </a:xfrm>
          <a:prstGeom prst="rect">
            <a:avLst/>
          </a:prstGeom>
          <a:solidFill>
            <a:srgbClr val="33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b="1">
                <a:solidFill>
                  <a:srgbClr val="000000"/>
                </a:solidFill>
              </a:rPr>
              <a:t>Арчимбольдо Джузеппе. «Вертуми»</a:t>
            </a:r>
            <a:r>
              <a:rPr lang="ru-RU" sz="1600" b="1">
                <a:solidFill>
                  <a:srgbClr val="000000"/>
                </a:solidFill>
                <a:cs typeface="Times New Roman" pitchFamily="18" charset="0"/>
              </a:rPr>
              <a:t>,</a:t>
            </a:r>
            <a:endParaRPr lang="ru-RU" sz="1600" b="1">
              <a:solidFill>
                <a:srgbClr val="000000"/>
              </a:solidFill>
            </a:endParaRPr>
          </a:p>
          <a:p>
            <a:r>
              <a:rPr lang="ru-RU" sz="1600" b="1">
                <a:solidFill>
                  <a:srgbClr val="000000"/>
                </a:solidFill>
              </a:rPr>
              <a:t>Император Рудольф </a:t>
            </a:r>
            <a:r>
              <a:rPr lang="ru-RU" sz="1600" b="1">
                <a:solidFill>
                  <a:srgbClr val="000000"/>
                </a:solidFill>
                <a:cs typeface="Times New Roman" pitchFamily="18" charset="0"/>
              </a:rPr>
              <a:t>II. 1590г.</a:t>
            </a:r>
          </a:p>
        </p:txBody>
      </p:sp>
      <p:sp>
        <p:nvSpPr>
          <p:cNvPr id="9226" name="Rectangle 12"/>
          <p:cNvSpPr>
            <a:spLocks noChangeArrowheads="1"/>
          </p:cNvSpPr>
          <p:nvPr/>
        </p:nvSpPr>
        <p:spPr bwMode="auto">
          <a:xfrm>
            <a:off x="9036050" y="616585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Rectangle 13"/>
          <p:cNvSpPr>
            <a:spLocks noChangeArrowheads="1"/>
          </p:cNvSpPr>
          <p:nvPr/>
        </p:nvSpPr>
        <p:spPr bwMode="auto">
          <a:xfrm>
            <a:off x="6227763" y="6092825"/>
            <a:ext cx="73025" cy="73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28" name="Picture 16" descr="НЕУЛОВИМА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5625" y="1052513"/>
            <a:ext cx="3724275" cy="4926012"/>
          </a:xfrm>
        </p:spPr>
      </p:pic>
      <p:pic>
        <p:nvPicPr>
          <p:cNvPr id="9229" name="Picture 19" descr="00724081508any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1052513"/>
            <a:ext cx="3905250" cy="4924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539</Words>
  <Application>Microsoft Office PowerPoint</Application>
  <PresentationFormat>Экран (4:3)</PresentationFormat>
  <Paragraphs>74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САТИРИЧЕСКИЕ ОБРАЗЫ ЧЕЛОВЕКА</vt:lpstr>
      <vt:lpstr>САТИРИЧЕСКИЕ ОБРАЗЫ ЧЕЛОВЕКА </vt:lpstr>
      <vt:lpstr>Оноре Домье «Законодательное чрево»</vt:lpstr>
      <vt:lpstr>Слайд 4</vt:lpstr>
      <vt:lpstr>Слайд 5</vt:lpstr>
      <vt:lpstr> Карикатура (итал. caricatura, от caricare — нагружать, преувеличивать).   </vt:lpstr>
      <vt:lpstr>Карикатура –  юмористический рисунок</vt:lpstr>
      <vt:lpstr>Гротеск – это художественный образ, стиль или жанр, основанный на фантастике, смехе, , причудливом сочетании и контрасте фантастического и реального. Он появился в культуре  Древней Греции и широко используется в различных видах искусства по настоящее время. </vt:lpstr>
      <vt:lpstr>Гротеск – это причудливый образ</vt:lpstr>
      <vt:lpstr>Шарж - (от франц.)–искаженное  изображение, шуточное или сатирическое изображение кого-нибудь с карикатурным подчеркиванием наиболее характерных внешних черт В шаржах должно сочетаться полное портретное сходство, точная и меткая характеристика людей с остроумным и комическим преувеличением характерных черт. Однако в этом жанре не позволяется никакое подчеркивание физических недостатков, ничего задевающего личное достоинство</vt:lpstr>
      <vt:lpstr>Шарж – это юмористическое изображение (обычно портрет)</vt:lpstr>
      <vt:lpstr>Лубок -  это  народная (фольклорная) картинка. С середины 17в. на Руси впервые появились печатные картинки, называемые «фряжскими» (иностранными). Затем эти картинки называли «потешными листами», во второй половине 19 в. их стали называть лубками. В лубке никогда не было горя или плача. Он только радовал и веселил, да иногда обличал, но это делал с большим юмором и достоинством. Лубок вселял в людей веру в себя, в свои силы.  </vt:lpstr>
      <vt:lpstr>Лубок - это  народная (фольклорная) картинка</vt:lpstr>
      <vt:lpstr>Определите  соответствующие им понятия.  1. Юмористический или сатирический рисунок.  2.Юмористический или сатирический   портрет.   3. Народная (фольклорная) картинка.   4.Причудливый (фантастический) образ.  </vt:lpstr>
      <vt:lpstr>Слайд 15</vt:lpstr>
      <vt:lpstr>Слайд 16</vt:lpstr>
      <vt:lpstr>Слайд 17</vt:lpstr>
      <vt:lpstr>Слайд 18</vt:lpstr>
      <vt:lpstr>Слайд 19</vt:lpstr>
      <vt:lpstr>«Гротескный реализм в живописи" </vt:lpstr>
      <vt:lpstr>Сатирические образы в живописи П.А.Федотов. </vt:lpstr>
      <vt:lpstr>Сатирические образы в живописи  В.Г. Перова </vt:lpstr>
      <vt:lpstr> Выдающемся создателем сатирического образа литературного героя был художник-иллюстратор А. А. Агин. </vt:lpstr>
      <vt:lpstr>Приемы создания сатирических образов и дружеских шаржей</vt:lpstr>
      <vt:lpstr>Онере Домье. Карикатура на короля Луи Филиппа.  Шаг за шагом, подчеркивая самое характерное в обрюзгшем старческом лице короля, выдающийся французский художник XIX века О. Домье довел изображение до обыкновенной груши! </vt:lpstr>
      <vt:lpstr>Задание: Выполнить рисунок дружеского шаржа  </vt:lpstr>
      <vt:lpstr>Сделай сатирический рисунок литературного героя, преувеличив его характерные качества. </vt:lpstr>
      <vt:lpstr>Придумай и нарисуй в нескольких линейных рисунках юмористический рассказ – весёлую историю из жизни ребят во дворе или в школе.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САТИРИЧЕСКИЕ ОБРАЗЫ ЧЕЛОВЕКА</dc:title>
  <dc:creator>Admin</dc:creator>
  <cp:lastModifiedBy>FILIPP</cp:lastModifiedBy>
  <cp:revision>7</cp:revision>
  <dcterms:created xsi:type="dcterms:W3CDTF">2013-02-06T17:37:21Z</dcterms:created>
  <dcterms:modified xsi:type="dcterms:W3CDTF">2014-11-08T12:13:16Z</dcterms:modified>
</cp:coreProperties>
</file>