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8"/>
  </p:notesMasterIdLst>
  <p:sldIdLst>
    <p:sldId id="322" r:id="rId2"/>
    <p:sldId id="330" r:id="rId3"/>
    <p:sldId id="326" r:id="rId4"/>
    <p:sldId id="331" r:id="rId5"/>
    <p:sldId id="332" r:id="rId6"/>
    <p:sldId id="334" r:id="rId7"/>
    <p:sldId id="287" r:id="rId8"/>
    <p:sldId id="335" r:id="rId9"/>
    <p:sldId id="320" r:id="rId10"/>
    <p:sldId id="307" r:id="rId11"/>
    <p:sldId id="262" r:id="rId12"/>
    <p:sldId id="270" r:id="rId13"/>
    <p:sldId id="308" r:id="rId14"/>
    <p:sldId id="345" r:id="rId15"/>
    <p:sldId id="285" r:id="rId16"/>
    <p:sldId id="290" r:id="rId17"/>
    <p:sldId id="286" r:id="rId18"/>
    <p:sldId id="297" r:id="rId19"/>
    <p:sldId id="288" r:id="rId20"/>
    <p:sldId id="342" r:id="rId21"/>
    <p:sldId id="340" r:id="rId22"/>
    <p:sldId id="343" r:id="rId23"/>
    <p:sldId id="313" r:id="rId24"/>
    <p:sldId id="310" r:id="rId25"/>
    <p:sldId id="314" r:id="rId26"/>
    <p:sldId id="30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9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2C9981-AEB6-4198-8803-2955FE35F4C7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C4A076-D04B-4BBD-A91A-5ED51598A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AAF517-DB82-4D25-9898-E506C300BF5A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A1E1-F02F-4013-9B6D-5DC9F2E962C2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E6D7-0EF4-4C75-8E02-6BEBA322F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BD809-EA69-454E-9539-B2BE371A8B3C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1067-1A8F-4F4D-9D06-C71556DEC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1009-E296-4470-97C8-9C5F4A3272C1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A687-F052-4B52-8BBA-BD92768F5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55F8E-0218-47F9-AC78-A2CF93EFE76D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AFB06-37BD-4ECB-814C-B1610764C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9F66-4C40-4CF1-80F5-F35D9D276F66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A278C-E561-4753-8ED6-8FBB6F012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038E-9333-4E0C-84E6-8377022BF354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A018-F5D8-4A57-8EC9-6AC3DF3B2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E099-5522-4938-BD34-EDCFD5FCF4AA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66433-897F-4736-8A83-C25A90B0C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3AA7-1FDB-497A-8C70-B39F67C2F042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50871-AB37-49DD-99AC-3C36CE2C7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4AB9-523A-4971-B312-62003499F802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38E1D-4C5F-40C8-840A-CF3C91B2F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E53FB-ECAA-45B8-9381-186F626AFDB3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A7E9-6D1E-4C11-9F76-519E7E58F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BFD8-0A95-42CB-BB99-97B9E7839EF6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D26C-33F0-46BD-BC13-334DD45B0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F7E13E-4046-4C76-8C78-3470722C3E5B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F11BF7-1C77-4341-B274-77CB4276C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288" y="549275"/>
            <a:ext cx="8280400" cy="27352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ОБЩИЕ ПРИЗНАКИ РОЗОЦВЕТНЫХ.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3500438"/>
            <a:ext cx="8280400" cy="29527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Автор: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Учитель- дефектолог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Карасева Марина Алексеевна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ГБОУ СКОШИ  </a:t>
            </a:r>
            <a:r>
              <a:rPr lang="en-US" sz="2000" dirty="0" smtClean="0">
                <a:solidFill>
                  <a:schemeClr val="tx1"/>
                </a:solidFill>
              </a:rPr>
              <a:t>VIII</a:t>
            </a:r>
            <a:r>
              <a:rPr lang="ru-RU" sz="2000" dirty="0" smtClean="0">
                <a:solidFill>
                  <a:schemeClr val="tx1"/>
                </a:solidFill>
              </a:rPr>
              <a:t> вида №7 г. Зеленограда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68952" cy="648072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Стебель розоцветных.</a:t>
            </a: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765175"/>
            <a:ext cx="8569325" cy="575945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У </a:t>
            </a:r>
            <a:r>
              <a:rPr lang="ru-RU" sz="2800" dirty="0" smtClean="0">
                <a:solidFill>
                  <a:srgbClr val="0070C0"/>
                </a:solidFill>
              </a:rPr>
              <a:t>каких растений стебель с шипами?</a:t>
            </a:r>
          </a:p>
        </p:txBody>
      </p:sp>
      <p:pic>
        <p:nvPicPr>
          <p:cNvPr id="15364" name="Picture 3" descr="C:\Richard Cœur de Lion\20488208_9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1556792"/>
            <a:ext cx="28162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C:\Richard Cœur de Lion\1316746170_full12816794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484784"/>
            <a:ext cx="280828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lenovo\Desktop\shipovni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933056"/>
            <a:ext cx="3096344" cy="2299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913"/>
            <a:ext cx="8569325" cy="576262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  Корневая </a:t>
            </a:r>
            <a:r>
              <a:rPr lang="ru-RU" sz="4000" dirty="0" smtClean="0">
                <a:solidFill>
                  <a:srgbClr val="FF0000"/>
                </a:solidFill>
              </a:rPr>
              <a:t>система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908050"/>
            <a:ext cx="8569325" cy="56896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B05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B05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B05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B05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B05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B05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B05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стержневая </a:t>
            </a:r>
            <a:r>
              <a:rPr lang="ru-RU" dirty="0" smtClean="0">
                <a:solidFill>
                  <a:srgbClr val="0070C0"/>
                </a:solidFill>
              </a:rPr>
              <a:t>корневая система       корневище</a:t>
            </a:r>
          </a:p>
        </p:txBody>
      </p:sp>
      <p:pic>
        <p:nvPicPr>
          <p:cNvPr id="16388" name="Picture 2" descr="C:\Richard Cœur de Lion\koern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1" y="1052736"/>
            <a:ext cx="4176463" cy="313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C:\Richard Cœur de Lion\Illustration_Potentilla_anserina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192" y="980728"/>
            <a:ext cx="185752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низ 11"/>
          <p:cNvSpPr/>
          <p:nvPr/>
        </p:nvSpPr>
        <p:spPr>
          <a:xfrm>
            <a:off x="2555776" y="4365104"/>
            <a:ext cx="485775" cy="763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7092280" y="4365104"/>
            <a:ext cx="484188" cy="719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350"/>
            <a:ext cx="8785101" cy="64837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Листья розоцветных.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908050"/>
            <a:ext cx="8785225" cy="5761038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Назови </a:t>
            </a:r>
            <a:r>
              <a:rPr lang="ru-RU" dirty="0" smtClean="0">
                <a:solidFill>
                  <a:srgbClr val="0070C0"/>
                </a:solidFill>
              </a:rPr>
              <a:t> растения  со сложными листьями.</a:t>
            </a:r>
            <a:endParaRPr lang="en-US" dirty="0" smtClean="0">
              <a:solidFill>
                <a:srgbClr val="0070C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   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</a:t>
            </a:r>
            <a:endParaRPr lang="ru-RU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     </a:t>
            </a:r>
            <a:endParaRPr lang="ru-RU" dirty="0"/>
          </a:p>
        </p:txBody>
      </p:sp>
      <p:pic>
        <p:nvPicPr>
          <p:cNvPr id="20484" name="Picture 2" descr="C:\Richard Cœur de Lion\Malus_domestica_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484784"/>
            <a:ext cx="1984151" cy="223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Richard Cœur de Lion\40114eecd14645b05a5d5d36e803393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1484784"/>
            <a:ext cx="1963329" cy="218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C:\Richard Cœur de Lion\800px-Perzi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4077072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Richard Cœur de Lion\2S3U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1840" y="1628800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Richard Cœur de Lion\1316746170_full128167944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20072" y="4005064"/>
            <a:ext cx="305708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395536" y="188912"/>
            <a:ext cx="8424936" cy="1223864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Какие листья 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у зайцев: простые или сложные?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614" cy="4896966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4580" name="Picture 7" descr="C:\Richard Cœur de Lion\dikie-zhivotnie-50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1628800"/>
            <a:ext cx="3910012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785225" cy="50323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Строение цветков розоцветных.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765175"/>
            <a:ext cx="8785225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 smtClean="0">
                <a:solidFill>
                  <a:srgbClr val="0070C0"/>
                </a:solidFill>
              </a:rPr>
              <a:t>цветке</a:t>
            </a:r>
            <a:r>
              <a:rPr lang="ru-RU" dirty="0" smtClean="0">
                <a:solidFill>
                  <a:schemeClr val="tx1"/>
                </a:solidFill>
              </a:rPr>
              <a:t>:5 </a:t>
            </a:r>
            <a:r>
              <a:rPr lang="ru-RU" dirty="0" smtClean="0">
                <a:solidFill>
                  <a:schemeClr val="tx1"/>
                </a:solidFill>
              </a:rPr>
              <a:t>чашелистиков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5 лепестков венчика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много тычинок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1 или много пестиков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</a:t>
            </a:r>
            <a:r>
              <a:rPr lang="ru-RU" dirty="0" smtClean="0">
                <a:solidFill>
                  <a:schemeClr val="tx1"/>
                </a:solidFill>
              </a:rPr>
              <a:t>                         </a:t>
            </a:r>
            <a:r>
              <a:rPr lang="ru-RU" dirty="0" smtClean="0">
                <a:solidFill>
                  <a:schemeClr val="tx1"/>
                </a:solidFill>
              </a:rPr>
              <a:t>Шиповник                                     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9460" name="Picture 2" descr="C:\Richard Cœur de Lion\Rosa_cani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46799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568952" cy="504055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Подбери плод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601075" cy="5616575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Плод шиповника – </a:t>
            </a:r>
            <a:r>
              <a:rPr lang="ru-RU" dirty="0" smtClean="0">
                <a:solidFill>
                  <a:srgbClr val="0070C0"/>
                </a:solidFill>
              </a:rPr>
              <a:t>ложная </a:t>
            </a:r>
            <a:r>
              <a:rPr lang="ru-RU" dirty="0" smtClean="0">
                <a:solidFill>
                  <a:srgbClr val="0070C0"/>
                </a:solidFill>
              </a:rPr>
              <a:t>ягода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6629" name="Picture 3" descr="C:\Richard Cœur de Lion\2S3U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35896" y="1484784"/>
            <a:ext cx="220122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lenovo\Desktop\node-59-1-478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44824"/>
            <a:ext cx="2331078" cy="3024336"/>
          </a:xfrm>
          <a:prstGeom prst="rect">
            <a:avLst/>
          </a:prstGeom>
          <a:noFill/>
        </p:spPr>
      </p:pic>
      <p:pic>
        <p:nvPicPr>
          <p:cNvPr id="6146" name="Picture 2" descr="C:\Users\lenovo\Desktop\shipovni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93096"/>
            <a:ext cx="2717651" cy="2016224"/>
          </a:xfrm>
          <a:prstGeom prst="rect">
            <a:avLst/>
          </a:prstGeom>
          <a:noFill/>
        </p:spPr>
      </p:pic>
      <p:sp>
        <p:nvSpPr>
          <p:cNvPr id="15" name="Стрелка вправо 14"/>
          <p:cNvSpPr/>
          <p:nvPr/>
        </p:nvSpPr>
        <p:spPr>
          <a:xfrm>
            <a:off x="5796136" y="292494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3059832" y="292494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99992" y="357301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lenovo\Desktop\112317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16832"/>
            <a:ext cx="237626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251519" y="116632"/>
            <a:ext cx="8497193" cy="720079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   Побери плод к дереву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2150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497888" cy="5689154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Плод </a:t>
            </a:r>
            <a:r>
              <a:rPr lang="ru-RU" dirty="0" smtClean="0">
                <a:solidFill>
                  <a:schemeClr val="tx1"/>
                </a:solidFill>
              </a:rPr>
              <a:t>- яблоко</a:t>
            </a:r>
          </a:p>
        </p:txBody>
      </p:sp>
      <p:pic>
        <p:nvPicPr>
          <p:cNvPr id="7" name="Picture 3" descr="C:\Richard Cœur de Lion\533px-Pear_tre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628800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lenovo\Desktop\LovedApple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149080"/>
            <a:ext cx="2520280" cy="2232248"/>
          </a:xfrm>
          <a:prstGeom prst="rect">
            <a:avLst/>
          </a:prstGeom>
          <a:noFill/>
        </p:spPr>
      </p:pic>
      <p:pic>
        <p:nvPicPr>
          <p:cNvPr id="2051" name="Picture 3" descr="C:\Users\lenovo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628800"/>
            <a:ext cx="2031423" cy="1456775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 flipH="1">
            <a:off x="2771800" y="256490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724128" y="2564904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lenovo\Desktop\persikovoe-derev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628800"/>
            <a:ext cx="2136674" cy="2304256"/>
          </a:xfrm>
          <a:prstGeom prst="rect">
            <a:avLst/>
          </a:prstGeom>
          <a:noFill/>
        </p:spPr>
      </p:pic>
      <p:sp>
        <p:nvSpPr>
          <p:cNvPr id="15" name="Стрелка вниз 14"/>
          <p:cNvSpPr/>
          <p:nvPr/>
        </p:nvSpPr>
        <p:spPr>
          <a:xfrm>
            <a:off x="4499992" y="3284984"/>
            <a:ext cx="4126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568952" cy="72008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Подбери плод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9325" cy="554456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 smtClean="0">
              <a:solidFill>
                <a:srgbClr val="00B050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Плод </a:t>
            </a:r>
            <a:r>
              <a:rPr lang="ru-RU" dirty="0" smtClean="0">
                <a:solidFill>
                  <a:schemeClr val="tx1"/>
                </a:solidFill>
              </a:rPr>
              <a:t>-   грушевидное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яблоко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8677" name="Picture 6" descr="C:\Richard Cœur de Lion\40114eecd14645b05a5d5d36e803393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980728"/>
            <a:ext cx="283231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Richard Cœur de Lion\533px-Pear_tre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3573016"/>
            <a:ext cx="2376264" cy="286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Richard Cœur de Lion\6-500x5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573016"/>
            <a:ext cx="2448272" cy="28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lenovo\Desktop\112317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573016"/>
            <a:ext cx="2160240" cy="2876060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>
            <a:off x="3635896" y="2204864"/>
            <a:ext cx="388843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35896" y="299695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907704" y="292494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ctrTitle"/>
          </p:nvPr>
        </p:nvSpPr>
        <p:spPr>
          <a:xfrm>
            <a:off x="395536" y="115888"/>
            <a:ext cx="8497639" cy="648816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Плод – «костянка»</a:t>
            </a:r>
            <a:endParaRPr lang="ru-RU" sz="3200" dirty="0" smtClean="0"/>
          </a:p>
        </p:txBody>
      </p:sp>
      <p:sp>
        <p:nvSpPr>
          <p:cNvPr id="2457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836613"/>
            <a:ext cx="8497887" cy="5688012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Вишня                                                       П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30724" name="Picture 2" descr="C:\Richard Cœur de Lion\0_7250f_a359e1d9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124744"/>
            <a:ext cx="23717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 descr="C:\Richard Cœur de Lion\7236509-cherries-on-a-white-backgroun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1268760"/>
            <a:ext cx="238172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Richard Cœur de Lion\800px-Autumn_Red_peache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3861048"/>
            <a:ext cx="3423796" cy="23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864096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Плоды розоцветных.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560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424614" cy="539988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Плод – ложные ягоды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ярко-красные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орешки выступают из мякоти.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Земляника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31748" name="Picture 5" descr="C:\Richard Cœur de Lion\3_wild_strawberries_close_up_UK_2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2492896"/>
            <a:ext cx="4032609" cy="302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568630" cy="5043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Тема: Общие признаки розоцветных.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765175"/>
            <a:ext cx="8569325" cy="56880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Цели на уроке: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  Образовательные: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Обобщить и систематизировать общие признаки семейства розоцветных.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             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Коррекционные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Развивать внимание, память, мышление.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</a:t>
            </a:r>
            <a:r>
              <a:rPr lang="ru-RU" sz="2400" dirty="0" smtClean="0">
                <a:solidFill>
                  <a:schemeClr val="tx1"/>
                </a:solidFill>
              </a:rPr>
              <a:t>равнивать  </a:t>
            </a:r>
            <a:r>
              <a:rPr lang="ru-RU" sz="2400" dirty="0" smtClean="0">
                <a:solidFill>
                  <a:schemeClr val="tx1"/>
                </a:solidFill>
              </a:rPr>
              <a:t>растения по основным признакам.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Воспитательные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Учить бережному отношению к природе на примере значения семейства розоцветных в жизни человека.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Понимать и чувствовать красоту растений.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          Найди плод - «костянка»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Picture 5" descr="C:\Richard Cœur de Lion\3_wild_strawberries_close_up_UK_2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221088"/>
            <a:ext cx="29523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Richard Cœur de Lion\800px-Autumn_Red_peach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1412776"/>
            <a:ext cx="298401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Richard Cœur de Lion\2S3U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1340768"/>
            <a:ext cx="267616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Richard Cœur de Lion\0_7250f_a359e1d9_X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4221088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         </a:t>
            </a:r>
            <a:r>
              <a:rPr lang="ru-RU" sz="4000" dirty="0" smtClean="0">
                <a:solidFill>
                  <a:srgbClr val="0070C0"/>
                </a:solidFill>
              </a:rPr>
              <a:t>Найди плод – «ягода»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3" name="Picture 5" descr="C:\Richard Cœur de Lion\3_wild_strawberries_close_up_UK_2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4293096"/>
            <a:ext cx="3072070" cy="230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Richard Cœur de Lion\0_7250f_a359e1d9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340768"/>
            <a:ext cx="271104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lenovo\Desktop\1217499664_46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340768"/>
            <a:ext cx="2592288" cy="2651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Desktop\0011-015-Izuchenie-zarodysha-semj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112568" cy="44837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</a:t>
            </a:r>
            <a:r>
              <a:rPr lang="ru-RU" sz="4000" dirty="0" smtClean="0">
                <a:solidFill>
                  <a:srgbClr val="0070C0"/>
                </a:solidFill>
              </a:rPr>
              <a:t>Семя -  2 семядоли  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250825" y="260350"/>
            <a:ext cx="8642350" cy="720725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Опиши  растение.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052513"/>
            <a:ext cx="8642350" cy="554513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Слова для справок: </a:t>
            </a:r>
            <a:r>
              <a:rPr lang="ru-RU" sz="2000" dirty="0" smtClean="0">
                <a:solidFill>
                  <a:schemeClr val="tx1"/>
                </a:solidFill>
              </a:rPr>
              <a:t>деревянистый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стержневой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сложные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5 чашелистиков, 5 лепестков венчика, много тычинок и пестиков, </a:t>
            </a:r>
            <a:r>
              <a:rPr lang="ru-RU" sz="2000" dirty="0" smtClean="0">
                <a:solidFill>
                  <a:schemeClr val="tx1"/>
                </a:solidFill>
              </a:rPr>
              <a:t>ложная </a:t>
            </a:r>
            <a:r>
              <a:rPr lang="ru-RU" sz="2000" dirty="0" smtClean="0">
                <a:solidFill>
                  <a:schemeClr val="tx1"/>
                </a:solidFill>
              </a:rPr>
              <a:t> ягода, две семядоли.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1341438"/>
            <a:ext cx="1704975" cy="431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Стебель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132856"/>
            <a:ext cx="1727200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Корень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852936"/>
            <a:ext cx="1727200" cy="3603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Листья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149080"/>
            <a:ext cx="1727200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Плоды</a:t>
            </a:r>
            <a:endParaRPr lang="ru-RU" dirty="0"/>
          </a:p>
        </p:txBody>
      </p:sp>
      <p:pic>
        <p:nvPicPr>
          <p:cNvPr id="10" name="Picture 2" descr="C:\Users\lenovo\Desktop\shipovni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5040560" cy="37444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4797152"/>
            <a:ext cx="1728192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Семя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429000"/>
            <a:ext cx="172819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Цветок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395288" y="188912"/>
            <a:ext cx="8425184" cy="575791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Отгадай!</a:t>
            </a:r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395288" y="764704"/>
            <a:ext cx="8425184" cy="576064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В рот - красну кашку. Изо рта – костяшку.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err="1" smtClean="0"/>
              <a:t>ш</a:t>
            </a:r>
            <a:endParaRPr lang="ru-RU" sz="3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Плод бархатистый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оранжево </a:t>
            </a:r>
            <a:r>
              <a:rPr lang="ru-RU" dirty="0" smtClean="0">
                <a:solidFill>
                  <a:schemeClr val="tx1"/>
                </a:solidFill>
              </a:rPr>
              <a:t>желтый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191611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213" y="191611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1638" y="191611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1500" y="191611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191611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 smtClean="0"/>
              <a:t>я</a:t>
            </a:r>
            <a:endParaRPr lang="ru-RU" sz="5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4797425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51050" y="4797425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475" y="4797425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7900" y="4797425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56325" y="4797425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24750" y="4797425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 smtClean="0"/>
              <a:t>к</a:t>
            </a:r>
            <a:endParaRPr lang="ru-RU" sz="6000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4500563" y="1341438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500563" y="4292600"/>
            <a:ext cx="287337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>
          <a:xfrm>
            <a:off x="323850" y="188913"/>
            <a:ext cx="8424863" cy="6477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Значение розоцветных.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981075"/>
            <a:ext cx="8496300" cy="5543550"/>
          </a:xfrm>
          <a:solidFill>
            <a:srgbClr val="FFC000"/>
          </a:solidFill>
        </p:spPr>
        <p:txBody>
          <a:bodyPr rtlCol="0">
            <a:normAutofit/>
          </a:bodyPr>
          <a:lstStyle/>
          <a:p>
            <a:pPr marL="1885950" lvl="3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1885950" lvl="3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1885950" lvl="3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1885950" lvl="3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1885950" lvl="3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34820" name="Picture 2" descr="C:\Richard Cœur de Lion\aprico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6688" y="1052513"/>
            <a:ext cx="22320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347864" y="1268760"/>
            <a:ext cx="1944687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пищевое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87824" y="2420888"/>
            <a:ext cx="2880320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декоративное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36096" y="2924944"/>
            <a:ext cx="3168352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косметическое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7544" y="2996952"/>
            <a:ext cx="3024336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лекарственное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826" name="Picture 6" descr="C:\Richard Cœur de Lion\735084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125" y="4365625"/>
            <a:ext cx="2016125" cy="194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3" descr="C:\Richard Cœur de Lion\2126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784" y="4653136"/>
            <a:ext cx="3600400" cy="173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4" descr="C:\Richard Cœur de Lion\529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4365104"/>
            <a:ext cx="15843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 стрелкой 26"/>
          <p:cNvCxnSpPr/>
          <p:nvPr/>
        </p:nvCxnSpPr>
        <p:spPr>
          <a:xfrm>
            <a:off x="5580112" y="191683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1979712" y="191683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187450" y="3860800"/>
            <a:ext cx="288925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8" idx="5"/>
          </p:cNvCxnSpPr>
          <p:nvPr/>
        </p:nvCxnSpPr>
        <p:spPr>
          <a:xfrm flipH="1">
            <a:off x="8100493" y="3705433"/>
            <a:ext cx="39960" cy="514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33" name="Picture 4" descr="C:\Richard Cœur de Lion\_shipovnik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8313" y="1052513"/>
            <a:ext cx="12239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 стрелкой 28"/>
          <p:cNvCxnSpPr/>
          <p:nvPr/>
        </p:nvCxnSpPr>
        <p:spPr>
          <a:xfrm>
            <a:off x="4355976" y="350100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323850" y="188913"/>
            <a:ext cx="8496300" cy="576262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Как я могу защитить растения?</a:t>
            </a:r>
          </a:p>
        </p:txBody>
      </p:sp>
      <p:sp>
        <p:nvSpPr>
          <p:cNvPr id="296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836613"/>
            <a:ext cx="8496300" cy="576103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35844" name="Picture 2" descr="C:\Richard Cœur de Lion\12931009221310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713" y="2565400"/>
            <a:ext cx="53070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79838" y="1125538"/>
            <a:ext cx="1152525" cy="10795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15888"/>
            <a:ext cx="8569325" cy="64928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Деревья розоцветных.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836613"/>
            <a:ext cx="8569325" cy="5689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solidFill>
                  <a:srgbClr val="00B050"/>
                </a:solidFill>
                <a:hlinkClick r:id="rId2" action="ppaction://hlinksldjump"/>
              </a:rPr>
              <a:t>Стебель </a:t>
            </a:r>
            <a:r>
              <a:rPr lang="ru-RU" sz="5100" dirty="0" smtClean="0">
                <a:solidFill>
                  <a:srgbClr val="00B050"/>
                </a:solidFill>
                <a:hlinkClick r:id="rId2" action="ppaction://hlinksldjump"/>
              </a:rPr>
              <a:t>– ствол.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  <a:hlinkClick r:id="rId2" action="ppaction://hlinksldjump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hlinkClick r:id="rId2" action="ppaction://hlinksldjump"/>
              </a:rPr>
              <a:t>                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/>
              </a:solidFill>
              <a:hlinkClick r:id="rId2" action="ppaction://hlinksldjump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  <a:hlinkClick r:id="rId2" action="ppaction://hlinksldjump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/>
              </a:solidFill>
              <a:hlinkClick r:id="rId2" action="ppaction://hlinksldjump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  <a:hlinkClick r:id="rId2" action="ppaction://hlinksldjump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hlinkClick r:id="rId2" action="ppaction://hlinksldjump"/>
              </a:rPr>
              <a:t>        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  <a:hlinkClick r:id="rId2" action="ppaction://hlinksldjump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hlinkClick r:id="rId2" action="ppaction://hlinksldjump"/>
              </a:rPr>
              <a:t>                 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  <a:hlinkClick r:id="rId2" action="ppaction://hlinksldjump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hlinkClick r:id="rId2" action="ppaction://hlinksldjump"/>
              </a:rPr>
              <a:t>                    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hlinkClick r:id="rId2" action="ppaction://hlinksldjump"/>
              </a:rPr>
              <a:t>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  <a:hlinkClick r:id="rId2" action="ppaction://hlinksldjump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  <a:hlinkClick r:id="rId2" action="ppaction://hlinksldjump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hlinkClick r:id="rId2" action="ppaction://hlinksldjump"/>
              </a:rPr>
              <a:t>                                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1"/>
                </a:solidFill>
                <a:hlinkClick r:id="rId2" action="ppaction://hlinksldjump"/>
              </a:rPr>
              <a:t>                      Яблоня                                                              Груша                                                              </a:t>
            </a:r>
            <a:endParaRPr lang="ru-RU" sz="4400" dirty="0" smtClean="0">
              <a:solidFill>
                <a:schemeClr val="tx1"/>
              </a:solidFill>
              <a:hlinkClick r:id="rId2" action="ppaction://hlinksldjump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1"/>
                </a:solidFill>
                <a:hlinkClick r:id="rId2" action="ppaction://hlinksldjump"/>
              </a:rPr>
              <a:t>                                    </a:t>
            </a:r>
            <a:endParaRPr lang="ru-RU" sz="4400" dirty="0">
              <a:solidFill>
                <a:schemeClr val="tx1"/>
              </a:solidFill>
              <a:hlinkClick r:id="rId2" action="ppaction://hlinksldjump"/>
            </a:endParaRPr>
          </a:p>
        </p:txBody>
      </p:sp>
      <p:pic>
        <p:nvPicPr>
          <p:cNvPr id="6148" name="Picture 5" descr="C:\Richard Cœur de Lion\533px-Pear_tre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1700808"/>
            <a:ext cx="294192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lenovo\Desktop\LovedApple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00809"/>
            <a:ext cx="381000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3987" cy="5048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70C0"/>
                </a:solidFill>
              </a:rPr>
              <a:t>Сравни  деревья.</a:t>
            </a:r>
            <a:endParaRPr lang="ru-RU" sz="4000" dirty="0" smtClean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981075"/>
            <a:ext cx="8496300" cy="56165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Абрикосовое дерево                Вишня</a:t>
            </a:r>
          </a:p>
        </p:txBody>
      </p:sp>
      <p:pic>
        <p:nvPicPr>
          <p:cNvPr id="7172" name="Picture 2" descr="C:\Richard Cœur de Lion\6-500x5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124744"/>
            <a:ext cx="4043163" cy="40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lenovo\Desktop\11231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3"/>
            <a:ext cx="297473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60350"/>
            <a:ext cx="8642350" cy="5762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70C0"/>
                </a:solidFill>
              </a:rPr>
              <a:t>Найди отличия.</a:t>
            </a:r>
            <a:endParaRPr lang="ru-RU" sz="4000" dirty="0" smtClean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981075"/>
            <a:ext cx="8496300" cy="568801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Персиковое дерево                     Рябина</a:t>
            </a:r>
          </a:p>
        </p:txBody>
      </p:sp>
      <p:pic>
        <p:nvPicPr>
          <p:cNvPr id="5122" name="Picture 2" descr="C:\Users\lenovo\Desktop\persikovoe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672408" cy="3960440"/>
          </a:xfrm>
          <a:prstGeom prst="rect">
            <a:avLst/>
          </a:prstGeom>
          <a:noFill/>
        </p:spPr>
      </p:pic>
      <p:pic>
        <p:nvPicPr>
          <p:cNvPr id="5123" name="Picture 3" descr="C:\Users\lenovo\Desktop\node-59-1-478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216" y="1268760"/>
            <a:ext cx="393369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115888"/>
            <a:ext cx="8642350" cy="5048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70C0"/>
                </a:solidFill>
              </a:rPr>
              <a:t>Кустарники розоцветных.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765175"/>
            <a:ext cx="8569325" cy="590391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</a:t>
            </a:r>
            <a:r>
              <a:rPr lang="ru-RU" dirty="0" smtClean="0">
                <a:solidFill>
                  <a:schemeClr val="tx1"/>
                </a:solidFill>
              </a:rPr>
              <a:t>Стебель с шипами</a:t>
            </a: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Шиповник                                Роза       </a:t>
            </a:r>
          </a:p>
        </p:txBody>
      </p:sp>
      <p:pic>
        <p:nvPicPr>
          <p:cNvPr id="10245" name="Picture 3" descr="C:\Richard Cœur de Lion\134911.0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1700808"/>
            <a:ext cx="36766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lenovo\Desktop\shipovni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60040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188913"/>
            <a:ext cx="8928100" cy="576262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      </a:t>
            </a:r>
            <a:r>
              <a:rPr lang="ru-RU" dirty="0" smtClean="0">
                <a:solidFill>
                  <a:srgbClr val="FF0000"/>
                </a:solidFill>
              </a:rPr>
              <a:t>Травянистые растения  розоцветных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836613"/>
            <a:ext cx="8928100" cy="5761037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0070C0"/>
                </a:solidFill>
              </a:rPr>
              <a:t>Травы – мягкие травянистые стебли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Гусиная лапчатка                       Земляника                            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2" name="Picture 6" descr="C:\Richard Cœur de Lion\800px-Zilverschoon_plant_Potentilla_anserin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0080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C:\Richard Cœur de Lion\3_wild_strawberries_close_up_UK_20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1700808"/>
            <a:ext cx="40798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1259632" y="188640"/>
            <a:ext cx="6552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/>
              <a:t>         </a:t>
            </a:r>
            <a:r>
              <a:rPr lang="ru-RU" sz="3200" dirty="0" smtClean="0"/>
              <a:t> </a:t>
            </a:r>
            <a:r>
              <a:rPr lang="ru-RU" sz="4000" dirty="0" smtClean="0">
                <a:solidFill>
                  <a:srgbClr val="0070C0"/>
                </a:solidFill>
              </a:rPr>
              <a:t>Назови </a:t>
            </a:r>
            <a:r>
              <a:rPr lang="ru-RU" sz="4000" dirty="0" smtClean="0">
                <a:solidFill>
                  <a:srgbClr val="0070C0"/>
                </a:solidFill>
              </a:rPr>
              <a:t>кустарники.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8" name="Picture 7" descr="C:\Richard Cœur de Lion\3_wild_strawberries_close_up_UK_2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3861048"/>
            <a:ext cx="3024085" cy="237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Richard Cœur de Lion\134911.0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933056"/>
            <a:ext cx="2880320" cy="234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lenovo\Desktop\LovedApple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2880320" cy="2388436"/>
          </a:xfrm>
          <a:prstGeom prst="rect">
            <a:avLst/>
          </a:prstGeom>
          <a:noFill/>
        </p:spPr>
      </p:pic>
      <p:pic>
        <p:nvPicPr>
          <p:cNvPr id="7170" name="Picture 2" descr="C:\Users\lenovo\Desktop\shipovnik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340768"/>
            <a:ext cx="3096344" cy="2299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Подумай.</a:t>
            </a: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9647" cy="5759921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Какое растение «лишнее»?</a:t>
            </a:r>
          </a:p>
        </p:txBody>
      </p:sp>
      <p:pic>
        <p:nvPicPr>
          <p:cNvPr id="14341" name="Picture 4" descr="C:\Richard Cœur de Lion\tomate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4077072"/>
            <a:ext cx="29051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Richard Cœur de Lion\533px-Pear_tre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3933056"/>
            <a:ext cx="2736304" cy="228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Richard Cœur de Lion\3_wild_strawberries_close_up_UK_20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1484784"/>
            <a:ext cx="2808313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Richard Cœur de Lion\1316746170_full128167944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1556792"/>
            <a:ext cx="280828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2748</TotalTime>
  <Words>346</Words>
  <Application>Microsoft Office PowerPoint</Application>
  <PresentationFormat>Экран (4:3)</PresentationFormat>
  <Paragraphs>189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ОБЩИЕ ПРИЗНАКИ РОЗОЦВЕТНЫХ.</vt:lpstr>
      <vt:lpstr>Тема: Общие признаки розоцветных.</vt:lpstr>
      <vt:lpstr>Деревья розоцветных.</vt:lpstr>
      <vt:lpstr>Сравни  деревья.</vt:lpstr>
      <vt:lpstr>Найди отличия.</vt:lpstr>
      <vt:lpstr>Кустарники розоцветных.</vt:lpstr>
      <vt:lpstr>      Травянистые растения  розоцветных</vt:lpstr>
      <vt:lpstr>Слайд 8</vt:lpstr>
      <vt:lpstr>Подумай.</vt:lpstr>
      <vt:lpstr>Стебель розоцветных.</vt:lpstr>
      <vt:lpstr>  Корневая система</vt:lpstr>
      <vt:lpstr>Листья розоцветных.</vt:lpstr>
      <vt:lpstr> Какие листья  у зайцев: простые или сложные? </vt:lpstr>
      <vt:lpstr>Строение цветков розоцветных.</vt:lpstr>
      <vt:lpstr>Подбери плод</vt:lpstr>
      <vt:lpstr>   Побери плод к дереву</vt:lpstr>
      <vt:lpstr>Подбери плод </vt:lpstr>
      <vt:lpstr>Плод – «костянка»</vt:lpstr>
      <vt:lpstr> Плоды розоцветных. </vt:lpstr>
      <vt:lpstr>Слайд 20</vt:lpstr>
      <vt:lpstr>Слайд 21</vt:lpstr>
      <vt:lpstr>Слайд 22</vt:lpstr>
      <vt:lpstr>Опиши  растение.</vt:lpstr>
      <vt:lpstr>Отгадай!</vt:lpstr>
      <vt:lpstr>Значение розоцветных.</vt:lpstr>
      <vt:lpstr>Как я могу защитить растения?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РОЗОЦВЕТНЫЕ.</dc:title>
  <dc:creator>Пользователь</dc:creator>
  <cp:lastModifiedBy>lenovo</cp:lastModifiedBy>
  <cp:revision>263</cp:revision>
  <dcterms:created xsi:type="dcterms:W3CDTF">2013-01-25T05:34:19Z</dcterms:created>
  <dcterms:modified xsi:type="dcterms:W3CDTF">2013-02-27T15:11:42Z</dcterms:modified>
</cp:coreProperties>
</file>