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-11798300" y="-11796713"/>
            <a:ext cx="11793537" cy="124872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E1A8263-8C8B-42F5-8FDB-4BADDFD36C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015B3AE-F01E-43D7-934A-F6CABBA909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4638" y="128588"/>
            <a:ext cx="2055812" cy="59912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5038" cy="59912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1FC5C63-04EB-44F4-AF42-33FD1859AB2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EC47CEA-BA82-4AAD-92CD-C35A56B6C3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033503F-FBC1-41C5-911B-4302FED20E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534B170-BE44-4E0F-8922-0AD38F3E8D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C3ADE27-D42E-47EF-BA1A-0FCAE1F179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2267624-09F4-4A62-A0D4-34693782D9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B2D3378-7EDA-49AF-8B42-E35FF6C06B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76271A9-86C6-4043-982A-A757EE88EA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CF48538-075F-4980-B7A6-D3FAF2B472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BFA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3250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1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7250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D97BD8D9-56C8-4422-BCDC-EC53B221488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9C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179388"/>
            <a:ext cx="8459787" cy="6300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079500" y="900113"/>
            <a:ext cx="7285038" cy="1065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i="1">
                <a:solidFill>
                  <a:srgbClr val="000000"/>
                </a:solidFill>
              </a:rPr>
              <a:t>Урок по теме ,,Кислород, получение, свойства''</a:t>
            </a:r>
            <a:r>
              <a:rPr lang="ru-RU" sz="260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9C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3" cstate="print"/>
          <a:srcRect l="40562" t="30515" r="5902" b="11031"/>
          <a:stretch>
            <a:fillRect/>
          </a:stretch>
        </p:blipFill>
        <p:spPr bwMode="auto">
          <a:xfrm>
            <a:off x="1331913" y="1552575"/>
            <a:ext cx="6769100" cy="4181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2290" name="WordArt 2"/>
          <p:cNvSpPr>
            <a:spLocks noChangeArrowheads="1" noChangeShapeType="1" noTextEdit="1"/>
          </p:cNvSpPr>
          <p:nvPr/>
        </p:nvSpPr>
        <p:spPr bwMode="auto">
          <a:xfrm>
            <a:off x="2771775" y="620713"/>
            <a:ext cx="360045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Состав воздуха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9C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3600" y="2420938"/>
            <a:ext cx="4470400" cy="3657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420938"/>
            <a:ext cx="4470400" cy="3657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50825" y="620713"/>
            <a:ext cx="8497888" cy="992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         Кислород О</a:t>
            </a:r>
            <a:r>
              <a:rPr lang="ru-RU" b="1" baseline="-25000">
                <a:solidFill>
                  <a:srgbClr val="000000"/>
                </a:solidFill>
              </a:rPr>
              <a:t>2 </a:t>
            </a:r>
            <a:r>
              <a:rPr lang="ru-RU" b="1">
                <a:solidFill>
                  <a:srgbClr val="000000"/>
                </a:solidFill>
              </a:rPr>
              <a:t>в нормальных условиях - газ без цвета и запаха, аллотропная модификация – озон О</a:t>
            </a:r>
            <a:r>
              <a:rPr lang="ru-RU" b="1" baseline="-25000">
                <a:solidFill>
                  <a:srgbClr val="000000"/>
                </a:solidFill>
              </a:rPr>
              <a:t>3</a:t>
            </a:r>
            <a:r>
              <a:rPr lang="ru-RU" b="1">
                <a:solidFill>
                  <a:srgbClr val="000000"/>
                </a:solidFill>
              </a:rPr>
              <a:t> -это газ с характерным резким запахом.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39750" y="6237288"/>
            <a:ext cx="39608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000000"/>
                </a:solidFill>
              </a:rPr>
              <a:t>Молекула</a:t>
            </a:r>
            <a:r>
              <a:rPr lang="ru-RU" b="1">
                <a:solidFill>
                  <a:srgbClr val="000000"/>
                </a:solidFill>
              </a:rPr>
              <a:t> </a:t>
            </a:r>
            <a:r>
              <a:rPr lang="ru-RU" sz="2400" b="1">
                <a:solidFill>
                  <a:srgbClr val="000000"/>
                </a:solidFill>
              </a:rPr>
              <a:t>кислорода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932363" y="6237288"/>
            <a:ext cx="36004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5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>
                <a:solidFill>
                  <a:srgbClr val="000000"/>
                </a:solidFill>
              </a:rPr>
              <a:t>Молекула озона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9C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 cstate="print"/>
          <a:srcRect t="8221" r="4327" b="6854"/>
          <a:stretch>
            <a:fillRect/>
          </a:stretch>
        </p:blipFill>
        <p:spPr bwMode="auto">
          <a:xfrm>
            <a:off x="250825" y="188913"/>
            <a:ext cx="8748713" cy="4392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8316913" y="6021388"/>
            <a:ext cx="647700" cy="720725"/>
          </a:xfrm>
          <a:prstGeom prst="actionButtonInformation">
            <a:avLst/>
          </a:prstGeom>
          <a:solidFill>
            <a:srgbClr val="BBE0E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AutoShap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11188" y="5949950"/>
            <a:ext cx="936625" cy="503238"/>
          </a:xfrm>
          <a:prstGeom prst="curvedLeftArrow">
            <a:avLst>
              <a:gd name="adj1" fmla="val 20000"/>
              <a:gd name="adj2" fmla="val 40000"/>
              <a:gd name="adj3" fmla="val 62040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042988" y="5084763"/>
            <a:ext cx="6913562" cy="822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Озон образуется из кислорода при грозовых разрядах</a:t>
            </a:r>
          </a:p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                                        3О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 = 2О</a:t>
            </a:r>
            <a:r>
              <a:rPr lang="ru-RU" b="1" baseline="-2500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9C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0"/>
            <a:ext cx="7056437" cy="5773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23850" y="5876925"/>
            <a:ext cx="8569325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Кислород малорастворим в воде. При температуре -183</a:t>
            </a:r>
            <a:r>
              <a:rPr lang="ru-RU" b="1">
                <a:solidFill>
                  <a:srgbClr val="000000"/>
                </a:solidFill>
                <a:latin typeface="Symbol" pitchFamily="16" charset="2"/>
              </a:rPr>
              <a:t></a:t>
            </a:r>
            <a:r>
              <a:rPr lang="en-US" b="1">
                <a:solidFill>
                  <a:srgbClr val="000000"/>
                </a:solidFill>
              </a:rPr>
              <a:t>C</a:t>
            </a:r>
            <a:r>
              <a:rPr lang="ru-RU" b="1">
                <a:solidFill>
                  <a:srgbClr val="000000"/>
                </a:solidFill>
              </a:rPr>
              <a:t> кислород образуется в синеватую жидкость, а при -219</a:t>
            </a:r>
            <a:r>
              <a:rPr lang="ru-RU" b="1">
                <a:solidFill>
                  <a:srgbClr val="000000"/>
                </a:solidFill>
                <a:latin typeface="Symbol" pitchFamily="16" charset="2"/>
              </a:rPr>
              <a:t></a:t>
            </a:r>
            <a:r>
              <a:rPr lang="en-US" b="1">
                <a:solidFill>
                  <a:srgbClr val="000000"/>
                </a:solidFill>
              </a:rPr>
              <a:t>C</a:t>
            </a:r>
            <a:r>
              <a:rPr lang="ru-RU" b="1">
                <a:solidFill>
                  <a:srgbClr val="000000"/>
                </a:solidFill>
              </a:rPr>
              <a:t> превращается в темно-синие кристаллы.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9C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 cstate="print"/>
          <a:srcRect b="5437"/>
          <a:stretch>
            <a:fillRect/>
          </a:stretch>
        </p:blipFill>
        <p:spPr bwMode="auto">
          <a:xfrm>
            <a:off x="0" y="1196975"/>
            <a:ext cx="9144000" cy="4891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1116013" y="188913"/>
            <a:ext cx="698500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noFill/>
                  <a:round/>
                  <a:headEnd/>
                  <a:tailEnd/>
                </a:ln>
                <a:solidFill>
                  <a:srgbClr val="262626"/>
                </a:solidFill>
                <a:effectLst>
                  <a:outerShdw dist="40186" dir="1096358" algn="ctr" rotWithShape="0">
                    <a:srgbClr val="B2B2B2">
                      <a:alpha val="80011"/>
                    </a:srgbClr>
                  </a:outerShdw>
                </a:effectLst>
                <a:latin typeface="Times New Roman"/>
                <a:cs typeface="Times New Roman"/>
              </a:rPr>
              <a:t>Химические свойства кислорода</a:t>
            </a:r>
          </a:p>
        </p:txBody>
      </p:sp>
      <p:sp>
        <p:nvSpPr>
          <p:cNvPr id="16387" name="AutoShap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067175" y="6237288"/>
            <a:ext cx="936625" cy="503237"/>
          </a:xfrm>
          <a:prstGeom prst="curvedLeftArrow">
            <a:avLst>
              <a:gd name="adj1" fmla="val 20000"/>
              <a:gd name="adj2" fmla="val 40000"/>
              <a:gd name="adj3" fmla="val 62040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9C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79388" y="260350"/>
            <a:ext cx="8964612" cy="6627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1- С неметаллами.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 При нагревании кислород взаимодействует с водородом, серой, углеродом, фосфором, образуя воду и оксиды: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            2Н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 + О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 = 2Н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О                              С + </a:t>
            </a:r>
            <a:r>
              <a:rPr lang="en-US" b="1">
                <a:solidFill>
                  <a:srgbClr val="000000"/>
                </a:solidFill>
              </a:rPr>
              <a:t>O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 = С</a:t>
            </a:r>
            <a:r>
              <a:rPr lang="en-US" b="1">
                <a:solidFill>
                  <a:srgbClr val="000000"/>
                </a:solidFill>
              </a:rPr>
              <a:t>O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            </a:t>
            </a:r>
            <a:r>
              <a:rPr lang="en-US" b="1">
                <a:solidFill>
                  <a:srgbClr val="000000"/>
                </a:solidFill>
              </a:rPr>
              <a:t>S</a:t>
            </a:r>
            <a:r>
              <a:rPr lang="ru-RU" b="1">
                <a:solidFill>
                  <a:srgbClr val="000000"/>
                </a:solidFill>
              </a:rPr>
              <a:t> + </a:t>
            </a:r>
            <a:r>
              <a:rPr lang="en-US" b="1">
                <a:solidFill>
                  <a:srgbClr val="000000"/>
                </a:solidFill>
              </a:rPr>
              <a:t>O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 = </a:t>
            </a:r>
            <a:r>
              <a:rPr lang="en-US" b="1">
                <a:solidFill>
                  <a:srgbClr val="000000"/>
                </a:solidFill>
              </a:rPr>
              <a:t>SO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                                  4Р + 5О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 = 2Р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О</a:t>
            </a:r>
            <a:r>
              <a:rPr lang="ru-RU" b="1" baseline="-25000">
                <a:solidFill>
                  <a:srgbClr val="000000"/>
                </a:solidFill>
              </a:rPr>
              <a:t>5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С галогенами кислород в реакцию не вступает.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2- С металлами.</a:t>
            </a:r>
            <a:r>
              <a:rPr lang="ru-RU">
                <a:solidFill>
                  <a:srgbClr val="000000"/>
                </a:solidFill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Очень активно взаимодействуют с кислородом щелочные и щелочноземельные металлы с образованием оксидов и пероксидов: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           4К + О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 = 2К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О ( </a:t>
            </a:r>
            <a:r>
              <a:rPr lang="en-US" b="1">
                <a:solidFill>
                  <a:srgbClr val="000000"/>
                </a:solidFill>
              </a:rPr>
              <a:t>KO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)             </a:t>
            </a:r>
            <a:r>
              <a:rPr lang="en-US" b="1">
                <a:solidFill>
                  <a:srgbClr val="000000"/>
                </a:solidFill>
              </a:rPr>
              <a:t>Ba</a:t>
            </a:r>
            <a:r>
              <a:rPr lang="ru-RU" b="1">
                <a:solidFill>
                  <a:srgbClr val="000000"/>
                </a:solidFill>
              </a:rPr>
              <a:t> + </a:t>
            </a:r>
            <a:r>
              <a:rPr lang="en-US" b="1">
                <a:solidFill>
                  <a:srgbClr val="000000"/>
                </a:solidFill>
              </a:rPr>
              <a:t>O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 = </a:t>
            </a:r>
            <a:r>
              <a:rPr lang="en-US" b="1">
                <a:solidFill>
                  <a:srgbClr val="000000"/>
                </a:solidFill>
              </a:rPr>
              <a:t>BaO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С остальными металлами кислород реагирует при нагревании, выделяя большое количество теплоты и света: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                              2</a:t>
            </a:r>
            <a:r>
              <a:rPr lang="en-US" b="1">
                <a:solidFill>
                  <a:srgbClr val="000000"/>
                </a:solidFill>
              </a:rPr>
              <a:t>Mg</a:t>
            </a:r>
            <a:r>
              <a:rPr lang="ru-RU" b="1">
                <a:solidFill>
                  <a:srgbClr val="000000"/>
                </a:solidFill>
              </a:rPr>
              <a:t> + </a:t>
            </a:r>
            <a:r>
              <a:rPr lang="en-US" b="1">
                <a:solidFill>
                  <a:srgbClr val="000000"/>
                </a:solidFill>
              </a:rPr>
              <a:t>O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 = 2</a:t>
            </a:r>
            <a:r>
              <a:rPr lang="en-US" b="1">
                <a:solidFill>
                  <a:srgbClr val="000000"/>
                </a:solidFill>
              </a:rPr>
              <a:t>MgO</a:t>
            </a:r>
            <a:r>
              <a:rPr lang="ru-RU">
                <a:solidFill>
                  <a:srgbClr val="000000"/>
                </a:solidFill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Некоторые металлы в обычных условиях окисляются лишь с поверхности, так как образующаяся пленка оксида защищает металл. При повышении температуры окисление ускоряется. Например, в нормальных условиях железо окисляется довольно медленно, а при температуре красного каления ( ~400</a:t>
            </a:r>
            <a:r>
              <a:rPr lang="ru-RU">
                <a:solidFill>
                  <a:srgbClr val="000000"/>
                </a:solidFill>
                <a:latin typeface="Symbol" pitchFamily="16" charset="2"/>
              </a:rPr>
              <a:t></a:t>
            </a:r>
            <a:r>
              <a:rPr lang="en-US">
                <a:solidFill>
                  <a:srgbClr val="000000"/>
                </a:solidFill>
              </a:rPr>
              <a:t>C</a:t>
            </a:r>
            <a:r>
              <a:rPr lang="ru-RU">
                <a:solidFill>
                  <a:srgbClr val="000000"/>
                </a:solidFill>
              </a:rPr>
              <a:t>) железные стружки сгорают в кислороде: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                                                    3</a:t>
            </a:r>
            <a:r>
              <a:rPr lang="en-US" b="1">
                <a:solidFill>
                  <a:srgbClr val="000000"/>
                </a:solidFill>
              </a:rPr>
              <a:t>Fe</a:t>
            </a:r>
            <a:r>
              <a:rPr lang="ru-RU" b="1">
                <a:solidFill>
                  <a:srgbClr val="000000"/>
                </a:solidFill>
              </a:rPr>
              <a:t> + 2</a:t>
            </a:r>
            <a:r>
              <a:rPr lang="en-US" b="1">
                <a:solidFill>
                  <a:srgbClr val="000000"/>
                </a:solidFill>
              </a:rPr>
              <a:t>O</a:t>
            </a:r>
            <a:r>
              <a:rPr lang="ru-RU" b="1" baseline="-25000">
                <a:solidFill>
                  <a:srgbClr val="000000"/>
                </a:solidFill>
              </a:rPr>
              <a:t>2</a:t>
            </a:r>
            <a:r>
              <a:rPr lang="ru-RU" b="1">
                <a:solidFill>
                  <a:srgbClr val="000000"/>
                </a:solidFill>
              </a:rPr>
              <a:t> = </a:t>
            </a:r>
            <a:r>
              <a:rPr lang="en-US" b="1">
                <a:solidFill>
                  <a:srgbClr val="000000"/>
                </a:solidFill>
              </a:rPr>
              <a:t>Fe</a:t>
            </a:r>
            <a:r>
              <a:rPr lang="ru-RU" b="1" baseline="-25000">
                <a:solidFill>
                  <a:srgbClr val="000000"/>
                </a:solidFill>
              </a:rPr>
              <a:t>3</a:t>
            </a:r>
            <a:r>
              <a:rPr lang="en-US" b="1">
                <a:solidFill>
                  <a:srgbClr val="000000"/>
                </a:solidFill>
              </a:rPr>
              <a:t>O</a:t>
            </a:r>
            <a:r>
              <a:rPr lang="ru-RU" b="1" baseline="-25000">
                <a:solidFill>
                  <a:srgbClr val="000000"/>
                </a:solidFill>
              </a:rPr>
              <a:t>4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3-</a:t>
            </a:r>
            <a:r>
              <a:rPr lang="ru-RU">
                <a:solidFill>
                  <a:srgbClr val="000000"/>
                </a:solidFill>
              </a:rPr>
              <a:t> В кислороде горят также </a:t>
            </a:r>
            <a:r>
              <a:rPr lang="ru-RU" b="1">
                <a:solidFill>
                  <a:srgbClr val="000000"/>
                </a:solidFill>
              </a:rPr>
              <a:t>сложные вещества</a:t>
            </a:r>
            <a:r>
              <a:rPr lang="ru-RU">
                <a:solidFill>
                  <a:srgbClr val="000000"/>
                </a:solidFill>
              </a:rPr>
              <a:t> с образованием соответствующих оксидов: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                                              </a:t>
            </a:r>
            <a:r>
              <a:rPr lang="en-US" b="1">
                <a:solidFill>
                  <a:srgbClr val="000000"/>
                </a:solidFill>
              </a:rPr>
              <a:t>CH</a:t>
            </a:r>
            <a:r>
              <a:rPr lang="en-US" b="1" baseline="-25000">
                <a:solidFill>
                  <a:srgbClr val="000000"/>
                </a:solidFill>
              </a:rPr>
              <a:t>4</a:t>
            </a:r>
            <a:r>
              <a:rPr lang="en-US" b="1">
                <a:solidFill>
                  <a:srgbClr val="000000"/>
                </a:solidFill>
              </a:rPr>
              <a:t> + 2O</a:t>
            </a:r>
            <a:r>
              <a:rPr lang="en-US" b="1" baseline="-25000">
                <a:solidFill>
                  <a:srgbClr val="000000"/>
                </a:solidFill>
              </a:rPr>
              <a:t>2</a:t>
            </a:r>
            <a:r>
              <a:rPr lang="en-US" b="1">
                <a:solidFill>
                  <a:srgbClr val="000000"/>
                </a:solidFill>
              </a:rPr>
              <a:t> = CO</a:t>
            </a:r>
            <a:r>
              <a:rPr lang="en-US" b="1" baseline="-25000">
                <a:solidFill>
                  <a:srgbClr val="000000"/>
                </a:solidFill>
              </a:rPr>
              <a:t>2</a:t>
            </a:r>
            <a:r>
              <a:rPr lang="en-US" b="1">
                <a:solidFill>
                  <a:srgbClr val="000000"/>
                </a:solidFill>
              </a:rPr>
              <a:t> + 2H</a:t>
            </a:r>
            <a:r>
              <a:rPr lang="en-US" b="1" baseline="-25000">
                <a:solidFill>
                  <a:srgbClr val="000000"/>
                </a:solidFill>
              </a:rPr>
              <a:t>2</a:t>
            </a:r>
            <a:r>
              <a:rPr lang="en-US" b="1">
                <a:solidFill>
                  <a:srgbClr val="000000"/>
                </a:solidFill>
              </a:rPr>
              <a:t>O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908050"/>
            <a:ext cx="2592387" cy="1584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9C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323850" y="188913"/>
            <a:ext cx="8496300" cy="105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Взаимодействие кислорода с металлами и </a:t>
            </a:r>
            <a:r>
              <a:rPr lang="ru-RU" b="1">
                <a:solidFill>
                  <a:srgbClr val="CCCCFF"/>
                </a:solidFill>
                <a:hlinkClick r:id=""/>
              </a:rPr>
              <a:t>неметаллами</a:t>
            </a:r>
          </a:p>
          <a:p>
            <a:pPr algn="ctr"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В результате взаимодействия кислорода с металлами происходит процесс</a:t>
            </a:r>
            <a:r>
              <a:rPr lang="en-US" b="1">
                <a:solidFill>
                  <a:srgbClr val="000000"/>
                </a:solidFill>
              </a:rPr>
              <a:t>,</a:t>
            </a:r>
            <a:r>
              <a:rPr lang="ru-RU" b="1">
                <a:solidFill>
                  <a:srgbClr val="000000"/>
                </a:solidFill>
              </a:rPr>
              <a:t> который называется </a:t>
            </a:r>
            <a:r>
              <a:rPr lang="en-US" b="1">
                <a:solidFill>
                  <a:srgbClr val="000000"/>
                </a:solidFill>
              </a:rPr>
              <a:t>,,</a:t>
            </a:r>
            <a:r>
              <a:rPr lang="ru-RU" b="1">
                <a:solidFill>
                  <a:srgbClr val="000000"/>
                </a:solidFill>
              </a:rPr>
              <a:t> окисление</a:t>
            </a:r>
            <a:r>
              <a:rPr lang="en-US" b="1">
                <a:solidFill>
                  <a:srgbClr val="000000"/>
                </a:solidFill>
              </a:rPr>
              <a:t>’’.</a:t>
            </a:r>
          </a:p>
        </p:txBody>
      </p:sp>
      <p:sp>
        <p:nvSpPr>
          <p:cNvPr id="18434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427538" y="6021388"/>
            <a:ext cx="936625" cy="503237"/>
          </a:xfrm>
          <a:prstGeom prst="curvedLeftArrow">
            <a:avLst>
              <a:gd name="adj1" fmla="val 20000"/>
              <a:gd name="adj2" fmla="val 40000"/>
              <a:gd name="adj3" fmla="val 62040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1412875"/>
            <a:ext cx="5543550" cy="424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BFA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39750" y="179388"/>
            <a:ext cx="8099425" cy="6403975"/>
          </a:xfrm>
          <a:prstGeom prst="rect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ctr" anchorCtr="1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>
                <a:solidFill>
                  <a:srgbClr val="000000"/>
                </a:solidFill>
              </a:rPr>
              <a:t>Без кислорода нет жизни на Земле.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>
                <a:solidFill>
                  <a:srgbClr val="000000"/>
                </a:solidFill>
              </a:rPr>
              <a:t>Беригите кислород!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BFA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180975"/>
            <a:ext cx="8459787" cy="6119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90550" y="1439863"/>
            <a:ext cx="7329488" cy="2832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 dirty="0" smtClean="0">
                <a:solidFill>
                  <a:srgbClr val="000000"/>
                </a:solidFill>
              </a:rPr>
              <a:t>Кислород</a:t>
            </a:r>
            <a:endParaRPr lang="ru-RU" sz="3600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</a:rPr>
              <a:t>Автор: учитель химии, биологии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</a:rPr>
              <a:t>Панина Лидия Алексеевна</a:t>
            </a:r>
            <a:endParaRPr lang="ru-RU" sz="24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>
                <a:solidFill>
                  <a:srgbClr val="000000"/>
                </a:solidFill>
              </a:rPr>
              <a:t>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 smtClean="0">
                <a:solidFill>
                  <a:srgbClr val="000000"/>
                </a:solidFill>
              </a:rPr>
              <a:t>ГБОУ СОШ №1371 г. Москва</a:t>
            </a:r>
            <a:endParaRPr lang="ru-RU" sz="2400" dirty="0">
              <a:solidFill>
                <a:srgbClr val="000000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979613" y="1619250"/>
            <a:ext cx="180975" cy="639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07904" y="5373216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4"/>
                </a:solidFill>
              </a:rPr>
              <a:t>2013 год</a:t>
            </a:r>
            <a:endParaRPr lang="ru-RU" sz="2000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BFA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60363" y="360363"/>
            <a:ext cx="8459787" cy="6300787"/>
          </a:xfrm>
          <a:prstGeom prst="rect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ctr" anchorCtr="1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200">
                <a:solidFill>
                  <a:srgbClr val="000000"/>
                </a:solidFill>
              </a:rPr>
              <a:t>O</a:t>
            </a:r>
            <a:r>
              <a:rPr lang="ru-RU" sz="17100">
                <a:solidFill>
                  <a:srgbClr val="000000"/>
                </a:solidFill>
              </a:rPr>
              <a:t>2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BFA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39750" y="360363"/>
            <a:ext cx="8280400" cy="6300787"/>
          </a:xfrm>
          <a:prstGeom prst="rect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ctr" anchorCtr="1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7400">
                <a:solidFill>
                  <a:srgbClr val="000000"/>
                </a:solidFill>
              </a:rPr>
              <a:t>O</a:t>
            </a:r>
            <a:r>
              <a:rPr lang="ru-RU" sz="1310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BFA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60363" y="179388"/>
            <a:ext cx="8459787" cy="6480175"/>
          </a:xfrm>
          <a:prstGeom prst="rect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  <a:effectLst/>
        </p:spPr>
        <p:txBody>
          <a:bodyPr lIns="90000" tIns="45000" rIns="90000" bIns="45000" anchor="ctr" anchorCtr="1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36600" y="360363"/>
            <a:ext cx="8083550" cy="754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>
                <a:solidFill>
                  <a:srgbClr val="000000"/>
                </a:solidFill>
              </a:rPr>
              <a:t>Все элемнты периодической системы Д.И. Менделеева — это кирпичики, из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>
                <a:solidFill>
                  <a:srgbClr val="000000"/>
                </a:solidFill>
              </a:rPr>
              <a:t>которых построено все многообразие вществ в нашем мире.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>
                <a:solidFill>
                  <a:srgbClr val="000000"/>
                </a:solidFill>
              </a:rPr>
              <a:t>И тем не менее не возможно назвать другой элемент, который играл бы такую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>
                <a:solidFill>
                  <a:srgbClr val="000000"/>
                </a:solidFill>
              </a:rPr>
              <a:t> же важную роль на нашей планете, как кислород.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9C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179388" y="260350"/>
            <a:ext cx="8713787" cy="393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CCCCFF"/>
                </a:solidFill>
                <a:hlinkClick r:id=""/>
              </a:rPr>
              <a:t>                                                                                                                                               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CCCCFF"/>
                </a:solidFill>
                <a:hlinkClick r:id=""/>
              </a:rPr>
              <a:t>Эксперимент мож</a:t>
            </a:r>
            <a:r>
              <a:rPr lang="ru-RU">
                <a:solidFill>
                  <a:srgbClr val="000000"/>
                </a:solidFill>
              </a:rPr>
              <a:t>ет показать нам, что кислород и азот - основные компоненты воздуха.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Сначала свеча горит белым пламенем и поднимается уровень воды. Горение прекращается, когда вода заполняет приблизительно 1/5 объема цилиндра. Вывод - воздух не отдельное вещество, а смесь двух или большего количества компонентов. При горении свечи один из компонентов - кислород, составляющий около 1/5 объема воздуха, - связывается. Когда кислород заканчивается, свеча потухает. Около 4/5 объема воздуха составляет азот, который не поддерживает горение.</a:t>
            </a:r>
          </a:p>
        </p:txBody>
      </p:sp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3132138" y="4652963"/>
            <a:ext cx="2663825" cy="1728787"/>
          </a:xfrm>
          <a:prstGeom prst="curvedLeftArrow">
            <a:avLst>
              <a:gd name="adj1" fmla="val 20000"/>
              <a:gd name="adj2" fmla="val 40000"/>
              <a:gd name="adj3" fmla="val 62005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6AB94"/>
            </a:gs>
            <a:gs pos="100000">
              <a:srgbClr val="9C9CD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260350"/>
            <a:ext cx="1778000" cy="2590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2138" y="260350"/>
            <a:ext cx="1778000" cy="2590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11188" y="2997200"/>
            <a:ext cx="17303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Д.Пристли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260350"/>
            <a:ext cx="1778000" cy="2590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07950" y="3716338"/>
            <a:ext cx="8928100" cy="2562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Природа и состав воздуха - вещества, необходимого практически для всех живых организмов, - были объектом исследований в течение многих веков. В давние времена люди верили, что воздух - один из четырех элементов наряду с водой, землей и огнем.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До 18 века ученые-естествоиспытатели считали, что все образующиеся в каких-либо реакциях газы являются воздухом, но с особыми свойствами. Лишь в конце 18 века  исследователи Дж. Пристли, А. Лавуазье и К. Шееле установили, что воздух - это смесь газов, из которых наиболее важными являются кислород и азот.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419475" y="2997200"/>
            <a:ext cx="12969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К. Шееле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5651500" y="2997200"/>
            <a:ext cx="18732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А.Лавуазье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9C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323850" y="0"/>
            <a:ext cx="8640763" cy="1882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>
                <a:solidFill>
                  <a:srgbClr val="000000"/>
                </a:solidFill>
              </a:rPr>
              <a:t>В 1774 году английский ученый Джозеф Пристли открыл кислород. Он нагрел оксид ртути (II) - соединение ртути и кислорода - и собрал выделившийся газ. К своему удивлению он обнаружил, что свеча, помещенная в этот газ, горит ярче.</a:t>
            </a:r>
            <a:r>
              <a:rPr lang="ru-RU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>
                <a:solidFill>
                  <a:srgbClr val="000000"/>
                </a:solidFill>
              </a:rPr>
              <a:t>Сейчас кислород получают в лаборатории разложением менее токсичных </a:t>
            </a:r>
            <a:r>
              <a:rPr lang="ru-RU">
                <a:solidFill>
                  <a:srgbClr val="CCCCFF"/>
                </a:solidFill>
                <a:hlinkClick r:id=""/>
              </a:rPr>
              <a:t>веществ.</a:t>
            </a:r>
          </a:p>
        </p:txBody>
      </p:sp>
      <p:sp>
        <p:nvSpPr>
          <p:cNvPr id="10242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11188" y="5734050"/>
            <a:ext cx="936625" cy="503238"/>
          </a:xfrm>
          <a:prstGeom prst="curvedLeftArrow">
            <a:avLst>
              <a:gd name="adj1" fmla="val 20000"/>
              <a:gd name="adj2" fmla="val 40000"/>
              <a:gd name="adj3" fmla="val 62040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4438" y="1844675"/>
            <a:ext cx="3743325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132138" y="6381750"/>
            <a:ext cx="2465387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>
                <a:solidFill>
                  <a:srgbClr val="000000"/>
                </a:solidFill>
              </a:rPr>
              <a:t>Джозеф Пристли 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9C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68313" y="476250"/>
            <a:ext cx="8135937" cy="1465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i="1" u="sng">
                <a:solidFill>
                  <a:srgbClr val="CCCCFF"/>
                </a:solidFill>
                <a:hlinkClick r:id=""/>
              </a:rPr>
              <a:t>Кислород </a:t>
            </a:r>
            <a:r>
              <a:rPr lang="ru-RU" b="1">
                <a:solidFill>
                  <a:srgbClr val="000000"/>
                </a:solidFill>
              </a:rPr>
              <a:t>- самый распространенный на Земле химический элемент. Массовая доля кислорода в земной коре примерно 49%. Кислород встречается в природе в свободном (составная часть воздуха) и в связанном состоянии (вода, различные минералы, растения и животные).</a:t>
            </a:r>
          </a:p>
        </p:txBody>
      </p:sp>
      <p:sp>
        <p:nvSpPr>
          <p:cNvPr id="11266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11188" y="5734050"/>
            <a:ext cx="936625" cy="503238"/>
          </a:xfrm>
          <a:prstGeom prst="curvedLeftArrow">
            <a:avLst>
              <a:gd name="adj1" fmla="val 20000"/>
              <a:gd name="adj2" fmla="val 40000"/>
              <a:gd name="adj3" fmla="val 62040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2463" y="2133600"/>
            <a:ext cx="6221412" cy="3887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676</Words>
  <Application>Microsoft Office PowerPoint</Application>
  <PresentationFormat>Экран (4:3)</PresentationFormat>
  <Paragraphs>56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Times New Roman</vt:lpstr>
      <vt:lpstr>Arial</vt:lpstr>
      <vt:lpstr>Symbol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школа</cp:lastModifiedBy>
  <cp:revision>24</cp:revision>
  <cp:lastPrinted>1601-01-01T00:00:00Z</cp:lastPrinted>
  <dcterms:created xsi:type="dcterms:W3CDTF">2005-07-27T06:38:22Z</dcterms:created>
  <dcterms:modified xsi:type="dcterms:W3CDTF">2013-03-24T09:07:13Z</dcterms:modified>
</cp:coreProperties>
</file>