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81" r:id="rId11"/>
    <p:sldId id="271" r:id="rId12"/>
    <p:sldId id="272" r:id="rId13"/>
    <p:sldId id="276" r:id="rId14"/>
    <p:sldId id="275" r:id="rId15"/>
    <p:sldId id="277" r:id="rId16"/>
    <p:sldId id="278" r:id="rId17"/>
    <p:sldId id="256" r:id="rId18"/>
    <p:sldId id="279" r:id="rId19"/>
    <p:sldId id="280" r:id="rId20"/>
    <p:sldId id="274" r:id="rId21"/>
    <p:sldId id="257" r:id="rId22"/>
    <p:sldId id="259" r:id="rId23"/>
    <p:sldId id="260" r:id="rId24"/>
    <p:sldId id="26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8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214290"/>
            <a:ext cx="621507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</a:rPr>
              <a:t>Всемирный день памяти жертв дорожных аварий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5" descr="129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714884"/>
            <a:ext cx="2367745" cy="189388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786182" y="5715016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Verdana" pitchFamily="34" charset="0"/>
                <a:ea typeface="Times New Roman" pitchFamily="18" charset="0"/>
              </a:rPr>
              <a:t>21 ноября 2010 года</a:t>
            </a:r>
            <a:endParaRPr lang="ru-RU" sz="2800" dirty="0" smtClean="0">
              <a:latin typeface="Arial" pitchFamily="34" charset="0"/>
            </a:endParaRPr>
          </a:p>
        </p:txBody>
      </p:sp>
      <p:pic>
        <p:nvPicPr>
          <p:cNvPr id="4099" name="Picture 3" descr="http://t3.gstatic.com/images?q=tbn:BzET8QfTMTojK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1142984"/>
            <a:ext cx="2253354" cy="171451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</p:pic>
      <p:pic>
        <p:nvPicPr>
          <p:cNvPr id="4101" name="Picture 5" descr="http://t0.gstatic.com/images?q=tbn:hmWI8ers-Ggd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714488"/>
            <a:ext cx="2857520" cy="2174203"/>
          </a:xfrm>
          <a:prstGeom prst="rect">
            <a:avLst/>
          </a:prstGeom>
          <a:noFill/>
        </p:spPr>
      </p:pic>
      <p:pic>
        <p:nvPicPr>
          <p:cNvPr id="4103" name="Picture 7" descr="http://t2.gstatic.com/images?q=tbn:x2PmikC21Ie02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3143248"/>
            <a:ext cx="3502498" cy="23574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714356"/>
            <a:ext cx="67151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- переход проезжей части вне зоны пешеходного перехода</a:t>
            </a:r>
            <a:endParaRPr lang="ru-RU" sz="2800" b="1" dirty="0" smtClean="0">
              <a:latin typeface="Arial" pitchFamily="34" charset="0"/>
            </a:endParaRPr>
          </a:p>
        </p:txBody>
      </p:sp>
      <p:pic>
        <p:nvPicPr>
          <p:cNvPr id="3" name="Picture 8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285992"/>
            <a:ext cx="4143404" cy="3107793"/>
          </a:xfrm>
          <a:prstGeom prst="rect">
            <a:avLst/>
          </a:prstGeom>
          <a:noFill/>
        </p:spPr>
      </p:pic>
      <p:pic>
        <p:nvPicPr>
          <p:cNvPr id="4" name="Picture 2" descr="dou_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929190" y="3500438"/>
            <a:ext cx="3905213" cy="292891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571480"/>
            <a:ext cx="8358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 неожиданный выход на дорогу из-за стоящего транспортного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средства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3" name="Picture 6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5984" y="2428868"/>
            <a:ext cx="3912930" cy="3786191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42918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- выезд детей-велосипедистов на проезжую часть.</a:t>
            </a:r>
            <a:endParaRPr lang="ru-RU" sz="2800" b="1" dirty="0" smtClean="0">
              <a:solidFill>
                <a:srgbClr val="FFFF00"/>
              </a:solidFill>
              <a:latin typeface="Arial" pitchFamily="34" charset="0"/>
            </a:endParaRPr>
          </a:p>
        </p:txBody>
      </p:sp>
      <p:pic>
        <p:nvPicPr>
          <p:cNvPr id="29698" name="Picture 2" descr="http://www.automania.by/webroot/delivery/images/watermarked/8879dc3d98e47946963299fe919ff2c9.jpg"/>
          <p:cNvPicPr>
            <a:picLocks noChangeAspect="1" noChangeArrowheads="1"/>
          </p:cNvPicPr>
          <p:nvPr/>
        </p:nvPicPr>
        <p:blipFill>
          <a:blip r:embed="rId2" cstate="print"/>
          <a:srcRect l="3750" t="5550" r="3750" b="9361"/>
          <a:stretch>
            <a:fillRect/>
          </a:stretch>
        </p:blipFill>
        <p:spPr bwMode="auto">
          <a:xfrm>
            <a:off x="1643042" y="2571744"/>
            <a:ext cx="5286412" cy="32861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571480"/>
            <a:ext cx="8643998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</a:rPr>
              <a:t>Остановочный и тормозной путь.</a:t>
            </a: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643050"/>
            <a:ext cx="464347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Автомобиль движется со скоростью 60 км в час. Это значит 16,7 м/с</a:t>
            </a:r>
            <a:r>
              <a:rPr lang="ru-RU" sz="2800" b="1" dirty="0" smtClean="0"/>
              <a:t>.</a:t>
            </a:r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78632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Человек движется 4 км в час. Это значит 1,1 м/с. </a:t>
            </a:r>
            <a:endParaRPr lang="ru-RU" sz="2800" b="1" dirty="0"/>
          </a:p>
        </p:txBody>
      </p:sp>
      <p:pic>
        <p:nvPicPr>
          <p:cNvPr id="5" name="Picture 2" descr="http://www.academ.info/upload/node_images_ext/2010/09/14681/98x98_ee1661455841d7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000504"/>
            <a:ext cx="2357454" cy="2567005"/>
          </a:xfrm>
          <a:prstGeom prst="rect">
            <a:avLst/>
          </a:prstGeom>
          <a:noFill/>
        </p:spPr>
      </p:pic>
      <p:pic>
        <p:nvPicPr>
          <p:cNvPr id="6" name="Picture 6" descr="imgа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14488"/>
            <a:ext cx="2675033" cy="20065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78579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/>
              <a:t>Тормозной путь зависит от массы автомобиля. 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571744"/>
            <a:ext cx="67866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Существенное влияние на величину тормозного пути оказывают метеорологические условия.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28596" y="500042"/>
            <a:ext cx="8143932" cy="397031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Тормозной путь грузовика: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• в сухую погоду при скорости 60 км/час                         составляет 29 метров;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• в сырую погоду — 37. метров;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• в снег и лед — 105,4 метра.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3" descr="http://www.kupava.ru/img/big/1173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429000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785786" y="571480"/>
            <a:ext cx="7000924" cy="353943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Тормозной путь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легкового автомобиля: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 скорости 30 км/час: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• в сухую погоду — 7,2 метра;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• в сырую погоду — 10,5 метра;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• в снег— 37,5 метров.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5845" name="Picture 5" descr="http://www.russia4you.ru/images/transfer/gaz311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429000"/>
            <a:ext cx="5286412" cy="3964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8035078" cy="257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42976" y="3929066"/>
            <a:ext cx="7143800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Что  надо  знать  о  правилах  дорожного  движения? </a:t>
            </a:r>
            <a:endParaRPr kumimoji="0" lang="ru-RU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357422" y="571480"/>
            <a:ext cx="4643438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943634"/>
                </a:solidFill>
                <a:effectLst/>
                <a:latin typeface="Arial" pitchFamily="34" charset="0"/>
                <a:ea typeface="Times New Roman" pitchFamily="18" charset="0"/>
              </a:rPr>
              <a:t> В  первую очередь нужно знать знаки.</a:t>
            </a:r>
            <a:endParaRPr kumimoji="0" lang="ru-RU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6867" name="Picture 3" descr="http://www.remdor.ru/images/7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786058"/>
            <a:ext cx="4572032" cy="314094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00034" y="428604"/>
            <a:ext cx="75723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27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Как   обходить   СТОЯЩИЙ   транспорт?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57158" y="1966100"/>
            <a:ext cx="7643866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24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6923C"/>
                </a:solidFill>
                <a:effectLst/>
                <a:latin typeface="Arial" pitchFamily="34" charset="0"/>
                <a:ea typeface="Times New Roman" pitchFamily="18" charset="0"/>
              </a:rPr>
              <a:t>А как же переходить дорогу, если есть и светофор и регулировщик?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42910" y="3644443"/>
            <a:ext cx="76438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Светофор.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«Фор» от греческого слова «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форос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», что означает «несущий» или «носитель», а все вместе –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«несущий свет».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lak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42918"/>
            <a:ext cx="6858048" cy="5891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3" y="142852"/>
            <a:ext cx="3714776" cy="118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11378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3240087" cy="467995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57620" y="1146372"/>
            <a:ext cx="52863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Если свет зажегся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красный,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Значит, двигаться опасно.</a:t>
            </a:r>
            <a:b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Желтый свет –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предупрежденье:</a:t>
            </a:r>
            <a:b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Жди сигнала для движенья.</a:t>
            </a:r>
            <a:b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Свет зеленый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говорит:</a:t>
            </a:r>
            <a:b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«Проходите, путь открыт!» 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713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>
              <a:buFont typeface="Wingdings" pitchFamily="2" charset="2"/>
              <a:buNone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СВЕТОФОР - НАСТОЯЩИЙ ДРУГ ВОДИТЕЛЕЙ И ПЕШЕХОДОВ!</a:t>
            </a: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23850" y="2420938"/>
            <a:ext cx="49688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Всякое движение запрещено! </a:t>
            </a:r>
          </a:p>
          <a:p>
            <a:pPr>
              <a:spcBef>
                <a:spcPct val="50000"/>
              </a:spcBef>
            </a:pPr>
            <a:endParaRPr lang="ru-RU" sz="32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Остановись и жди! </a:t>
            </a:r>
          </a:p>
        </p:txBody>
      </p:sp>
      <p:pic>
        <p:nvPicPr>
          <p:cNvPr id="10248" name="Picture 8" descr="svetofor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1341438"/>
            <a:ext cx="2325688" cy="5040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57158" y="2071678"/>
            <a:ext cx="36718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SzPct val="25000"/>
              <a:buFont typeface="Wingdings" pitchFamily="2" charset="2"/>
              <a:buNone/>
            </a:pPr>
            <a:r>
              <a:rPr lang="ru-RU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Внимание! </a:t>
            </a:r>
          </a:p>
          <a:p>
            <a:pPr lvl="1">
              <a:spcBef>
                <a:spcPct val="50000"/>
              </a:spcBef>
              <a:buSzPct val="25000"/>
              <a:buFont typeface="Wingdings" pitchFamily="2" charset="2"/>
              <a:buNone/>
            </a:pP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spcBef>
                <a:spcPct val="50000"/>
              </a:spcBef>
              <a:buSzPct val="25000"/>
              <a:buFont typeface="Wingdings" pitchFamily="2" charset="2"/>
              <a:buNone/>
            </a:pPr>
            <a:r>
              <a:rPr lang="ru-RU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Ждите нового сигнала!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50825" y="333375"/>
            <a:ext cx="8713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>
              <a:buFont typeface="Wingdings" pitchFamily="2" charset="2"/>
              <a:buNone/>
            </a:pPr>
            <a:r>
              <a:rPr lang="ru-R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СВЕТОФОР - НАСТОЯЩИЙ ДРУГ ВОДИТЕЛЕЙ И ПЕШЕХОДОВ!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pic>
        <p:nvPicPr>
          <p:cNvPr id="11271" name="Picture 7" descr="umnye-dorogi-v-stolice-pochti-real-nost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2763" y="1557338"/>
            <a:ext cx="4114800" cy="46085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333375"/>
            <a:ext cx="8713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>
              <a:buFont typeface="Wingdings" pitchFamily="2" charset="2"/>
              <a:buNone/>
            </a:pPr>
            <a:r>
              <a:rPr lang="ru-R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СВЕТОФОР - НАСТОЯЩИЙ ДРУГ ВОДИТЕЛЕЙ И ПЕШЕХОДОВ!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8313" y="1989138"/>
            <a:ext cx="8135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>
              <a:effectLst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14348" y="1571612"/>
            <a:ext cx="43577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Движение разрешается! </a:t>
            </a:r>
            <a:br>
              <a:rPr lang="ru-RU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Можешь переходить улицу! </a:t>
            </a:r>
          </a:p>
        </p:txBody>
      </p:sp>
      <p:pic>
        <p:nvPicPr>
          <p:cNvPr id="12298" name="Picture 10" descr="4290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557338"/>
            <a:ext cx="3448050" cy="41036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71546"/>
            <a:ext cx="7429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Цель этого дня заключается в том, чтобы 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FF00"/>
                </a:solidFill>
              </a:rPr>
              <a:t>    почтить память жертв дорожно-транспортных происшествий 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    выразить соболезнования членам их семей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FF00"/>
                </a:solidFill>
              </a:rPr>
              <a:t>     напомнить государствам </a:t>
            </a:r>
            <a:r>
              <a:rPr lang="ru-RU" sz="2800" dirty="0" smtClean="0">
                <a:solidFill>
                  <a:srgbClr val="FFFF00"/>
                </a:solidFill>
              </a:rPr>
              <a:t>о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необходимости </a:t>
            </a:r>
            <a:r>
              <a:rPr lang="ru-RU" sz="2800" dirty="0" smtClean="0">
                <a:solidFill>
                  <a:srgbClr val="FFFF00"/>
                </a:solidFill>
              </a:rPr>
              <a:t>обеспечить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безопасность </a:t>
            </a:r>
            <a:r>
              <a:rPr lang="ru-RU" sz="2800" dirty="0" smtClean="0">
                <a:solidFill>
                  <a:srgbClr val="FFFF00"/>
                </a:solidFill>
              </a:rPr>
              <a:t>дорожного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движения.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3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43054" cy="1069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357554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Verdana" pitchFamily="34" charset="0"/>
                <a:ea typeface="Times New Roman" pitchFamily="18" charset="0"/>
              </a:rPr>
              <a:t>Всемирный день памяти жертв дорожных аварий</a:t>
            </a:r>
          </a:p>
        </p:txBody>
      </p:sp>
      <p:pic>
        <p:nvPicPr>
          <p:cNvPr id="5" name="Picture 2" descr="http://s1.gzt.ru/f/upload/photo/2009/07/20/image_24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429129"/>
            <a:ext cx="3643306" cy="242887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71546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 данным ООН, каждый год дорожно-транспортные происшествия уносят </a:t>
            </a:r>
            <a:r>
              <a:rPr lang="ru-RU" sz="3200" b="1" dirty="0" smtClean="0">
                <a:solidFill>
                  <a:srgbClr val="FFFF00"/>
                </a:solidFill>
              </a:rPr>
              <a:t>1 миллион 200 тысяч жизней.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3200" dirty="0" smtClean="0"/>
              <a:t>Еще </a:t>
            </a:r>
            <a:r>
              <a:rPr lang="ru-RU" sz="3200" b="1" dirty="0" smtClean="0">
                <a:solidFill>
                  <a:schemeClr val="accent6"/>
                </a:solidFill>
              </a:rPr>
              <a:t>от 20 до 50 миллионов человек получают различного рода травмы. </a:t>
            </a:r>
          </a:p>
          <a:p>
            <a:endParaRPr lang="ru-RU" sz="3200" b="1" dirty="0" smtClean="0">
              <a:solidFill>
                <a:schemeClr val="accent6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Более 50% всех смертельных исходов вследствие дорожно-транспортных происшествий приходится на возрастную группу от 15 до 44 лет.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3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142853"/>
            <a:ext cx="267838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9 месяцев (январь-сентябрь) 2010 года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Российской Федерации произошло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143 608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дорожно-транспортных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происшествий,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результате которых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погибли 18 333 человека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181 779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человек получили ранения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6439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8 930 ДТП 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произошло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вине водителей, 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находившихся за рулем в состоянии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опьянения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в результате этих ДТП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1 397 человек погибли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13 069 человек получили ранения.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   За указанный период произошло </a:t>
            </a: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15 548 ДТП с участием детей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в которых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696 детей погибли</a:t>
            </a: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16 240 детей получили ранения. </a:t>
            </a:r>
            <a:endParaRPr lang="ru-RU" sz="3200" b="1" dirty="0" smtClean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285728"/>
            <a:ext cx="8501090" cy="2215331"/>
          </a:xfrm>
          <a:prstGeom prst="rect">
            <a:avLst/>
          </a:prstGeom>
          <a:solidFill>
            <a:srgbClr val="DBDBD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153" rIns="91440" bIns="3015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10000"/>
                </a:solidFill>
                <a:effectLst/>
                <a:latin typeface="Cambria" pitchFamily="18" charset="0"/>
              </a:rPr>
              <a:t>Информация о состоянии детского дорожно-транспортного травматизма на территории Юго-Западного округа г. Москвы за 10 месяцев 2010 г.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18" y="2857498"/>
          <a:ext cx="8572564" cy="809630"/>
        </p:xfrm>
        <a:graphic>
          <a:graphicData uri="http://schemas.openxmlformats.org/drawingml/2006/table">
            <a:tbl>
              <a:tblPr/>
              <a:tblGrid>
                <a:gridCol w="2143142"/>
                <a:gridCol w="2143140"/>
                <a:gridCol w="2143141"/>
                <a:gridCol w="2143141"/>
              </a:tblGrid>
              <a:tr h="404815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Период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     ДТП                   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Погибло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Ранено</a:t>
                      </a:r>
                      <a:endParaRPr lang="ru-RU" sz="2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15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2010 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год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   113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         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</a:rPr>
                        <a:t>117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00034" y="4000504"/>
            <a:ext cx="82868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Возрастные категории пострадавших: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до 7 лет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- 25 случаев,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7-10 лет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- 27 случаев,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11-13 лет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- 39 случаев,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14-16 лет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- 28 случаев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7158" y="714356"/>
            <a:ext cx="857256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По категориям участников движения: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u="sng" dirty="0" smtClean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sng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пешеходы         - 62 ( в т.ч. двое погибших)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пассажиры автотранспорта  - 41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велосипедисты                      -  6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скутер, мопед, мотоцикл       - 10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596" y="714356"/>
            <a:ext cx="83582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Наиболее часто встречающиеся  нарушения со стороны детей и подростков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5" name="Picture 6" descr="http://atv.odessa.ua/img/6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285992"/>
            <a:ext cx="5105400" cy="40862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471</Words>
  <Application>Microsoft Office PowerPoint</Application>
  <PresentationFormat>Экран (4:3)</PresentationFormat>
  <Paragraphs>106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2010-11-23T16:30:14Z</dcterms:modified>
</cp:coreProperties>
</file>