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3" r:id="rId3"/>
    <p:sldId id="258" r:id="rId4"/>
    <p:sldId id="259" r:id="rId5"/>
    <p:sldId id="260" r:id="rId6"/>
    <p:sldId id="257" r:id="rId7"/>
    <p:sldId id="264" r:id="rId8"/>
    <p:sldId id="265" r:id="rId9"/>
    <p:sldId id="266" r:id="rId10"/>
    <p:sldId id="261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58224-2231-4A29-99FD-2F2512C92944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AFD5B-F2D9-4CFC-83DF-0525DE68AD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8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4.gif"/><Relationship Id="rId11" Type="http://schemas.openxmlformats.org/officeDocument/2006/relationships/image" Target="../media/image10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text=%D1%85%D0%B8%D0%BC%D0%B8%D1%87%D0%B5%D1%81%D0%BA%D0%B8%D0%B5%20%D0%BA%D0%B0%D1%80%D1%82%D0%B8%D0%BD%D0%BA%D0%B8&amp;noreask=1&amp;img_url=http%3A%2F%2Fvekton-m.pulscen.ru%2Fsystem%2Fimages%2Fproduct%2F001%2F023%2F597_thumb.jpg&amp;pos=10&amp;rpt=simage&amp;lr=65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source=wiz&amp;img_url=http%3A%2F%2Frylkov-fond.org%2Ffiles%2F2010%2F12%2Fcolored-test-tubes.jpg&amp;p=1&amp;text=%D1%85%D0%B8%D0%BC%D0%B8%D1%87%D0%B5%D1%81%D0%BA%D0%B8%D0%B5%20%D0%BA%D0%B0%D1%80%D1%82%D0%B8%D0%BD%D0%BA%D0%B8&amp;noreask=1&amp;pos=55&amp;lr=65&amp;rpt=s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357167"/>
            <a:ext cx="7125113" cy="714379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«СОШ № 22»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9443" y="1357299"/>
            <a:ext cx="7125112" cy="20002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Расчеты по уравнениям реакций, протекающих в растворах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wellesley.edu/Safety/Images/ch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00438"/>
            <a:ext cx="3857625" cy="3005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1258888" y="0"/>
            <a:ext cx="1225550" cy="68580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2484438" y="0"/>
            <a:ext cx="1439862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3851275" y="0"/>
            <a:ext cx="1296988" cy="68580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148263" y="0"/>
            <a:ext cx="1368425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6516688" y="0"/>
            <a:ext cx="1295400" cy="68580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7775575" y="0"/>
            <a:ext cx="1368425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11188" y="549275"/>
            <a:ext cx="1101725" cy="1101725"/>
          </a:xfrm>
          <a:prstGeom prst="rect">
            <a:avLst/>
          </a:prstGeom>
          <a:noFill/>
        </p:spPr>
      </p:pic>
      <p:pic>
        <p:nvPicPr>
          <p:cNvPr id="3075" name="Picture 3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51725" y="404813"/>
            <a:ext cx="1101725" cy="1101725"/>
          </a:xfrm>
          <a:prstGeom prst="rect">
            <a:avLst/>
          </a:prstGeom>
          <a:noFill/>
        </p:spPr>
      </p:pic>
      <p:pic>
        <p:nvPicPr>
          <p:cNvPr id="3076" name="Picture 4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067175" y="2781300"/>
            <a:ext cx="1101725" cy="1101725"/>
          </a:xfrm>
          <a:prstGeom prst="rect">
            <a:avLst/>
          </a:prstGeom>
          <a:noFill/>
        </p:spPr>
      </p:pic>
      <p:pic>
        <p:nvPicPr>
          <p:cNvPr id="3077" name="Picture 5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11188" y="5300663"/>
            <a:ext cx="1101725" cy="1101725"/>
          </a:xfrm>
          <a:prstGeom prst="rect">
            <a:avLst/>
          </a:prstGeom>
          <a:noFill/>
        </p:spPr>
      </p:pic>
      <p:pic>
        <p:nvPicPr>
          <p:cNvPr id="3078" name="Picture 6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524750" y="5300663"/>
            <a:ext cx="1101725" cy="1101725"/>
          </a:xfrm>
          <a:prstGeom prst="rect">
            <a:avLst/>
          </a:prstGeom>
          <a:noFill/>
        </p:spPr>
      </p:pic>
      <p:pic>
        <p:nvPicPr>
          <p:cNvPr id="3079" name="Picture 7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067175" y="404813"/>
            <a:ext cx="1101725" cy="1101725"/>
          </a:xfrm>
          <a:prstGeom prst="rect">
            <a:avLst/>
          </a:prstGeom>
          <a:noFill/>
        </p:spPr>
      </p:pic>
      <p:pic>
        <p:nvPicPr>
          <p:cNvPr id="3080" name="Picture 8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140200" y="5300663"/>
            <a:ext cx="1101725" cy="1101725"/>
          </a:xfrm>
          <a:prstGeom prst="rect">
            <a:avLst/>
          </a:prstGeom>
          <a:noFill/>
        </p:spPr>
      </p:pic>
      <p:pic>
        <p:nvPicPr>
          <p:cNvPr id="3081" name="Picture 9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372225" y="2781300"/>
            <a:ext cx="1101725" cy="1101725"/>
          </a:xfrm>
          <a:prstGeom prst="rect">
            <a:avLst/>
          </a:prstGeom>
          <a:noFill/>
        </p:spPr>
      </p:pic>
      <p:pic>
        <p:nvPicPr>
          <p:cNvPr id="3082" name="Picture 10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547813" y="2708275"/>
            <a:ext cx="1101725" cy="1101725"/>
          </a:xfrm>
          <a:prstGeom prst="rect">
            <a:avLst/>
          </a:prstGeom>
          <a:noFill/>
        </p:spPr>
      </p:pic>
      <p:pic>
        <p:nvPicPr>
          <p:cNvPr id="3099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Футбол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63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67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0"/>
                            </p:stCondLst>
                            <p:childTnLst>
                              <p:par>
                                <p:cTn id="71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7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91" presetID="3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12 -0.00208 L 0.01823 -0.34282 L 0.2941 -0.00208 L 0.01823 0.33935 L -0.25712 -0.00208 Z " pathEditMode="relative" rAng="0" ptsTypes="FFFFF">
                                      <p:cBhvr>
                                        <p:cTn id="9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6" y="1088"/>
              </a:cxn>
              <a:cxn ang="0">
                <a:pos x="64" y="936"/>
              </a:cxn>
              <a:cxn ang="0">
                <a:pos x="112" y="824"/>
              </a:cxn>
              <a:cxn ang="0">
                <a:pos x="208" y="712"/>
              </a:cxn>
              <a:cxn ang="0">
                <a:pos x="328" y="624"/>
              </a:cxn>
              <a:cxn ang="0">
                <a:pos x="376" y="576"/>
              </a:cxn>
              <a:cxn ang="0">
                <a:pos x="432" y="544"/>
              </a:cxn>
              <a:cxn ang="0">
                <a:pos x="560" y="464"/>
              </a:cxn>
              <a:cxn ang="0">
                <a:pos x="648" y="448"/>
              </a:cxn>
              <a:cxn ang="0">
                <a:pos x="720" y="384"/>
              </a:cxn>
              <a:cxn ang="0">
                <a:pos x="888" y="328"/>
              </a:cxn>
              <a:cxn ang="0">
                <a:pos x="1304" y="176"/>
              </a:cxn>
              <a:cxn ang="0">
                <a:pos x="1400" y="152"/>
              </a:cxn>
              <a:cxn ang="0">
                <a:pos x="1752" y="64"/>
              </a:cxn>
              <a:cxn ang="0">
                <a:pos x="1880" y="40"/>
              </a:cxn>
              <a:cxn ang="0">
                <a:pos x="2344" y="48"/>
              </a:cxn>
              <a:cxn ang="0">
                <a:pos x="2432" y="72"/>
              </a:cxn>
              <a:cxn ang="0">
                <a:pos x="3000" y="48"/>
              </a:cxn>
              <a:cxn ang="0">
                <a:pos x="3232" y="24"/>
              </a:cxn>
              <a:cxn ang="0">
                <a:pos x="3344" y="32"/>
              </a:cxn>
              <a:cxn ang="0">
                <a:pos x="3368" y="56"/>
              </a:cxn>
              <a:cxn ang="0">
                <a:pos x="3488" y="104"/>
              </a:cxn>
              <a:cxn ang="0">
                <a:pos x="3728" y="112"/>
              </a:cxn>
              <a:cxn ang="0">
                <a:pos x="4144" y="152"/>
              </a:cxn>
              <a:cxn ang="0">
                <a:pos x="4304" y="200"/>
              </a:cxn>
              <a:cxn ang="0">
                <a:pos x="4520" y="200"/>
              </a:cxn>
              <a:cxn ang="0">
                <a:pos x="4560" y="216"/>
              </a:cxn>
              <a:cxn ang="0">
                <a:pos x="4752" y="272"/>
              </a:cxn>
              <a:cxn ang="0">
                <a:pos x="4944" y="336"/>
              </a:cxn>
              <a:cxn ang="0">
                <a:pos x="4984" y="376"/>
              </a:cxn>
              <a:cxn ang="0">
                <a:pos x="5024" y="408"/>
              </a:cxn>
              <a:cxn ang="0">
                <a:pos x="5096" y="496"/>
              </a:cxn>
              <a:cxn ang="0">
                <a:pos x="5192" y="632"/>
              </a:cxn>
              <a:cxn ang="0">
                <a:pos x="5248" y="656"/>
              </a:cxn>
              <a:cxn ang="0">
                <a:pos x="5304" y="688"/>
              </a:cxn>
              <a:cxn ang="0">
                <a:pos x="5352" y="720"/>
              </a:cxn>
              <a:cxn ang="0">
                <a:pos x="5504" y="792"/>
              </a:cxn>
              <a:cxn ang="0">
                <a:pos x="5552" y="824"/>
              </a:cxn>
              <a:cxn ang="0">
                <a:pos x="5624" y="880"/>
              </a:cxn>
              <a:cxn ang="0">
                <a:pos x="5704" y="1016"/>
              </a:cxn>
              <a:cxn ang="0">
                <a:pos x="5784" y="1096"/>
              </a:cxn>
              <a:cxn ang="0">
                <a:pos x="5336" y="1168"/>
              </a:cxn>
              <a:cxn ang="0">
                <a:pos x="4088" y="1152"/>
              </a:cxn>
              <a:cxn ang="0">
                <a:pos x="2824" y="1144"/>
              </a:cxn>
              <a:cxn ang="0">
                <a:pos x="264" y="1136"/>
              </a:cxn>
              <a:cxn ang="0">
                <a:pos x="0" y="1096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168849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168849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168849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3640951">
            <a:off x="7138194" y="3599656"/>
            <a:ext cx="1368425" cy="1027113"/>
          </a:xfrm>
          <a:prstGeom prst="rect">
            <a:avLst/>
          </a:prstGeom>
          <a:noFill/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57" name="Picture 2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6400" y="2068513"/>
            <a:ext cx="3217863" cy="4537075"/>
          </a:xfrm>
          <a:prstGeom prst="rect">
            <a:avLst/>
          </a:prstGeom>
          <a:noFill/>
        </p:spPr>
      </p:pic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7388225" y="3413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 rot="551848">
            <a:off x="1916113" y="4127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0" name="AutoShape 9"/>
          <p:cNvSpPr>
            <a:spLocks noChangeArrowheads="1"/>
          </p:cNvSpPr>
          <p:nvPr/>
        </p:nvSpPr>
        <p:spPr bwMode="auto">
          <a:xfrm rot="551848">
            <a:off x="4148138" y="4127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 rot="551848">
            <a:off x="6380163" y="4127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2" name="AutoShape 11"/>
          <p:cNvSpPr>
            <a:spLocks noChangeArrowheads="1"/>
          </p:cNvSpPr>
          <p:nvPr/>
        </p:nvSpPr>
        <p:spPr bwMode="auto">
          <a:xfrm rot="6170213">
            <a:off x="7885906" y="9247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 rot="6170213">
            <a:off x="7885906" y="32281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64" name="AutoShape 13"/>
          <p:cNvSpPr>
            <a:spLocks noChangeArrowheads="1"/>
          </p:cNvSpPr>
          <p:nvPr/>
        </p:nvSpPr>
        <p:spPr bwMode="auto">
          <a:xfrm rot="6170213">
            <a:off x="7885906" y="54602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auto">
          <a:xfrm rot="11193881">
            <a:off x="6308725" y="60293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66" name="AutoShape 15"/>
          <p:cNvSpPr>
            <a:spLocks noChangeArrowheads="1"/>
          </p:cNvSpPr>
          <p:nvPr/>
        </p:nvSpPr>
        <p:spPr bwMode="auto">
          <a:xfrm rot="11193881">
            <a:off x="4219575" y="60293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67" name="Picture 16" descr="arg-blue-left-t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2825" y="1493838"/>
            <a:ext cx="1190625" cy="1511300"/>
          </a:xfrm>
          <a:prstGeom prst="rect">
            <a:avLst/>
          </a:prstGeom>
          <a:noFill/>
        </p:spPr>
      </p:pic>
      <p:pic>
        <p:nvPicPr>
          <p:cNvPr id="68" name="Picture 17" descr="ani-bird_r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9713" y="2860675"/>
            <a:ext cx="1439862" cy="1152525"/>
          </a:xfrm>
          <a:prstGeom prst="rect">
            <a:avLst/>
          </a:prstGeom>
          <a:noFill/>
        </p:spPr>
      </p:pic>
      <p:pic>
        <p:nvPicPr>
          <p:cNvPr id="69" name="Picture 19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67025" y="5165725"/>
            <a:ext cx="1154113" cy="1235075"/>
          </a:xfrm>
          <a:prstGeom prst="rect">
            <a:avLst/>
          </a:prstGeom>
          <a:noFill/>
        </p:spPr>
      </p:pic>
      <p:pic>
        <p:nvPicPr>
          <p:cNvPr id="70" name="Picture 23" descr="b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6788" y="5668963"/>
            <a:ext cx="1020762" cy="1092200"/>
          </a:xfrm>
          <a:prstGeom prst="rect">
            <a:avLst/>
          </a:prstGeom>
          <a:noFill/>
        </p:spPr>
      </p:pic>
      <p:sp>
        <p:nvSpPr>
          <p:cNvPr id="71" name="AutoShape 28"/>
          <p:cNvSpPr>
            <a:spLocks noChangeArrowheads="1"/>
          </p:cNvSpPr>
          <p:nvPr/>
        </p:nvSpPr>
        <p:spPr bwMode="auto">
          <a:xfrm>
            <a:off x="5588000" y="27892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2" name="Text Box 29"/>
          <p:cNvSpPr txBox="1">
            <a:spLocks noChangeArrowheads="1"/>
          </p:cNvSpPr>
          <p:nvPr/>
        </p:nvSpPr>
        <p:spPr bwMode="auto">
          <a:xfrm>
            <a:off x="5661025" y="29337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73" name="Picture 32" descr="B_Fly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628801">
            <a:off x="1439863" y="2689225"/>
            <a:ext cx="1143000" cy="1054100"/>
          </a:xfrm>
          <a:prstGeom prst="rect">
            <a:avLst/>
          </a:prstGeom>
          <a:noFill/>
        </p:spPr>
      </p:pic>
      <p:pic>
        <p:nvPicPr>
          <p:cNvPr id="74" name="Picture 33" descr="B_Fly2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3640951">
            <a:off x="7290594" y="3752056"/>
            <a:ext cx="1368425" cy="1027113"/>
          </a:xfrm>
          <a:prstGeom prst="rect">
            <a:avLst/>
          </a:prstGeom>
          <a:noFill/>
        </p:spPr>
      </p:pic>
      <p:pic>
        <p:nvPicPr>
          <p:cNvPr id="75" name="Picture 34" descr="B_Fly1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1513" y="2717800"/>
            <a:ext cx="1441450" cy="1419225"/>
          </a:xfrm>
          <a:prstGeom prst="rect">
            <a:avLst/>
          </a:prstGeom>
          <a:noFill/>
        </p:spPr>
      </p:pic>
      <p:pic>
        <p:nvPicPr>
          <p:cNvPr id="76" name="Picture 35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39850" y="5668963"/>
            <a:ext cx="995363" cy="1008062"/>
          </a:xfrm>
          <a:prstGeom prst="rect">
            <a:avLst/>
          </a:prstGeom>
          <a:noFill/>
        </p:spPr>
      </p:pic>
      <p:pic>
        <p:nvPicPr>
          <p:cNvPr id="77" name="Picture 36" descr="b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45125" y="5310188"/>
            <a:ext cx="995363" cy="1008062"/>
          </a:xfrm>
          <a:prstGeom prst="rect">
            <a:avLst/>
          </a:prstGeom>
          <a:noFill/>
        </p:spPr>
      </p:pic>
      <p:sp>
        <p:nvSpPr>
          <p:cNvPr id="78" name="AutoShape 38"/>
          <p:cNvSpPr>
            <a:spLocks noChangeArrowheads="1"/>
          </p:cNvSpPr>
          <p:nvPr/>
        </p:nvSpPr>
        <p:spPr bwMode="auto">
          <a:xfrm rot="11193881">
            <a:off x="1844675" y="60293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79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991600" y="6705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4977"/>
                            </p:stCondLst>
                            <p:childTnLst>
                              <p:par>
                                <p:cTn id="1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15977"/>
                            </p:stCondLst>
                            <p:childTnLst>
                              <p:par>
                                <p:cTn id="1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16977"/>
                            </p:stCondLst>
                            <p:childTnLst>
                              <p:par>
                                <p:cTn id="2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17977"/>
                            </p:stCondLst>
                            <p:childTnLst>
                              <p:par>
                                <p:cTn id="2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18977"/>
                            </p:stCondLst>
                            <p:childTnLst>
                              <p:par>
                                <p:cTn id="2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19977"/>
                            </p:stCondLst>
                            <p:childTnLst>
                              <p:par>
                                <p:cTn id="2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20977"/>
                            </p:stCondLst>
                            <p:childTnLst>
                              <p:par>
                                <p:cTn id="2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1977"/>
                            </p:stCondLst>
                            <p:childTnLst>
                              <p:par>
                                <p:cTn id="2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22977"/>
                            </p:stCondLst>
                            <p:childTnLst>
                              <p:par>
                                <p:cTn id="2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23977"/>
                            </p:stCondLst>
                            <p:childTnLst>
                              <p:par>
                                <p:cTn id="24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29977"/>
                            </p:stCondLst>
                            <p:childTnLst>
                              <p:par>
                                <p:cTn id="256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25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31977"/>
                            </p:stCondLst>
                            <p:childTnLst>
                              <p:par>
                                <p:cTn id="259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2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33977"/>
                            </p:stCondLst>
                            <p:childTnLst>
                              <p:par>
                                <p:cTn id="2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36977"/>
                            </p:stCondLst>
                            <p:childTnLst>
                              <p:par>
                                <p:cTn id="26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39977"/>
                            </p:stCondLst>
                            <p:childTnLst>
                              <p:par>
                                <p:cTn id="27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41977"/>
                            </p:stCondLst>
                            <p:childTnLst>
                              <p:par>
                                <p:cTn id="27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43977"/>
                            </p:stCondLst>
                            <p:childTnLst>
                              <p:par>
                                <p:cTn id="28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45977"/>
                            </p:stCondLst>
                            <p:childTnLst>
                              <p:par>
                                <p:cTn id="28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7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47977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48977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49977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50977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51977"/>
                            </p:stCondLst>
                            <p:childTnLst>
                              <p:par>
                                <p:cTn id="3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54977"/>
                            </p:stCondLst>
                            <p:childTnLst>
                              <p:par>
                                <p:cTn id="3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55977"/>
                            </p:stCondLst>
                            <p:childTnLst>
                              <p:par>
                                <p:cTn id="3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57977"/>
                            </p:stCondLst>
                            <p:childTnLst>
                              <p:par>
                                <p:cTn id="326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32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61977"/>
                            </p:stCondLst>
                            <p:childTnLst>
                              <p:par>
                                <p:cTn id="3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63977"/>
                            </p:stCondLst>
                            <p:childTnLst>
                              <p:par>
                                <p:cTn id="334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33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67977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  <p:audio>
              <p:cMediaNode showWhenStopped="0">
                <p:cTn id="3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  <p:bldP spid="58" grpId="0" animBg="1"/>
      <p:bldP spid="58" grpId="1" animBg="1"/>
      <p:bldP spid="58" grpId="2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71" grpId="0" animBg="1"/>
      <p:bldP spid="71" grpId="1" animBg="1"/>
      <p:bldP spid="72" grpId="0"/>
      <p:bldP spid="72" grpId="1"/>
      <p:bldP spid="78" grpId="0" animBg="1"/>
      <p:bldP spid="7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6709A-551C-481F-B8E2-CCFB50B0CD68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4214810" cy="1000132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</a:rPr>
              <a:t>Домашнее задание</a:t>
            </a:r>
          </a:p>
        </p:txBody>
      </p:sp>
      <p:pic>
        <p:nvPicPr>
          <p:cNvPr id="68611" name="Picture 5" descr="Рисунок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214438"/>
            <a:ext cx="31432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25" y="2214563"/>
            <a:ext cx="7572375" cy="3643312"/>
          </a:xfrm>
        </p:spPr>
        <p:txBody>
          <a:bodyPr>
            <a:normAutofit lnSpcReduction="10000"/>
          </a:bodyPr>
          <a:lstStyle/>
          <a:p>
            <a:pPr lvl="1" algn="ctr" eaLnBrk="1" hangingPunct="1">
              <a:buFontTx/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AcademyCTT"/>
              </a:rPr>
              <a:t>§</a:t>
            </a:r>
            <a:r>
              <a:rPr lang="ru-RU" sz="4400" b="1" dirty="0" smtClean="0">
                <a:solidFill>
                  <a:srgbClr val="002060"/>
                </a:solidFill>
                <a:latin typeface="AcademyCTT"/>
              </a:rPr>
              <a:t>  </a:t>
            </a:r>
            <a:r>
              <a:rPr lang="ru-RU" sz="4400" b="1" dirty="0" smtClean="0">
                <a:solidFill>
                  <a:srgbClr val="002060"/>
                </a:solidFill>
                <a:latin typeface="AcademyCTT"/>
              </a:rPr>
              <a:t>35</a:t>
            </a:r>
            <a:endParaRPr lang="ru-RU" sz="4400" b="1" dirty="0" smtClean="0">
              <a:solidFill>
                <a:srgbClr val="002060"/>
              </a:solidFill>
              <a:latin typeface="AcademyCTT"/>
            </a:endParaRPr>
          </a:p>
          <a:p>
            <a:pPr lvl="1" algn="ctr" eaLnBrk="1" hangingPunct="1">
              <a:buFontTx/>
              <a:buNone/>
            </a:pPr>
            <a:endParaRPr lang="ru-RU" sz="4400" b="1" dirty="0" smtClean="0">
              <a:latin typeface="AcademyCTT"/>
            </a:endParaRPr>
          </a:p>
          <a:p>
            <a:pPr lvl="1" algn="ctr" eaLnBrk="1" hangingPunct="1">
              <a:buFontTx/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bat-Bold"/>
              </a:rPr>
              <a:t>§</a:t>
            </a:r>
            <a:r>
              <a:rPr lang="ru-RU" sz="4400" b="1" dirty="0" smtClean="0">
                <a:solidFill>
                  <a:srgbClr val="002060"/>
                </a:solidFill>
                <a:latin typeface="Arbat-Bold"/>
              </a:rPr>
              <a:t>35; упр</a:t>
            </a:r>
            <a:r>
              <a:rPr lang="ru-RU" sz="4400" b="1" dirty="0" smtClean="0">
                <a:solidFill>
                  <a:srgbClr val="002060"/>
                </a:solidFill>
                <a:latin typeface="Arbat-Bold"/>
              </a:rPr>
              <a:t>. </a:t>
            </a:r>
            <a:r>
              <a:rPr lang="ru-RU" sz="4400" b="1" dirty="0" smtClean="0">
                <a:solidFill>
                  <a:srgbClr val="002060"/>
                </a:solidFill>
                <a:latin typeface="Arbat-Bold"/>
              </a:rPr>
              <a:t>6 </a:t>
            </a:r>
            <a:r>
              <a:rPr lang="ru-RU" sz="4400" b="1" dirty="0" smtClean="0">
                <a:solidFill>
                  <a:srgbClr val="002060"/>
                </a:solidFill>
                <a:latin typeface="Arbat-Bold"/>
              </a:rPr>
              <a:t>на </a:t>
            </a:r>
            <a:r>
              <a:rPr lang="ru-RU" sz="4400" b="1" dirty="0" smtClean="0">
                <a:solidFill>
                  <a:srgbClr val="002060"/>
                </a:solidFill>
                <a:latin typeface="Arbat-Bold"/>
              </a:rPr>
              <a:t>стр.134</a:t>
            </a:r>
          </a:p>
          <a:p>
            <a:pPr lvl="1" algn="ctr" eaLnBrk="1" hangingPunct="1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подготовить сообщение о кристаллогидратах;</a:t>
            </a:r>
          </a:p>
          <a:p>
            <a:pPr lvl="1" algn="ctr" eaLnBrk="1" hangingPunct="1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инд. задание получают консультанты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lvl="1" algn="ctr" eaLnBrk="1" hangingPunct="1">
              <a:buFontTx/>
              <a:buNone/>
            </a:pPr>
            <a:endParaRPr lang="en-US" sz="4400" b="1" dirty="0" smtClean="0">
              <a:solidFill>
                <a:srgbClr val="002060"/>
              </a:solidFill>
              <a:latin typeface="Arbat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 урока: 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формирование навыков решения расчетных задач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5502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Задачи урока: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002060"/>
                </a:solidFill>
              </a:rPr>
              <a:t>повторить изученный материал 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cybb.info/wp-content/uploads/2011/01/8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214686"/>
            <a:ext cx="3428997" cy="3490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675724"/>
            <a:ext cx="7848835" cy="92447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Повторим формулы: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571472" y="2928934"/>
            <a:ext cx="8429684" cy="1357322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m</a:t>
            </a:r>
            <a:r>
              <a:rPr lang="ru-RU" sz="2400" b="1" dirty="0" smtClean="0">
                <a:solidFill>
                  <a:srgbClr val="002060"/>
                </a:solidFill>
              </a:rPr>
              <a:t>(вещества) =</a:t>
            </a:r>
            <a:r>
              <a:rPr lang="el-GR" sz="2400" b="1" dirty="0" smtClean="0">
                <a:solidFill>
                  <a:srgbClr val="002060"/>
                </a:solidFill>
              </a:rPr>
              <a:t>ω</a:t>
            </a:r>
            <a:r>
              <a:rPr lang="ru-RU" sz="2400" b="1" dirty="0" smtClean="0">
                <a:solidFill>
                  <a:srgbClr val="002060"/>
                </a:solidFill>
              </a:rPr>
              <a:t> (вещества) × </a:t>
            </a:r>
            <a:r>
              <a:rPr lang="en-US" sz="2400" b="1" dirty="0" smtClean="0">
                <a:solidFill>
                  <a:srgbClr val="002060"/>
                </a:solidFill>
              </a:rPr>
              <a:t>m</a:t>
            </a:r>
            <a:r>
              <a:rPr lang="ru-RU" sz="2400" b="1" dirty="0" smtClean="0">
                <a:solidFill>
                  <a:srgbClr val="002060"/>
                </a:solidFill>
              </a:rPr>
              <a:t> (раствора)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2143116"/>
            <a:ext cx="4714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m</a:t>
            </a:r>
            <a:r>
              <a:rPr lang="ru-RU" sz="2400" b="1" dirty="0" smtClean="0">
                <a:solidFill>
                  <a:srgbClr val="002060"/>
                </a:solidFill>
              </a:rPr>
              <a:t>(вещества) = ?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2428868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</a:t>
            </a:r>
            <a:r>
              <a:rPr lang="ru-RU" sz="2400" b="1" dirty="0" smtClean="0">
                <a:solidFill>
                  <a:srgbClr val="002060"/>
                </a:solidFill>
              </a:rPr>
              <a:t>×  ?   </a:t>
            </a:r>
            <a:endParaRPr lang="ru-RU" sz="2400" dirty="0"/>
          </a:p>
        </p:txBody>
      </p:sp>
      <p:pic>
        <p:nvPicPr>
          <p:cNvPr id="2050" name="Picture 2" descr="http://www.abitura.com/chemi/lectureChemistr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571480"/>
            <a:ext cx="3857625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Повторим формулы: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1807361"/>
            <a:ext cx="3348243" cy="10501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002060"/>
                </a:solidFill>
              </a:rPr>
              <a:t>ω</a:t>
            </a:r>
            <a:r>
              <a:rPr lang="ru-RU" sz="2400" b="1" dirty="0" smtClean="0">
                <a:solidFill>
                  <a:srgbClr val="002060"/>
                </a:solidFill>
              </a:rPr>
              <a:t> (вещества) =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071678"/>
            <a:ext cx="1463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____?_               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   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3714752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× 100%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214686"/>
            <a:ext cx="6786610" cy="147732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el-GR" sz="3600" b="1" dirty="0" smtClean="0">
                <a:solidFill>
                  <a:srgbClr val="002060"/>
                </a:solidFill>
              </a:rPr>
              <a:t>ω</a:t>
            </a:r>
            <a:r>
              <a:rPr lang="ru-RU" b="1" dirty="0" smtClean="0">
                <a:solidFill>
                  <a:srgbClr val="002060"/>
                </a:solidFill>
              </a:rPr>
              <a:t>(вещества)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3643314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=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3429000"/>
            <a:ext cx="3000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</a:t>
            </a:r>
            <a:r>
              <a:rPr lang="ru-RU" b="1" dirty="0" smtClean="0">
                <a:solidFill>
                  <a:srgbClr val="002060"/>
                </a:solidFill>
              </a:rPr>
              <a:t>(вещества)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929066"/>
            <a:ext cx="1965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m</a:t>
            </a:r>
            <a:r>
              <a:rPr lang="ru-RU" b="1" dirty="0" smtClean="0">
                <a:solidFill>
                  <a:srgbClr val="002060"/>
                </a:solidFill>
              </a:rPr>
              <a:t> (раствора)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3643314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__________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43570" y="2143116"/>
            <a:ext cx="2867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× 100%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 animBg="1"/>
      <p:bldP spid="8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Повторим формулы: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7643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m</a:t>
            </a:r>
            <a:r>
              <a:rPr lang="ru-RU" sz="3200" b="1" dirty="0" smtClean="0">
                <a:solidFill>
                  <a:srgbClr val="002060"/>
                </a:solidFill>
              </a:rPr>
              <a:t>(раствора) = ? × </a:t>
            </a:r>
            <a:r>
              <a:rPr lang="el-GR" sz="3200" b="1" dirty="0" smtClean="0">
                <a:solidFill>
                  <a:srgbClr val="002060"/>
                </a:solidFill>
              </a:rPr>
              <a:t>ρ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786190"/>
            <a:ext cx="6215106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m</a:t>
            </a:r>
            <a:r>
              <a:rPr lang="ru-RU" sz="3600" b="1" dirty="0" smtClean="0">
                <a:solidFill>
                  <a:srgbClr val="002060"/>
                </a:solidFill>
              </a:rPr>
              <a:t>(раствора) = </a:t>
            </a:r>
            <a:r>
              <a:rPr lang="en-US" sz="3600" b="1" dirty="0" smtClean="0">
                <a:solidFill>
                  <a:srgbClr val="002060"/>
                </a:solidFill>
              </a:rPr>
              <a:t>V </a:t>
            </a:r>
            <a:r>
              <a:rPr lang="ru-RU" sz="3600" b="1" dirty="0" smtClean="0">
                <a:solidFill>
                  <a:srgbClr val="002060"/>
                </a:solidFill>
              </a:rPr>
              <a:t>×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l-GR" sz="3600" b="1" dirty="0" smtClean="0">
                <a:solidFill>
                  <a:srgbClr val="002060"/>
                </a:solidFill>
              </a:rPr>
              <a:t>ρ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novichem.pl/zdjecia/Chemicals%20-%20Novichem%20-%20small%20z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3857625" cy="385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Если исходное вещество находится в растворе, то при решении задач  добавляется еще одно действие</a:t>
            </a:r>
            <a:r>
              <a:rPr lang="ru-RU" dirty="0" smtClean="0"/>
              <a:t>: </a:t>
            </a:r>
            <a:r>
              <a:rPr lang="ru-RU" b="1" i="1" dirty="0" smtClean="0">
                <a:solidFill>
                  <a:srgbClr val="C00000"/>
                </a:solidFill>
              </a:rPr>
              <a:t>определение массы вещества в растворе по его массовой доле  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125113" cy="924475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Алгоритм решения расчетных задач по уравнениям химических реакций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1571613"/>
            <a:ext cx="7125112" cy="4786346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i="1" dirty="0" smtClean="0">
                <a:solidFill>
                  <a:srgbClr val="002060"/>
                </a:solidFill>
              </a:rPr>
              <a:t>1.Составить уравнение химической реакции.</a:t>
            </a: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2. Подчеркнуть формулы известных и неизвестных веществ.</a:t>
            </a: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 3. Под формулами указать количество вещества согласно уравнению реакции.</a:t>
            </a: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4. По массе вещества, заданной в условии задачи, вычислить количество вещества.</a:t>
            </a: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5. Над формулой вещества с неизвестной массой, поставить Х моль.</a:t>
            </a: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6. По уравнению реакции  составить соотношение количеств веществ и найти искомую величину.</a:t>
            </a:r>
          </a:p>
          <a:p>
            <a:r>
              <a:rPr lang="ru-RU" sz="2200" b="1" i="1" dirty="0" smtClean="0">
                <a:solidFill>
                  <a:srgbClr val="002060"/>
                </a:solidFill>
              </a:rPr>
              <a:t>7. Записать ответ.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Задача: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002060"/>
                </a:solidFill>
              </a:rPr>
              <a:t>К раствору сульфата меди (</a:t>
            </a:r>
            <a:r>
              <a:rPr lang="en-US" i="1" dirty="0" smtClean="0">
                <a:solidFill>
                  <a:srgbClr val="002060"/>
                </a:solidFill>
              </a:rPr>
              <a:t>II</a:t>
            </a:r>
            <a:r>
              <a:rPr lang="ru-RU" i="1" dirty="0" smtClean="0">
                <a:solidFill>
                  <a:srgbClr val="002060"/>
                </a:solidFill>
              </a:rPr>
              <a:t>)(масса раствора  120г., массовая доля 20%) прилили раствор </a:t>
            </a:r>
            <a:r>
              <a:rPr lang="ru-RU" i="1" dirty="0" err="1" smtClean="0">
                <a:solidFill>
                  <a:srgbClr val="002060"/>
                </a:solidFill>
              </a:rPr>
              <a:t>гидроксида</a:t>
            </a:r>
            <a:r>
              <a:rPr lang="ru-RU" i="1" dirty="0" smtClean="0">
                <a:solidFill>
                  <a:srgbClr val="002060"/>
                </a:solidFill>
              </a:rPr>
              <a:t> натрия. Определите массу образовавшегося </a:t>
            </a:r>
            <a:r>
              <a:rPr lang="ru-RU" i="1" dirty="0" err="1" smtClean="0">
                <a:solidFill>
                  <a:srgbClr val="002060"/>
                </a:solidFill>
              </a:rPr>
              <a:t>гидроксида</a:t>
            </a:r>
            <a:r>
              <a:rPr lang="ru-RU" i="1" dirty="0" smtClean="0">
                <a:solidFill>
                  <a:srgbClr val="002060"/>
                </a:solidFill>
              </a:rPr>
              <a:t> меди (</a:t>
            </a:r>
            <a:r>
              <a:rPr lang="en-US" i="1" dirty="0" smtClean="0">
                <a:solidFill>
                  <a:srgbClr val="002060"/>
                </a:solidFill>
              </a:rPr>
              <a:t>II</a:t>
            </a:r>
            <a:r>
              <a:rPr lang="ru-RU" i="1" dirty="0" smtClean="0">
                <a:solidFill>
                  <a:srgbClr val="002060"/>
                </a:solidFill>
              </a:rPr>
              <a:t>).   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im4-tub-ru.yandex.net/i?id=69414236-4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256"/>
            <a:ext cx="350046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Решение: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0100" y="1714488"/>
            <a:ext cx="7348771" cy="48363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+mj-lt"/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0,38моль                             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моль</a:t>
            </a:r>
          </a:p>
          <a:p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1 </a:t>
            </a:r>
            <a:r>
              <a:rPr lang="ru-RU" dirty="0" smtClean="0">
                <a:solidFill>
                  <a:srgbClr val="002060"/>
                </a:solidFill>
              </a:rPr>
              <a:t>моль                         </a:t>
            </a:r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ru-RU" dirty="0" smtClean="0"/>
              <a:t>1 моль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Х= 0,38 моль         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m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Cu(OH)</a:t>
            </a:r>
            <a:r>
              <a:rPr lang="en-US" sz="14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)=∂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×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M (Cu(OH)</a:t>
            </a:r>
            <a:r>
              <a:rPr lang="en-US" sz="14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m(Cu(OH)</a:t>
            </a:r>
            <a:r>
              <a:rPr lang="en-US" sz="14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)= 0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,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38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моль </a:t>
            </a:r>
            <a:r>
              <a:rPr lang="ru-RU" dirty="0" smtClean="0">
                <a:solidFill>
                  <a:srgbClr val="002060"/>
                </a:solidFill>
              </a:rPr>
              <a:t>× 98г/моль=37,24г.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Ответ: масса </a:t>
            </a:r>
            <a:r>
              <a:rPr lang="ru-RU" dirty="0" err="1" smtClean="0">
                <a:solidFill>
                  <a:srgbClr val="002060"/>
                </a:solidFill>
                <a:latin typeface="+mj-lt"/>
              </a:rPr>
              <a:t>гидроксида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 меди (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II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) 37, 24 г.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571612"/>
            <a:ext cx="6429420" cy="785818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786058"/>
            <a:ext cx="2314575" cy="676275"/>
          </a:xfrm>
          <a:prstGeom prst="rect">
            <a:avLst/>
          </a:prstGeom>
          <a:noFill/>
        </p:spPr>
      </p:pic>
      <p:pic>
        <p:nvPicPr>
          <p:cNvPr id="25610" name="Picture 10" descr="http://im6-tub-ru.yandex.net/i?id=7189125-6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786322"/>
            <a:ext cx="2500330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246</TotalTime>
  <Words>315</Words>
  <PresentationFormat>Экран (4:3)</PresentationFormat>
  <Paragraphs>64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МБОУ «СОШ № 22»</vt:lpstr>
      <vt:lpstr>Цель урока:   формирование навыков решения расчетных задач </vt:lpstr>
      <vt:lpstr>Повторим формулы:</vt:lpstr>
      <vt:lpstr>Повторим формулы:</vt:lpstr>
      <vt:lpstr>Повторим формулы:</vt:lpstr>
      <vt:lpstr>Если исходное вещество находится в растворе, то при решении задач  добавляется еще одно действие: определение массы вещества в растворе по его массовой доле   </vt:lpstr>
      <vt:lpstr>Алгоритм решения расчетных задач по уравнениям химических реакций</vt:lpstr>
      <vt:lpstr>Задача: К раствору сульфата меди (II)(масса раствора  120г., массовая доля 20%) прилили раствор гидроксида натрия. Определите массу образовавшегося гидроксида меди (II).    </vt:lpstr>
      <vt:lpstr>Решение:</vt:lpstr>
      <vt:lpstr>Слайд 10</vt:lpstr>
      <vt:lpstr>Слайд 11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«СОШ № 22»</dc:title>
  <dc:creator>Юрий</dc:creator>
  <cp:lastModifiedBy>Юрий</cp:lastModifiedBy>
  <cp:revision>31</cp:revision>
  <dcterms:created xsi:type="dcterms:W3CDTF">2013-02-23T14:19:28Z</dcterms:created>
  <dcterms:modified xsi:type="dcterms:W3CDTF">2013-02-24T15:48:18Z</dcterms:modified>
</cp:coreProperties>
</file>