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8"/>
  </p:notesMasterIdLst>
  <p:sldIdLst>
    <p:sldId id="28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2" r:id="rId13"/>
    <p:sldId id="269" r:id="rId14"/>
    <p:sldId id="270" r:id="rId15"/>
    <p:sldId id="278" r:id="rId16"/>
    <p:sldId id="277" r:id="rId17"/>
    <p:sldId id="274" r:id="rId18"/>
    <p:sldId id="275" r:id="rId19"/>
    <p:sldId id="279" r:id="rId20"/>
    <p:sldId id="276" r:id="rId21"/>
    <p:sldId id="280" r:id="rId22"/>
    <p:sldId id="281" r:id="rId23"/>
    <p:sldId id="282" r:id="rId24"/>
    <p:sldId id="285" r:id="rId25"/>
    <p:sldId id="283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ТЯ" initials="К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263" autoAdjust="0"/>
  </p:normalViewPr>
  <p:slideViewPr>
    <p:cSldViewPr>
      <p:cViewPr varScale="1">
        <p:scale>
          <a:sx n="72" d="100"/>
          <a:sy n="72" d="100"/>
        </p:scale>
        <p:origin x="-45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02CCB-CF97-484A-AA55-EFE9EA26857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B6B85-BA98-425B-9697-A5DED6918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6B85-BA98-425B-9697-A5DED6918A7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6B85-BA98-425B-9697-A5DED6918A7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6B85-BA98-425B-9697-A5DED6918A7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6B85-BA98-425B-9697-A5DED6918A7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6B85-BA98-425B-9697-A5DED6918A7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6B85-BA98-425B-9697-A5DED6918A7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6B85-BA98-425B-9697-A5DED6918A7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6B85-BA98-425B-9697-A5DED6918A7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6B85-BA98-425B-9697-A5DED6918A7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6B85-BA98-425B-9697-A5DED6918A7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6B85-BA98-425B-9697-A5DED6918A7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6B85-BA98-425B-9697-A5DED6918A7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6B85-BA98-425B-9697-A5DED6918A7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6B85-BA98-425B-9697-A5DED6918A7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9DC-9345-44B7-83FF-4DF1301A3F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8F4C-C4E3-4A23-858A-57F2B190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9DC-9345-44B7-83FF-4DF1301A3F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8F4C-C4E3-4A23-858A-57F2B190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9DC-9345-44B7-83FF-4DF1301A3F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8F4C-C4E3-4A23-858A-57F2B190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FB1-9131-4F2F-9845-29A4AFE1D6B8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853-70E6-4893-A0AE-BF971A18F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FB1-9131-4F2F-9845-29A4AFE1D6B8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853-70E6-4893-A0AE-BF971A18F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FB1-9131-4F2F-9845-29A4AFE1D6B8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853-70E6-4893-A0AE-BF971A18F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FB1-9131-4F2F-9845-29A4AFE1D6B8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853-70E6-4893-A0AE-BF971A18F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FB1-9131-4F2F-9845-29A4AFE1D6B8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853-70E6-4893-A0AE-BF971A18F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FB1-9131-4F2F-9845-29A4AFE1D6B8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853-70E6-4893-A0AE-BF971A18F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FB1-9131-4F2F-9845-29A4AFE1D6B8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853-70E6-4893-A0AE-BF971A18F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FB1-9131-4F2F-9845-29A4AFE1D6B8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853-70E6-4893-A0AE-BF971A18F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9DC-9345-44B7-83FF-4DF1301A3F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8F4C-C4E3-4A23-858A-57F2B190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FB1-9131-4F2F-9845-29A4AFE1D6B8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3C7853-70E6-4893-A0AE-BF971A18F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FB1-9131-4F2F-9845-29A4AFE1D6B8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853-70E6-4893-A0AE-BF971A18F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FB1-9131-4F2F-9845-29A4AFE1D6B8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853-70E6-4893-A0AE-BF971A18F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9DC-9345-44B7-83FF-4DF1301A3F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8F4C-C4E3-4A23-858A-57F2B190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9DC-9345-44B7-83FF-4DF1301A3F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8F4C-C4E3-4A23-858A-57F2B190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9DC-9345-44B7-83FF-4DF1301A3F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8F4C-C4E3-4A23-858A-57F2B190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9DC-9345-44B7-83FF-4DF1301A3F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8F4C-C4E3-4A23-858A-57F2B190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9DC-9345-44B7-83FF-4DF1301A3F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8F4C-C4E3-4A23-858A-57F2B190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9DC-9345-44B7-83FF-4DF1301A3F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8F4C-C4E3-4A23-858A-57F2B190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9DC-9345-44B7-83FF-4DF1301A3F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768F4C-C4E3-4A23-858A-57F2B1908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E709DC-9345-44B7-83FF-4DF1301A3F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768F4C-C4E3-4A23-858A-57F2B1908F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AB2FB1-9131-4F2F-9845-29A4AFE1D6B8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3C7853-70E6-4893-A0AE-BF971A18F3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Выразительное средство художественного изображения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Волшебная линия</a:t>
            </a:r>
            <a:endParaRPr lang="ru-RU" sz="6000" dirty="0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643998" cy="6011060"/>
          </a:xfrm>
        </p:spPr>
        <p:txBody>
          <a:bodyPr/>
          <a:lstStyle/>
          <a:p>
            <a:r>
              <a:rPr lang="ru-RU" dirty="0" smtClean="0"/>
              <a:t>декорирование полученных образов</a:t>
            </a:r>
            <a:endParaRPr lang="ru-RU" dirty="0"/>
          </a:p>
        </p:txBody>
      </p:sp>
      <p:pic>
        <p:nvPicPr>
          <p:cNvPr id="6" name="Содержимое 5" descr="SAM_3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9788" y="1071546"/>
            <a:ext cx="2769863" cy="1884962"/>
          </a:xfrm>
        </p:spPr>
      </p:pic>
      <p:pic>
        <p:nvPicPr>
          <p:cNvPr id="8" name="Рисунок 7" descr="SAM_3867.JPG"/>
          <p:cNvPicPr>
            <a:picLocks noChangeAspect="1"/>
          </p:cNvPicPr>
          <p:nvPr/>
        </p:nvPicPr>
        <p:blipFill>
          <a:blip r:embed="rId3" cstate="print"/>
          <a:srcRect l="76966" r="19827" b="93157"/>
          <a:stretch>
            <a:fillRect/>
          </a:stretch>
        </p:blipFill>
        <p:spPr>
          <a:xfrm>
            <a:off x="4169091" y="928670"/>
            <a:ext cx="45719" cy="71438"/>
          </a:xfrm>
          <a:prstGeom prst="rect">
            <a:avLst/>
          </a:prstGeom>
        </p:spPr>
      </p:pic>
      <p:pic>
        <p:nvPicPr>
          <p:cNvPr id="9" name="Рисунок 8" descr="SAM_38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9939" y="3286124"/>
            <a:ext cx="2712222" cy="1785950"/>
          </a:xfrm>
          <a:prstGeom prst="rect">
            <a:avLst/>
          </a:prstGeom>
        </p:spPr>
      </p:pic>
      <p:pic>
        <p:nvPicPr>
          <p:cNvPr id="10" name="Рисунок 9" descr="SAM_3869.JPG"/>
          <p:cNvPicPr>
            <a:picLocks noChangeAspect="1"/>
          </p:cNvPicPr>
          <p:nvPr/>
        </p:nvPicPr>
        <p:blipFill>
          <a:blip r:embed="rId5" cstate="print">
            <a:lum/>
          </a:blip>
          <a:srcRect l="6578" t="8621" r="14474" b="13239"/>
          <a:stretch>
            <a:fillRect/>
          </a:stretch>
        </p:blipFill>
        <p:spPr>
          <a:xfrm rot="5400000">
            <a:off x="4893470" y="3107530"/>
            <a:ext cx="2143141" cy="1928826"/>
          </a:xfrm>
          <a:prstGeom prst="rect">
            <a:avLst/>
          </a:prstGeom>
        </p:spPr>
      </p:pic>
      <p:pic>
        <p:nvPicPr>
          <p:cNvPr id="12" name="Рисунок 11" descr="SAM_38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874" y="857232"/>
            <a:ext cx="2554251" cy="2068883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643998" cy="5643602"/>
          </a:xfrm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sz="4400" dirty="0" smtClean="0"/>
              <a:t>Открытый урок</a:t>
            </a:r>
            <a:br>
              <a:rPr lang="ru-RU" sz="4400" dirty="0" smtClean="0"/>
            </a:br>
            <a:r>
              <a:rPr lang="ru-RU" sz="4800" dirty="0" smtClean="0"/>
              <a:t>              Тема</a:t>
            </a:r>
            <a:r>
              <a:rPr lang="ru-RU" dirty="0" smtClean="0"/>
              <a:t>:«</a:t>
            </a:r>
            <a:r>
              <a:rPr lang="ru-RU" sz="5400" b="1" dirty="0" smtClean="0"/>
              <a:t>Бабочка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62542cde-fcf7-4bae-9ab6-29e86ee17d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928670"/>
            <a:ext cx="6768000" cy="2523275"/>
          </a:xfrm>
        </p:spPr>
      </p:pic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6893735" y="4964917"/>
            <a:ext cx="185738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2571736" y="5929330"/>
            <a:ext cx="52864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5" name="Содержимое 3" descr="62542cde-fcf7-4bae-9ab6-29e86ee17d43.jpg"/>
          <p:cNvPicPr>
            <a:picLocks noChangeAspect="1"/>
          </p:cNvPicPr>
          <p:nvPr/>
        </p:nvPicPr>
        <p:blipFill>
          <a:blip r:embed="rId3" cstate="print"/>
          <a:srcRect l="33000" t="32258" r="32500" b="38709"/>
          <a:stretch>
            <a:fillRect/>
          </a:stretch>
        </p:blipFill>
        <p:spPr>
          <a:xfrm>
            <a:off x="214282" y="1142984"/>
            <a:ext cx="1764000" cy="690261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672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dirty="0" smtClean="0"/>
              <a:t>Цели:</a:t>
            </a:r>
          </a:p>
          <a:p>
            <a:pPr algn="ctr"/>
            <a:r>
              <a:rPr lang="ru-RU" sz="4300" dirty="0" smtClean="0"/>
              <a:t>создание образа бабочки из линии-путаницы </a:t>
            </a:r>
          </a:p>
          <a:p>
            <a:pPr algn="ctr"/>
            <a:r>
              <a:rPr lang="ru-RU" sz="4300" dirty="0" smtClean="0"/>
              <a:t>развитие фантазии и воображения учащихся </a:t>
            </a:r>
          </a:p>
          <a:p>
            <a:pPr algn="ctr"/>
            <a:r>
              <a:rPr lang="ru-RU" sz="4300" dirty="0" smtClean="0"/>
              <a:t>приобщение учащихся к прекрасному </a:t>
            </a:r>
            <a:endParaRPr lang="ru-RU" sz="4300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215214"/>
            <a:ext cx="8572560" cy="214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</a:t>
            </a:r>
            <a:r>
              <a:rPr lang="ru-RU" sz="5300" dirty="0" smtClean="0"/>
              <a:t>План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                             1.организационный момент </a:t>
            </a:r>
            <a:br>
              <a:rPr lang="ru-RU" sz="2700" dirty="0" smtClean="0"/>
            </a:br>
            <a:r>
              <a:rPr lang="ru-RU" sz="2700" dirty="0" smtClean="0"/>
              <a:t>                              2.объяснение темы урока </a:t>
            </a:r>
            <a:br>
              <a:rPr lang="ru-RU" sz="2700" dirty="0" smtClean="0"/>
            </a:br>
            <a:r>
              <a:rPr lang="ru-RU" sz="2700" dirty="0" smtClean="0"/>
              <a:t>                              3.просмотр слайдов бабочек учащимися</a:t>
            </a:r>
            <a:br>
              <a:rPr lang="ru-RU" sz="2700" dirty="0" smtClean="0"/>
            </a:br>
            <a:r>
              <a:rPr lang="ru-RU" sz="2700" dirty="0" smtClean="0"/>
              <a:t>                              4.практическая  деятельность учащихся                </a:t>
            </a:r>
            <a:br>
              <a:rPr lang="ru-RU" sz="2700" dirty="0" smtClean="0"/>
            </a:br>
            <a:r>
              <a:rPr lang="ru-RU" sz="2700" dirty="0" smtClean="0"/>
              <a:t>                                 а)работа с закрытыми глазами </a:t>
            </a:r>
            <a:br>
              <a:rPr lang="ru-RU" sz="2700" dirty="0" smtClean="0"/>
            </a:br>
            <a:r>
              <a:rPr lang="ru-RU" sz="2700" dirty="0" smtClean="0"/>
              <a:t>                                 б)нахождение бабочки из линии-путаницы</a:t>
            </a:r>
            <a:br>
              <a:rPr lang="ru-RU" sz="2700" dirty="0" smtClean="0"/>
            </a:br>
            <a:r>
              <a:rPr lang="ru-RU" sz="2700" dirty="0" smtClean="0"/>
              <a:t>                                 в)украшение бабочки</a:t>
            </a:r>
            <a:br>
              <a:rPr lang="ru-RU" sz="2700" dirty="0" smtClean="0"/>
            </a:br>
            <a:r>
              <a:rPr lang="ru-RU" sz="2700" dirty="0" smtClean="0"/>
              <a:t>                             5.итоги урока</a:t>
            </a:r>
            <a:br>
              <a:rPr lang="ru-RU" sz="2700" dirty="0" smtClean="0"/>
            </a:br>
            <a:r>
              <a:rPr lang="ru-RU" sz="2700" dirty="0" smtClean="0"/>
              <a:t>      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</a:t>
            </a:r>
            <a:endParaRPr lang="ru-RU" sz="4000" dirty="0"/>
          </a:p>
        </p:txBody>
      </p:sp>
      <p:pic>
        <p:nvPicPr>
          <p:cNvPr id="4" name="Содержимое 3" descr="62542cde-fcf7-4bae-9ab6-29e86ee17d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696" t="34157" r="32609" b="39818"/>
          <a:stretch>
            <a:fillRect/>
          </a:stretch>
        </p:blipFill>
        <p:spPr>
          <a:xfrm>
            <a:off x="428596" y="1071546"/>
            <a:ext cx="1539000" cy="684000"/>
          </a:xfr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215214"/>
            <a:ext cx="8572560" cy="214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/>
              <a:t>Просмотр открытого урока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</a:t>
            </a:r>
            <a:endParaRPr lang="ru-RU" sz="4000" dirty="0"/>
          </a:p>
        </p:txBody>
      </p:sp>
      <p:pic>
        <p:nvPicPr>
          <p:cNvPr id="4" name="Содержимое 3" descr="62542cde-fcf7-4bae-9ab6-29e86ee17d4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33696" t="34157" r="32609" b="39818"/>
          <a:stretch>
            <a:fillRect/>
          </a:stretch>
        </p:blipFill>
        <p:spPr>
          <a:xfrm>
            <a:off x="428596" y="1071546"/>
            <a:ext cx="1539000" cy="684000"/>
          </a:xfrm>
        </p:spPr>
      </p:pic>
      <p:pic>
        <p:nvPicPr>
          <p:cNvPr id="9" name="~PP2174.WAV">
            <a:hlinkClick r:id="" action="ppaction://media"/>
          </p:cNvPr>
          <p:cNvPicPr>
            <a:picLocks noRot="1" noChangeAspect="1"/>
          </p:cNvPicPr>
          <p:nvPr>
            <a:wavAudioFile r:embed="rId1" name="~PP2174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5214950"/>
            <a:ext cx="857256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Содержимое 3" descr="62542cde-fcf7-4bae-9ab6-29e86ee17d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696" t="34157" r="32609" b="39818"/>
          <a:stretch>
            <a:fillRect/>
          </a:stretch>
        </p:blipFill>
        <p:spPr>
          <a:xfrm>
            <a:off x="0" y="1071546"/>
            <a:ext cx="1539000" cy="684000"/>
          </a:xfrm>
        </p:spPr>
      </p:pic>
      <p:pic>
        <p:nvPicPr>
          <p:cNvPr id="6" name="Рисунок 5" descr="SAM_3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4644" y="1214422"/>
            <a:ext cx="5465920" cy="4104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2500306"/>
            <a:ext cx="8572560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Содержимое 3" descr="62542cde-fcf7-4bae-9ab6-29e86ee17d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696" t="34157" r="32609" b="39818"/>
          <a:stretch>
            <a:fillRect/>
          </a:stretch>
        </p:blipFill>
        <p:spPr>
          <a:xfrm>
            <a:off x="0" y="1000108"/>
            <a:ext cx="1539000" cy="684000"/>
          </a:xfrm>
        </p:spPr>
      </p:pic>
      <p:pic>
        <p:nvPicPr>
          <p:cNvPr id="5" name="Рисунок 4" descr="SAM_37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3682" y="785794"/>
            <a:ext cx="7192968" cy="5400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2500306"/>
            <a:ext cx="8572560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Содержимое 3" descr="62542cde-fcf7-4bae-9ab6-29e86ee17d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696" t="34157" r="32609" b="39818"/>
          <a:stretch>
            <a:fillRect/>
          </a:stretch>
        </p:blipFill>
        <p:spPr>
          <a:xfrm>
            <a:off x="0" y="1071546"/>
            <a:ext cx="1539000" cy="684000"/>
          </a:xfrm>
        </p:spPr>
      </p:pic>
      <p:pic>
        <p:nvPicPr>
          <p:cNvPr id="5" name="Рисунок 4" descr="SAM_37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647742"/>
            <a:ext cx="4000528" cy="5348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6500834"/>
            <a:ext cx="306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Знакомство с видами линий. </a:t>
            </a: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2500306"/>
            <a:ext cx="8572560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Содержимое 3" descr="62542cde-fcf7-4bae-9ab6-29e86ee17d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696" t="34157" r="32609" b="39818"/>
          <a:stretch>
            <a:fillRect/>
          </a:stretch>
        </p:blipFill>
        <p:spPr>
          <a:xfrm>
            <a:off x="0" y="1000108"/>
            <a:ext cx="1539000" cy="684000"/>
          </a:xfrm>
        </p:spPr>
      </p:pic>
      <p:pic>
        <p:nvPicPr>
          <p:cNvPr id="5" name="Рисунок 4" descr="kartinki24_butterfly_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8303" y="857232"/>
            <a:ext cx="3117974" cy="2340000"/>
          </a:xfrm>
          <a:prstGeom prst="rect">
            <a:avLst/>
          </a:prstGeom>
        </p:spPr>
      </p:pic>
      <p:pic>
        <p:nvPicPr>
          <p:cNvPr id="6" name="Рисунок 5" descr="kartinki24_butterfly_0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0202" y="785794"/>
            <a:ext cx="3309975" cy="2484000"/>
          </a:xfrm>
          <a:prstGeom prst="rect">
            <a:avLst/>
          </a:prstGeom>
        </p:spPr>
      </p:pic>
      <p:pic>
        <p:nvPicPr>
          <p:cNvPr id="7" name="Рисунок 6" descr="image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8244" y="3357562"/>
            <a:ext cx="3118092" cy="2340000"/>
          </a:xfrm>
          <a:prstGeom prst="rect">
            <a:avLst/>
          </a:prstGeom>
        </p:spPr>
      </p:pic>
      <p:pic>
        <p:nvPicPr>
          <p:cNvPr id="8" name="Рисунок 7" descr="9093513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0202" y="3429000"/>
            <a:ext cx="3309975" cy="248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860" y="614364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Просмотр бабочек.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5000636"/>
            <a:ext cx="8572560" cy="292895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Содержимое 3" descr="62542cde-fcf7-4bae-9ab6-29e86ee17d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696" t="34157" r="32609" b="39818"/>
          <a:stretch>
            <a:fillRect/>
          </a:stretch>
        </p:blipFill>
        <p:spPr>
          <a:xfrm>
            <a:off x="0" y="1071546"/>
            <a:ext cx="1539000" cy="684000"/>
          </a:xfrm>
        </p:spPr>
      </p:pic>
      <p:pic>
        <p:nvPicPr>
          <p:cNvPr id="10" name="Рисунок 9" descr="SAM_37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7712" y="1064042"/>
            <a:ext cx="3072620" cy="4093150"/>
          </a:xfrm>
          <a:prstGeom prst="rect">
            <a:avLst/>
          </a:prstGeom>
        </p:spPr>
      </p:pic>
      <p:pic>
        <p:nvPicPr>
          <p:cNvPr id="11" name="Рисунок 10" descr="SAM_37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4425" y="1070042"/>
            <a:ext cx="3068087" cy="4087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0100" y="528638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с закрытыми глазами.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60722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086724" cy="342902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7600" dirty="0" smtClean="0"/>
              <a:t>Цели:</a:t>
            </a:r>
          </a:p>
          <a:p>
            <a:pPr lvl="3"/>
            <a:r>
              <a:rPr lang="ru-RU" sz="16000" dirty="0" smtClean="0"/>
              <a:t>1. изучение свойств линии, как одно из средств художественного изображения</a:t>
            </a:r>
          </a:p>
          <a:p>
            <a:pPr lvl="3"/>
            <a:r>
              <a:rPr lang="ru-RU" sz="16000" dirty="0" smtClean="0"/>
              <a:t>2. развитие графических умений и навыков  в изображении линии</a:t>
            </a:r>
          </a:p>
          <a:p>
            <a:pPr lvl="3"/>
            <a:r>
              <a:rPr lang="ru-RU" sz="16000" dirty="0" smtClean="0"/>
              <a:t>3. формирование любви к пластичности и характеру волшебной линии.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2500306"/>
            <a:ext cx="8572560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Содержимое 3" descr="62542cde-fcf7-4bae-9ab6-29e86ee17d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696" t="34157" r="32609" b="39818"/>
          <a:stretch>
            <a:fillRect/>
          </a:stretch>
        </p:blipFill>
        <p:spPr>
          <a:xfrm>
            <a:off x="428596" y="1071546"/>
            <a:ext cx="1539000" cy="684000"/>
          </a:xfrm>
        </p:spPr>
      </p:pic>
      <p:sp>
        <p:nvSpPr>
          <p:cNvPr id="11" name="TextBox 10"/>
          <p:cNvSpPr txBox="1"/>
          <p:nvPr/>
        </p:nvSpPr>
        <p:spPr>
          <a:xfrm>
            <a:off x="2071670" y="50720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Нахождение бабочки из линии-путаницы.</a:t>
            </a:r>
            <a:endParaRPr lang="ru-RU" dirty="0"/>
          </a:p>
        </p:txBody>
      </p:sp>
      <p:pic>
        <p:nvPicPr>
          <p:cNvPr id="9" name="Рисунок 8" descr="SAM_39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4318" y="542181"/>
            <a:ext cx="5363986" cy="4421988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2500306"/>
            <a:ext cx="8572560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Содержимое 3" descr="62542cde-fcf7-4bae-9ab6-29e86ee17d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696" t="34157" r="32609" b="39818"/>
          <a:stretch>
            <a:fillRect/>
          </a:stretch>
        </p:blipFill>
        <p:spPr>
          <a:xfrm>
            <a:off x="7605000" y="785794"/>
            <a:ext cx="1539000" cy="684000"/>
          </a:xfrm>
        </p:spPr>
      </p:pic>
      <p:pic>
        <p:nvPicPr>
          <p:cNvPr id="5" name="Рисунок 4" descr="SAM_3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582" y="3857628"/>
            <a:ext cx="3687912" cy="2772000"/>
          </a:xfrm>
          <a:prstGeom prst="rect">
            <a:avLst/>
          </a:prstGeom>
        </p:spPr>
      </p:pic>
      <p:pic>
        <p:nvPicPr>
          <p:cNvPr id="7" name="Рисунок 6" descr="SAM_38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459066" y="2444802"/>
            <a:ext cx="2322000" cy="3096000"/>
          </a:xfrm>
          <a:prstGeom prst="rect">
            <a:avLst/>
          </a:prstGeom>
        </p:spPr>
      </p:pic>
      <p:pic>
        <p:nvPicPr>
          <p:cNvPr id="8" name="Рисунок 7" descr="SAM_38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582" y="785794"/>
            <a:ext cx="3639911" cy="2736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2500306"/>
            <a:ext cx="8572560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Содержимое 3" descr="62542cde-fcf7-4bae-9ab6-29e86ee17d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8387" t="34157" r="32609" b="39818"/>
          <a:stretch>
            <a:fillRect/>
          </a:stretch>
        </p:blipFill>
        <p:spPr>
          <a:xfrm>
            <a:off x="0" y="1071546"/>
            <a:ext cx="1324718" cy="684000"/>
          </a:xfrm>
        </p:spPr>
      </p:pic>
      <p:pic>
        <p:nvPicPr>
          <p:cNvPr id="5" name="Рисунок 4" descr="SAM_3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899" y="3714752"/>
            <a:ext cx="3919954" cy="2943000"/>
          </a:xfrm>
          <a:prstGeom prst="rect">
            <a:avLst/>
          </a:prstGeom>
        </p:spPr>
      </p:pic>
      <p:pic>
        <p:nvPicPr>
          <p:cNvPr id="7" name="Рисунок 6" descr="SAM_38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5675" y="928670"/>
            <a:ext cx="3445906" cy="2592000"/>
          </a:xfrm>
          <a:prstGeom prst="rect">
            <a:avLst/>
          </a:prstGeom>
        </p:spPr>
      </p:pic>
      <p:pic>
        <p:nvPicPr>
          <p:cNvPr id="9" name="Рисунок 8" descr="SAM_38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4995" y="928670"/>
            <a:ext cx="3379961" cy="2538000"/>
          </a:xfrm>
          <a:prstGeom prst="rect">
            <a:avLst/>
          </a:prstGeom>
        </p:spPr>
      </p:pic>
      <p:pic>
        <p:nvPicPr>
          <p:cNvPr id="11" name="Рисунок 10" descr="SAM_37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4076" y="3714752"/>
            <a:ext cx="3879916" cy="2916000"/>
          </a:xfrm>
          <a:prstGeom prst="rect">
            <a:avLst/>
          </a:prstGeo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215214"/>
            <a:ext cx="8572560" cy="214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</a:t>
            </a:r>
            <a:endParaRPr lang="ru-RU" sz="4000" dirty="0"/>
          </a:p>
        </p:txBody>
      </p:sp>
      <p:pic>
        <p:nvPicPr>
          <p:cNvPr id="4" name="Содержимое 3" descr="62542cde-fcf7-4bae-9ab6-29e86ee17d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696" t="34157" r="32609" b="39818"/>
          <a:stretch>
            <a:fillRect/>
          </a:stretch>
        </p:blipFill>
        <p:spPr>
          <a:xfrm>
            <a:off x="428596" y="1071546"/>
            <a:ext cx="1539000" cy="684000"/>
          </a:xfrm>
        </p:spPr>
      </p:pic>
      <p:pic>
        <p:nvPicPr>
          <p:cNvPr id="5" name="Рисунок 4" descr="SAM_3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733" y="1785926"/>
            <a:ext cx="4284222" cy="3214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0298" y="535782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Украшение бабочки.</a:t>
            </a:r>
            <a:endParaRPr lang="ru-RU" dirty="0"/>
          </a:p>
        </p:txBody>
      </p:sp>
      <p:pic>
        <p:nvPicPr>
          <p:cNvPr id="8" name="Рисунок 7" descr="SAM_40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0548" y="1916832"/>
            <a:ext cx="4293822" cy="3037094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2500306"/>
            <a:ext cx="8572560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Содержимое 3" descr="62542cde-fcf7-4bae-9ab6-29e86ee17d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6823" t="34157" r="32609" b="39818"/>
          <a:stretch>
            <a:fillRect/>
          </a:stretch>
        </p:blipFill>
        <p:spPr>
          <a:xfrm>
            <a:off x="0" y="1071546"/>
            <a:ext cx="1396156" cy="684000"/>
          </a:xfrm>
        </p:spPr>
      </p:pic>
      <p:pic>
        <p:nvPicPr>
          <p:cNvPr id="5" name="Рисунок 4" descr="SAM_38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980728"/>
            <a:ext cx="1760701" cy="2340000"/>
          </a:xfrm>
          <a:prstGeom prst="rect">
            <a:avLst/>
          </a:prstGeom>
        </p:spPr>
      </p:pic>
      <p:pic>
        <p:nvPicPr>
          <p:cNvPr id="6" name="Рисунок 5" descr="SAM_38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7565" y="1250141"/>
            <a:ext cx="1513961" cy="2000264"/>
          </a:xfrm>
          <a:prstGeom prst="rect">
            <a:avLst/>
          </a:prstGeom>
        </p:spPr>
      </p:pic>
      <p:pic>
        <p:nvPicPr>
          <p:cNvPr id="7" name="Рисунок 6" descr="SAM_38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4255" y="928670"/>
            <a:ext cx="2424117" cy="2357454"/>
          </a:xfrm>
          <a:prstGeom prst="rect">
            <a:avLst/>
          </a:prstGeom>
        </p:spPr>
      </p:pic>
      <p:pic>
        <p:nvPicPr>
          <p:cNvPr id="10" name="Рисунок 9" descr="SAM_37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30344" y="4286256"/>
            <a:ext cx="2996751" cy="2196000"/>
          </a:xfrm>
          <a:prstGeom prst="rect">
            <a:avLst/>
          </a:prstGeom>
        </p:spPr>
      </p:pic>
      <p:pic>
        <p:nvPicPr>
          <p:cNvPr id="11" name="Рисунок 10" descr="SAM_37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4001181"/>
            <a:ext cx="2213184" cy="2734646"/>
          </a:xfrm>
          <a:prstGeom prst="rect">
            <a:avLst/>
          </a:prstGeom>
        </p:spPr>
      </p:pic>
      <p:pic>
        <p:nvPicPr>
          <p:cNvPr id="12" name="Рисунок 11" descr="SAM_407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0" y="4072314"/>
            <a:ext cx="3312000" cy="2353582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215214"/>
            <a:ext cx="8572560" cy="214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/>
              <a:t>Конец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</a:t>
            </a:r>
            <a:endParaRPr lang="ru-RU" sz="4000" dirty="0"/>
          </a:p>
        </p:txBody>
      </p:sp>
      <p:pic>
        <p:nvPicPr>
          <p:cNvPr id="4" name="Содержимое 3" descr="62542cde-fcf7-4bae-9ab6-29e86ee17d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696" t="34157" r="32609" b="39818"/>
          <a:stretch>
            <a:fillRect/>
          </a:stretch>
        </p:blipFill>
        <p:spPr>
          <a:xfrm>
            <a:off x="428596" y="1071546"/>
            <a:ext cx="1539000" cy="684000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643998" cy="572530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472518" cy="52149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dirty="0" smtClean="0"/>
              <a:t>                         задачи: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-формирование знаний учащихся о видах  линий</a:t>
            </a:r>
            <a:br>
              <a:rPr lang="ru-RU" sz="3200" dirty="0" smtClean="0"/>
            </a:br>
            <a:r>
              <a:rPr lang="ru-RU" sz="3200" dirty="0" smtClean="0"/>
              <a:t>-освоение характера линии</a:t>
            </a:r>
          </a:p>
          <a:p>
            <a:pPr>
              <a:buNone/>
            </a:pPr>
            <a:r>
              <a:rPr lang="ru-RU" sz="3200" dirty="0" smtClean="0"/>
              <a:t>   -использование пластики линии</a:t>
            </a:r>
          </a:p>
          <a:p>
            <a:pPr>
              <a:buNone/>
            </a:pPr>
            <a:r>
              <a:rPr lang="ru-RU" sz="3200" dirty="0" smtClean="0"/>
              <a:t>   -равновесие линий внутри образа</a:t>
            </a:r>
          </a:p>
          <a:p>
            <a:pPr>
              <a:buNone/>
            </a:pPr>
            <a:r>
              <a:rPr lang="ru-RU" sz="3200" dirty="0" smtClean="0"/>
              <a:t>   -сочетание линий</a:t>
            </a:r>
          </a:p>
          <a:p>
            <a:pPr>
              <a:buNone/>
            </a:pPr>
            <a:r>
              <a:rPr lang="ru-RU" sz="3200" dirty="0" smtClean="0"/>
              <a:t>   -декорирование полученного образа</a:t>
            </a:r>
          </a:p>
          <a:p>
            <a:pPr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46940"/>
            <a:ext cx="8643998" cy="601106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928754"/>
            <a:ext cx="8043890" cy="435776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7800" dirty="0" smtClean="0"/>
              <a:t>   Линию в художественном произведении можно       сравнить с музыкальными звуками и «звучать»линии   должны разнообразно и красочно. Только в этом случае рисунок становится живым и трепетным.</a:t>
            </a:r>
          </a:p>
          <a:p>
            <a:pPr algn="ctr">
              <a:buNone/>
            </a:pPr>
            <a:endParaRPr lang="ru-RU" sz="71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4300" dirty="0" smtClean="0"/>
          </a:p>
          <a:p>
            <a:pPr algn="r">
              <a:buNone/>
            </a:pPr>
            <a:r>
              <a:rPr lang="ru-RU" dirty="0" smtClean="0"/>
              <a:t>Инна Григорьева</a:t>
            </a:r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786314" y="5214950"/>
            <a:ext cx="8429684" cy="1785926"/>
          </a:xfrm>
        </p:spPr>
        <p:txBody>
          <a:bodyPr/>
          <a:lstStyle/>
          <a:p>
            <a:pPr lvl="1">
              <a:buNone/>
            </a:pPr>
            <a:r>
              <a:rPr lang="ru-RU" dirty="0" smtClean="0"/>
              <a:t>                                              </a:t>
            </a:r>
            <a:endParaRPr lang="ru-RU" dirty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572560" cy="6072206"/>
          </a:xfrm>
        </p:spPr>
        <p:txBody>
          <a:bodyPr>
            <a:normAutofit/>
          </a:bodyPr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Picture 2" descr="C:\Users\КАТЯ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41" y="785794"/>
            <a:ext cx="2659095" cy="3240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4214818"/>
            <a:ext cx="8258204" cy="1911934"/>
          </a:xfrm>
        </p:spPr>
        <p:txBody>
          <a:bodyPr/>
          <a:lstStyle/>
          <a:p>
            <a:r>
              <a:rPr lang="ru-RU" dirty="0" smtClean="0"/>
              <a:t>Линия имеет свои художественно- выразительные возможности. Она может быть плавной ,певучей , спокойной, прямой ,</a:t>
            </a:r>
            <a:r>
              <a:rPr lang="ru-RU" dirty="0" err="1" smtClean="0"/>
              <a:t>легкой.Линия</a:t>
            </a:r>
            <a:r>
              <a:rPr lang="ru-RU" dirty="0" smtClean="0"/>
              <a:t> определяет выразительный контур.</a:t>
            </a:r>
            <a:endParaRPr lang="ru-RU" dirty="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643446"/>
            <a:ext cx="8572528" cy="5143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АТЯ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4" y="857232"/>
            <a:ext cx="5002607" cy="370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4500570"/>
            <a:ext cx="8229600" cy="2196000"/>
          </a:xfrm>
        </p:spPr>
        <p:txBody>
          <a:bodyPr/>
          <a:lstStyle/>
          <a:p>
            <a:r>
              <a:rPr lang="ru-RU" dirty="0" smtClean="0"/>
              <a:t>Линия активно используется в  набросках ,в изображениях различных </a:t>
            </a:r>
            <a:r>
              <a:rPr lang="ru-RU" dirty="0" err="1" smtClean="0"/>
              <a:t>объектов,эскизах</a:t>
            </a:r>
            <a:r>
              <a:rPr lang="ru-RU" dirty="0" smtClean="0"/>
              <a:t>. Она служит границей ,определяющей изображаемую </a:t>
            </a:r>
            <a:r>
              <a:rPr lang="ru-RU" dirty="0" err="1" smtClean="0"/>
              <a:t>форму,а</a:t>
            </a:r>
            <a:r>
              <a:rPr lang="ru-RU" dirty="0" smtClean="0"/>
              <a:t> также служит не только изображению, но и выражению каких-либо чувств.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72050"/>
            <a:ext cx="821537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пластики линии Нахождение образа из линии-путаницы</a:t>
            </a:r>
            <a:endParaRPr lang="ru-RU" dirty="0"/>
          </a:p>
        </p:txBody>
      </p:sp>
      <p:pic>
        <p:nvPicPr>
          <p:cNvPr id="4" name="Содержимое 3" descr="SAM_37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8" y="359663"/>
            <a:ext cx="4973923" cy="4603006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643998" cy="5868184"/>
          </a:xfrm>
        </p:spPr>
        <p:txBody>
          <a:bodyPr/>
          <a:lstStyle/>
          <a:p>
            <a:pPr algn="ctr"/>
            <a:r>
              <a:rPr lang="ru-RU" dirty="0" smtClean="0"/>
              <a:t>Равновесие линий внутри образа</a:t>
            </a:r>
            <a:endParaRPr lang="ru-RU" dirty="0"/>
          </a:p>
        </p:txBody>
      </p:sp>
      <p:pic>
        <p:nvPicPr>
          <p:cNvPr id="4" name="Содержимое 3" descr="SAM_38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 l="419" t="-2160" r="10484" b="1972"/>
          <a:stretch>
            <a:fillRect/>
          </a:stretch>
        </p:blipFill>
        <p:spPr>
          <a:xfrm rot="5400000">
            <a:off x="2464079" y="1216441"/>
            <a:ext cx="3929091" cy="3313649"/>
          </a:xfrm>
        </p:spPr>
      </p:pic>
      <p:pic>
        <p:nvPicPr>
          <p:cNvPr id="13" name="Рисунок 12" descr="SAM_38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4940" y="1700809"/>
            <a:ext cx="3285219" cy="2376264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643998" cy="5725308"/>
          </a:xfrm>
        </p:spPr>
        <p:txBody>
          <a:bodyPr/>
          <a:lstStyle/>
          <a:p>
            <a:r>
              <a:rPr lang="ru-RU" dirty="0" smtClean="0"/>
              <a:t>Сочетание линий(толстой и       тонкой)</a:t>
            </a:r>
            <a:endParaRPr lang="ru-RU" dirty="0"/>
          </a:p>
        </p:txBody>
      </p:sp>
      <p:pic>
        <p:nvPicPr>
          <p:cNvPr id="4" name="Содержимое 3" descr="SAM_3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980728"/>
            <a:ext cx="5127899" cy="3852000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209</Words>
  <Application>Microsoft Office PowerPoint</Application>
  <PresentationFormat>Экран (4:3)</PresentationFormat>
  <Paragraphs>73</Paragraphs>
  <Slides>25</Slides>
  <Notes>14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Поток</vt:lpstr>
      <vt:lpstr>1_Поток</vt:lpstr>
      <vt:lpstr>Выразительное средство художественного изображения</vt:lpstr>
      <vt:lpstr>Слайд 2</vt:lpstr>
      <vt:lpstr>   </vt:lpstr>
      <vt:lpstr>Слайд 4</vt:lpstr>
      <vt:lpstr>Слайд 5</vt:lpstr>
      <vt:lpstr>Слайд 6</vt:lpstr>
      <vt:lpstr>Использование пластики линии Нахождение образа из линии-путаницы</vt:lpstr>
      <vt:lpstr>Равновесие линий внутри образа</vt:lpstr>
      <vt:lpstr>Сочетание линий(толстой и       тонкой)</vt:lpstr>
      <vt:lpstr>декорирование полученных образов</vt:lpstr>
      <vt:lpstr>                Открытый урок               Тема:«Бабочка»  </vt:lpstr>
      <vt:lpstr>             </vt:lpstr>
      <vt:lpstr>                           План урока:                              1.организационный момент                                2.объяснение темы урока                                3.просмотр слайдов бабочек учащимися                               4.практическая  деятельность учащихся                                                  а)работа с закрытыми глазами                                   б)нахождение бабочки из линии-путаницы                                  в)украшение бабочки                              5.итоги урока                                </vt:lpstr>
      <vt:lpstr>Просмотр открытого урока                   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                   </vt:lpstr>
      <vt:lpstr>     </vt:lpstr>
      <vt:lpstr>Конец                 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1</cp:lastModifiedBy>
  <cp:revision>127</cp:revision>
  <dcterms:created xsi:type="dcterms:W3CDTF">2013-10-18T05:17:56Z</dcterms:created>
  <dcterms:modified xsi:type="dcterms:W3CDTF">2014-04-14T07:16:48Z</dcterms:modified>
</cp:coreProperties>
</file>