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5" r:id="rId9"/>
    <p:sldMasterId id="2147483687" r:id="rId10"/>
    <p:sldMasterId id="2147483689" r:id="rId11"/>
  </p:sldMasterIdLst>
  <p:notesMasterIdLst>
    <p:notesMasterId r:id="rId60"/>
  </p:notesMasterIdLst>
  <p:handoutMasterIdLst>
    <p:handoutMasterId r:id="rId61"/>
  </p:handoutMasterIdLst>
  <p:sldIdLst>
    <p:sldId id="295" r:id="rId12"/>
    <p:sldId id="256" r:id="rId13"/>
    <p:sldId id="302" r:id="rId14"/>
    <p:sldId id="297" r:id="rId15"/>
    <p:sldId id="303" r:id="rId16"/>
    <p:sldId id="298" r:id="rId17"/>
    <p:sldId id="269" r:id="rId18"/>
    <p:sldId id="284" r:id="rId19"/>
    <p:sldId id="299" r:id="rId20"/>
    <p:sldId id="300" r:id="rId21"/>
    <p:sldId id="276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5" r:id="rId30"/>
    <p:sldId id="316" r:id="rId31"/>
    <p:sldId id="318" r:id="rId32"/>
    <p:sldId id="274" r:id="rId33"/>
    <p:sldId id="275" r:id="rId34"/>
    <p:sldId id="278" r:id="rId35"/>
    <p:sldId id="279" r:id="rId36"/>
    <p:sldId id="277" r:id="rId37"/>
    <p:sldId id="270" r:id="rId38"/>
    <p:sldId id="271" r:id="rId39"/>
    <p:sldId id="319" r:id="rId40"/>
    <p:sldId id="321" r:id="rId41"/>
    <p:sldId id="324" r:id="rId42"/>
    <p:sldId id="322" r:id="rId43"/>
    <p:sldId id="323" r:id="rId44"/>
    <p:sldId id="286" r:id="rId45"/>
    <p:sldId id="266" r:id="rId46"/>
    <p:sldId id="325" r:id="rId47"/>
    <p:sldId id="327" r:id="rId48"/>
    <p:sldId id="328" r:id="rId49"/>
    <p:sldId id="329" r:id="rId50"/>
    <p:sldId id="289" r:id="rId51"/>
    <p:sldId id="290" r:id="rId52"/>
    <p:sldId id="291" r:id="rId53"/>
    <p:sldId id="314" r:id="rId54"/>
    <p:sldId id="334" r:id="rId55"/>
    <p:sldId id="330" r:id="rId56"/>
    <p:sldId id="331" r:id="rId57"/>
    <p:sldId id="332" r:id="rId58"/>
    <p:sldId id="333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60066"/>
    <a:srgbClr val="000000"/>
    <a:srgbClr val="E23838"/>
    <a:srgbClr val="DD3DAF"/>
    <a:srgbClr val="F95F21"/>
    <a:srgbClr val="4C41D9"/>
    <a:srgbClr val="FFFFFF"/>
    <a:srgbClr val="D600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734265734265765"/>
          <c:y val="0.24911032028469751"/>
          <c:w val="0.43916083916083948"/>
          <c:h val="0.5587188612099643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462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solidFill>
                <a:srgbClr val="0000FF"/>
              </a:solidFill>
              <a:ln w="462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462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462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gradFill rotWithShape="0">
                <a:gsLst>
                  <a:gs pos="0">
                    <a:srgbClr val="0000FF"/>
                  </a:gs>
                  <a:gs pos="50000">
                    <a:srgbClr val="FFFFFF"/>
                  </a:gs>
                  <a:gs pos="100000">
                    <a:srgbClr val="0000FF"/>
                  </a:gs>
                </a:gsLst>
                <a:lin ang="5400000" scaled="1"/>
              </a:gradFill>
              <a:ln w="46204">
                <a:solidFill>
                  <a:schemeClr val="tx1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spPr>
              <a:solidFill>
                <a:schemeClr val="tx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5477401015650786"/>
                  <c:y val="-0.14532307142051035"/>
                </c:manualLayout>
              </c:layout>
              <c:dLblPos val="bestFit"/>
              <c:showCatName val="1"/>
            </c:dLbl>
            <c:dLbl>
              <c:idx val="1"/>
              <c:layout>
                <c:manualLayout>
                  <c:x val="0.10863543949521128"/>
                  <c:y val="-0.11861405952687018"/>
                </c:manualLayout>
              </c:layout>
              <c:dLblPos val="bestFit"/>
              <c:showCatName val="1"/>
            </c:dLbl>
            <c:dLbl>
              <c:idx val="2"/>
              <c:layout>
                <c:manualLayout>
                  <c:x val="8.8494758929505438E-2"/>
                  <c:y val="-0.10352614023735944"/>
                </c:manualLayout>
              </c:layout>
              <c:dLblPos val="bestFit"/>
              <c:showCatName val="1"/>
            </c:dLbl>
            <c:dLbl>
              <c:idx val="3"/>
              <c:layout>
                <c:manualLayout>
                  <c:x val="0.15480619153461175"/>
                  <c:y val="-7.0611952144604917E-2"/>
                </c:manualLayout>
              </c:layout>
              <c:tx>
                <c:rich>
                  <a:bodyPr/>
                  <a:lstStyle/>
                  <a:p>
                    <a:pPr>
                      <a:defRPr sz="2486" b="0" i="0" u="none" strike="noStrike" baseline="0">
                        <a:solidFill>
                          <a:srgbClr val="FFFF99"/>
                        </a:solidFill>
                        <a:latin typeface="Monotype Corsiva"/>
                        <a:ea typeface="Monotype Corsiva"/>
                        <a:cs typeface="Monotype Corsiva"/>
                      </a:defRPr>
                    </a:pPr>
                    <a:r>
                      <a:rPr lang="ru-RU"/>
                      <a:t>Железо,цинк,марганец,бор,медь,кобальт,иод,бром, фтор</a:t>
                    </a:r>
                  </a:p>
                </c:rich>
              </c:tx>
              <c:spPr>
                <a:noFill/>
                <a:ln w="30803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-0.13305722917672144"/>
                  <c:y val="3.6931823832677797E-2"/>
                </c:manualLayout>
              </c:layout>
              <c:dLblPos val="bestFit"/>
              <c:showCatName val="1"/>
            </c:dLbl>
            <c:dLbl>
              <c:idx val="5"/>
              <c:layout>
                <c:manualLayout>
                  <c:x val="-0.39746835022336952"/>
                  <c:y val="-9.2755157107257159E-3"/>
                </c:manualLayout>
              </c:layout>
              <c:dLblPos val="bestFit"/>
              <c:showCatName val="1"/>
            </c:dLbl>
            <c:numFmt formatCode="0.0%" sourceLinked="0"/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rgbClr val="FFFF99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0.2070000000000001</c:v>
                </c:pt>
                <c:pt idx="1">
                  <c:v>9.9000000000000088E-2</c:v>
                </c:pt>
                <c:pt idx="2">
                  <c:v>5.0000000000000037E-2</c:v>
                </c:pt>
                <c:pt idx="3">
                  <c:v>1.9000000000000013E-2</c:v>
                </c:pt>
                <c:pt idx="4">
                  <c:v>0.62400000000000044</c:v>
                </c:pt>
                <c:pt idx="5">
                  <c:v>1.0000000000000009E-3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folHlink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 formatCode="0.00%">
                  <c:v>1.9000000000000013E-2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bg2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 formatCode="0.00%">
                  <c:v>0.62400000000000044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tx2"/>
            </a:solidFill>
            <a:ln w="15401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5401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30803">
                <a:noFill/>
              </a:ln>
            </c:spPr>
            <c:txPr>
              <a:bodyPr/>
              <a:lstStyle/>
              <a:p>
                <a:pPr>
                  <a:defRPr sz="2486" b="0" i="0" u="none" strike="noStrike" baseline="0">
                    <a:solidFill>
                      <a:schemeClr val="tx1"/>
                    </a:solidFill>
                    <a:latin typeface="Monotype Corsiva"/>
                    <a:ea typeface="Monotype Corsiva"/>
                    <a:cs typeface="Monotype Corsiva"/>
                  </a:defRPr>
                </a:pPr>
                <a:endParaRPr lang="ru-RU"/>
              </a:p>
            </c:txPr>
            <c:showCatName val="1"/>
            <c:showLeaderLines val="1"/>
            <c:leaderLines>
              <c:spPr>
                <a:ln w="46204">
                  <a:solidFill>
                    <a:srgbClr val="FFFF99"/>
                  </a:solidFill>
                  <a:prstDash val="solid"/>
                </a:ln>
              </c:spPr>
            </c:leaderLines>
          </c:dLbls>
          <c:cat>
            <c:strRef>
              <c:f>Sheet1!$B$1:$G$1</c:f>
              <c:strCache>
                <c:ptCount val="6"/>
                <c:pt idx="0">
                  <c:v>Углерод</c:v>
                </c:pt>
                <c:pt idx="1">
                  <c:v>Водород</c:v>
                </c:pt>
                <c:pt idx="2">
                  <c:v>Азот</c:v>
                </c:pt>
                <c:pt idx="3">
                  <c:v>Железо,цинк,марганец,бор,медь,кобальт,иод,бром,фтор</c:v>
                </c:pt>
                <c:pt idx="4">
                  <c:v>Кислород</c:v>
                </c:pt>
                <c:pt idx="5">
                  <c:v>Остальные элементы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 formatCode="0.00%">
                  <c:v>1.0000000000000009E-3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 w="15401">
          <a:solidFill>
            <a:schemeClr val="tx1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2486" b="0" i="0" u="none" strike="noStrike" baseline="0">
          <a:solidFill>
            <a:schemeClr val="tx1"/>
          </a:solidFill>
          <a:latin typeface="Monotype Corsiva"/>
          <a:ea typeface="Monotype Corsiva"/>
          <a:cs typeface="Monotype Corsiva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5DE32B53-1597-4DE4-ABB3-B472050B80B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84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pitchFamily="18" charset="0"/>
              </a:defRPr>
            </a:lvl1pPr>
          </a:lstStyle>
          <a:p>
            <a:fld id="{B8BD3D4F-F473-4FB8-983E-67FC3407EB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067DF-3FC3-4BF3-8D53-101304C6BEB7}" type="slidenum">
              <a:rPr lang="ru-RU"/>
              <a:pPr/>
              <a:t>2</a:t>
            </a:fld>
            <a:endParaRPr lang="ru-RU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4B3E77-955F-4567-9A16-561E38860E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28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37726-1876-49A6-9E2C-B500610386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BB2AE-8145-4B3F-AECE-F43E3A998F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51DC-9955-4319-8992-F1FACD07C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65D7E-6B1F-47B3-AC16-5A54DF353B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7AA3-33D4-425F-AC14-75A72219E0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6FC86-95F5-456A-8AB2-D7FC99481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CEA7D-1795-4528-A88C-C78F1B10BA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578D5-A120-451C-A8F8-7A9592AC89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1BF8-37DE-4ACF-B288-21716F322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5B142-DBF8-4DFC-91AF-9C4E14D5E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titlemaster_me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40EFE3-96AE-4661-84E2-FE2A73C5128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0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09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09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095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5C8AB-89F8-474B-A2A7-09BAE891E9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3727A-DCEB-4AA1-A078-ED464A1DE9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95162-A390-46E7-BEF8-410525F601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BE360-32A6-4528-A953-21264CD7B0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34BF0-54F5-424D-8772-8FFE444D9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83B41-4B19-4E18-96CC-5C317FD8AD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D8F18-850A-44DE-8E29-5A1BF6B3B9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DC9E0-C0C9-4930-BAD2-F1996BFCC7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CAECF-BAF3-412A-9F59-F6C27D402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5D06B-DF45-47EF-9057-19FBFA9612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2FF6-EFEA-4290-A0E8-78E469D44C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31CF2D-9267-434B-90FC-5A442B66EF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1504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1504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04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04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1504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1504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1504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05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505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1505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1505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5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5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1505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5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5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1505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6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6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1506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6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6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1506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6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6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1506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6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7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1507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7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7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1507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7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7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1507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7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7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1508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8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8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1508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8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8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1508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8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8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1508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9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9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1509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9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9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1509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9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09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1509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09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0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1510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0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0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1510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0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0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1510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0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0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1511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1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1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1511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1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1511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1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21511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1511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1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2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1512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2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2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1512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2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1512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2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1513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3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3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1513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3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1513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3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1513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4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4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1514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4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4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1514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4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1514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1514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14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1515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1515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1515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515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515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516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1516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6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17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517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7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7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7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7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22A9C2-D463-4C2D-85DF-CFFB8DB64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5" grpId="0"/>
      <p:bldP spid="21517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51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6923-0F9A-4B80-9E9D-140F77833A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C9452-878B-4A4E-AD1E-F9253AC77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34C04-CB56-4EC1-8B09-BC8EA4A9B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F3E5-6C1A-459B-8D8D-114F889A7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DBD9E-97FF-4A6C-BA7B-91137A223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59FEB-1184-48C4-800A-6E51DE79F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65F3C-1630-425C-8962-15F0FA46C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CB4C-21A1-4018-A7C1-38456EA36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07B21-D248-4778-A7CC-70C4BA776C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361104-1FC3-467D-8B67-2EA28B7A2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E81C4-F081-427F-A509-F1F1EA1DA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A30EECE-5C2B-4251-94A3-1229134A7B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04C4B1-EBB5-4BB3-8A5B-889C29F0B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7B824A-8969-4194-93D0-42348AC6C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95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595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2595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596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596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596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596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596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6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97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597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597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597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597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3BFC35-6F62-4F9D-9E72-A7C12856D3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597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4" grpId="0"/>
      <p:bldP spid="12597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59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5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5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5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8FDC-4E7F-49D6-903D-DE5269A540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9C715-E7BE-4A46-8E5D-780B8C0D5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EF74D-4EFB-418A-8120-8C6FC646A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AFCD9-D6AC-4323-96CE-E87658CDDA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6DB85-698E-42B2-9A3B-3CC5DA4AC3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BA558-96B6-4D74-A344-0D8EF9F69D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9743-5221-4D74-9377-3CCEBC122E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2939-2532-4CE8-87DB-D8120E5E7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5C9BB-5A01-4664-B4D1-1B35EC94B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FF41D-4ADE-448E-B456-0EC321ACD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D0D98-C0E5-4491-B0C2-6D964AE3C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902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2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2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3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04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90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905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5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905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4FAD8C-607E-451B-8397-B16FEE9916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8" grpId="0"/>
      <p:bldP spid="129048" grpId="1"/>
      <p:bldP spid="129048" grpId="2"/>
      <p:bldP spid="1290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90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90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9049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90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90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9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066C58-49A1-4A03-888E-FF85EC502C6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F17DFA-57DA-4A6A-A95E-D4EF42B2754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25C70-0395-4F23-A7EF-6AA7755233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6A5A65-9E0B-4F87-8F4C-33FFBDFC93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E83919-F9A6-4158-89A3-FF55E118FC9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348C3-172A-412A-A242-09A23F59C7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1FBB37-9B38-439B-8F80-C65268488A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7E7883-4763-40C0-8D1A-4127D17D1C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98B8C-7ED0-4771-BCD4-6DE3FCCC841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D81B2B-17B1-4AB1-814B-77F8BE2CBA9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C8988-092D-42C4-866C-0C9F838F33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517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517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7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18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518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518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8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8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8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19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0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1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2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3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4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25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5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6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7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8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29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0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0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0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0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1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31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1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32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5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5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532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532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532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859ED5D-B73C-4691-B21E-07ED571646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21" grpId="0"/>
      <p:bldP spid="13532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5322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53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53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856DE-763E-477C-9D26-3B2F89FDC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FB375-4AF2-4EFB-85AB-483520BA11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E30B1-4103-4C90-9C12-E2CD62653F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2E29-227F-4ED7-8994-EE4DD43557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19B14-1350-4E82-AFA5-EA56F0C4D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7EA3-A99A-4664-A871-6BC264713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FAB4E-FBE7-4D30-B12B-9020AC4509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FAC2-F215-40A6-8EBC-6052DD3BA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E14AB-C02B-443C-A9F2-BC629D2088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75AD-E507-42EC-A20A-67928C07F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FC20D-9336-45A8-A4BB-17337B0D4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9510F607-F386-4AC5-9E7A-3383B69CAF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22A0C-2F1B-4E17-91CF-7E9C25180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926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EE5B80-EFA5-43E6-B79C-94C0D70F219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FB672-8F7D-4032-B63B-0A5D895979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FB03A-39FF-42CE-8D51-884D982FE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3A6F4-AE03-4A0B-849E-F3548F3A9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E7265-C1DB-4C6B-870B-CAA0B3055C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1203B-3F8D-4489-8C08-C90ECAE1F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C548-B799-46E8-A4BD-6ACC25CF2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B0A6-346E-4807-A006-AD309FAE43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1B52B-809C-4651-B736-5A5179669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60825-D428-4253-AE42-C31CF10831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76AD-5748-482D-A2FA-8164B34B8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32EA4-B982-429E-A331-0FCF1E570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CF23D7-A7A0-477D-9A44-9770FC606E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5053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3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053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0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053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7963B9-683A-4856-80A0-0442280C3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0AD7-1877-43FF-9CE3-283BEC731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A45B-07B4-43A6-9F4F-4C9858BE38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5AA9B-6B0B-4AE3-913D-059E28A1E8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9FFAE-C72A-4B19-973F-CC426601C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F7E9F-157F-4B6D-8AC3-B6A9BE455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72818-0446-4769-A5BE-336DCC1B5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03C10-D83E-44DB-9ACA-F028D09D70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7DAC6-DD8E-4E64-A809-A107B1871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AB551-C811-4A8A-83E1-9D6CA38C5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77E53-E870-4A3B-BDEF-9A558D5351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DD87C-274C-4B17-8023-7476AA82D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3A43852-4A17-4D3C-AA94-686FE3D29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EAA5AF6-B5C1-48D8-8407-D9DBEAB6A1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7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77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7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771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772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77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3D9B1D-389B-4135-B0B7-14AE39CE0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798F-F30F-442B-A40C-82DC9B87E5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3EDAE-D3FD-4C4C-B422-7BCF2341AA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FDF9A-DED2-4B15-804D-32554CF99C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09E3-2899-4521-8247-42EAB0E106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7292B-B683-491C-ADDC-DA28FBB847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8E69-0FE1-4F23-9982-5F6E4C661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662CD-6D6A-4F02-93CE-A123D54E53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BC68F-A07D-4575-AA48-1EA190DC1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6E302-C770-4ADA-A3BE-60A5999A5E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9871D-B768-4A06-BBA8-A4BD766818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741A3-CDD9-449D-9400-27377B02E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AC0F2B-0486-44B0-93CB-4599846D2B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A5CD2-3D64-4647-8A9A-10A294160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93788-2E0C-4C00-9598-E16C84229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052A0-16C2-405E-8C64-3D4F1CE027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DBD4-CA18-413D-AE2A-58B6A628BD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AA9DD-2B74-4426-9F16-05E41C413A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163C-31C1-45F0-B07B-CC75633D67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B5336-12CA-4222-88ED-73389DA40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6D82-9EED-432C-9880-FEFE0BA41E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9F5A8-B46E-493B-A25E-579733E007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B97F0-3208-46F2-93E5-CE418D510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678A-FE89-43E2-8D1B-46B1C9B5A2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233B9-41A0-4CC9-9121-0786C1168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77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037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0378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0378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0378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378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37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378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0378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5D9ACE41-E4D8-42C7-8815-0E50D32249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37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4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378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37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37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3788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6E94A-B1F7-4B9F-9473-DC687B9B9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BFD7EE3-6FC8-48D9-83A4-8CFB02783B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802" r:id="rId12"/>
    <p:sldLayoutId id="2147483803" r:id="rId13"/>
    <p:sldLayoutId id="2147483808" r:id="rId14"/>
    <p:sldLayoutId id="2147483810" r:id="rId15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099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pic>
          <p:nvPicPr>
            <p:cNvPr id="209924" name="Picture 4" descr="slidemaster_med3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2099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9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9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2ECD13EB-1571-4637-9414-1083DF4C65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/>
      <p:bldP spid="209926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99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1401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40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402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402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2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402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402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02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402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1402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403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403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1403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1403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403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3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3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403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3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3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404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4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4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404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4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4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404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4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4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404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5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5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405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5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5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405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5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5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405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5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6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406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6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6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406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6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6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406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6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6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407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7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7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407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7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7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40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7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407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8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8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408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8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8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408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8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8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408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8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9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409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9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09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409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09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409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409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21409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409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0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0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410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0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0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410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0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0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4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1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411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1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1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411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1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1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411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1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1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412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2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2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412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2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2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412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2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1412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412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1413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1413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3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4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5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5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15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41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15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15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415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415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197F521-21C4-40CD-977D-0B6CC6B7385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153" grpId="0"/>
      <p:bldP spid="21415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141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49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93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493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249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49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249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9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49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494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2494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94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49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495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49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49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249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7DF296A-DE72-4EAA-83DA-E14322E0CB4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4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4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4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4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4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0" grpId="0"/>
      <p:bldP spid="12495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49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49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49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49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49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49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49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49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49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49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49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80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80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0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802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2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2802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EFC1825-87F2-45DB-8645-EA5355AFE1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802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4" grpId="0"/>
      <p:bldP spid="128024" grpId="1"/>
      <p:bldP spid="128024" grpId="2"/>
      <p:bldP spid="12802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8025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80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28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3414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3414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4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5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16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16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3416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2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2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3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4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5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6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7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8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8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8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8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9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9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4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4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4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4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60DC893-D08F-47AC-A8B4-17A741C363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4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805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97" grpId="0"/>
      <p:bldP spid="13430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1343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BF5048F-92A7-4233-B8B6-E62A6EF605E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80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9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9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49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FE09C92E-D999-470E-A439-4FC9C055248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9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06" r:id="rId12"/>
    <p:sldLayoutId id="2147483809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5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566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9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6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66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66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823A8B3D-A97E-42DD-B5C4-BEB0E88A86B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80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F0C06C-9662-44CE-9E8C-04352E4F5F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275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275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275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0275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275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276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276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27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27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27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31445B14-5891-473E-AAEA-052381CE8C5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2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2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2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2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2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2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2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2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1" grpId="0"/>
      <p:bldP spid="202762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7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276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27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85;&#1090;&#1077;&#1075;&#1088;&#1080;&#1088;&#1086;&#1074;&#1072;&#1085;&#1085;&#1099;&#1081;%20&#1091;&#1088;&#1086;&#1082;\5.%20&#1063;&#1091;&#1088;&#1072;&#1077;&#1074;&#1072;%20-%20&#1057;&#1074;&#1077;&#1088;&#1090;&#1099;&#1074;&#1072;&#1085;&#1080;&#1077;%20&#1050;&#1088;&#1086;&#1074;&#1080;\03%20&#1044;&#1086;&#1088;&#1086;&#1078;&#1082;&#1072;%203.wma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student_%20samples\student%20_%20presentation\russian.ppt" TargetMode="External"/><Relationship Id="rId2" Type="http://schemas.openxmlformats.org/officeDocument/2006/relationships/hyperlink" Target="file:///C:\Documents%20and%20Settings\user\student_%20samples\student%20_%20presentation\Music.ppt" TargetMode="Externa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" Type="http://schemas.openxmlformats.org/officeDocument/2006/relationships/audio" Target="file:///C:\Documents%20and%20Settings\1\&#1052;&#1086;&#1080;%20&#1076;&#1086;&#1082;&#1091;&#1084;&#1077;&#1085;&#1090;&#1099;\&#1052;&#1086;&#1103;%20&#1084;&#1091;&#1079;&#1099;&#1082;&#1072;\Music\&#1060;&#1086;&#1085;_2.mi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6.xml"/><Relationship Id="rId5" Type="http://schemas.openxmlformats.org/officeDocument/2006/relationships/slide" Target="slide8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slide" Target="slide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6" Type="http://schemas.openxmlformats.org/officeDocument/2006/relationships/slide" Target="slide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85;&#1090;&#1077;&#1075;&#1088;&#1080;&#1088;&#1086;&#1074;&#1072;&#1085;&#1085;&#1099;&#1081;%20&#1091;&#1088;&#1086;&#1082;\3.%20&#1050;&#1091;&#1083;&#1100;&#1082;&#1086;&#1074;&#1072;%20-%20&#1061;&#1080;&#1084;.%20&#1069;&#1083;&#1077;&#1084;.%20&#1074;%20&#1082;&#1083;&#1077;&#1090;.%20&#1078;&#1080;&#1074;.%20&#1086;&#1088;&#1075;&#1072;&#1085;\&#1060;&#1086;&#1085;_2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просто небо и обла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WordArt 3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763000" cy="2743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50000">
                      <a:srgbClr val="CC3300"/>
                    </a:gs>
                    <a:gs pos="100000">
                      <a:srgbClr val="FFFFCC"/>
                    </a:gs>
                  </a:gsLst>
                  <a:lin ang="27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Monotype Corsiva"/>
              </a:rPr>
              <a:t>Презентация </a:t>
            </a:r>
          </a:p>
        </p:txBody>
      </p:sp>
      <p:pic>
        <p:nvPicPr>
          <p:cNvPr id="95237" name="03 Дорожка 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6477000"/>
            <a:ext cx="304800" cy="304800"/>
          </a:xfrm>
          <a:prstGeom prst="rect">
            <a:avLst/>
          </a:prstGeom>
          <a:noFill/>
        </p:spPr>
      </p:pic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250825" y="4076700"/>
            <a:ext cx="8642350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химия в содружестве с другими науками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audio>
              <p:cMediaNode numSld="1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6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anesennyj" pitchFamily="82" charset="0"/>
              </a:rPr>
              <a:t>.</a:t>
            </a:r>
          </a:p>
        </p:txBody>
      </p:sp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80645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рамках проекта были выполнены </a:t>
            </a:r>
          </a:p>
        </p:txBody>
      </p:sp>
      <p:sp>
        <p:nvSpPr>
          <p:cNvPr id="114693" name="WordArt 5"/>
          <p:cNvSpPr>
            <a:spLocks noChangeArrowheads="1" noChangeShapeType="1" noTextEdit="1"/>
          </p:cNvSpPr>
          <p:nvPr/>
        </p:nvSpPr>
        <p:spPr bwMode="auto">
          <a:xfrm>
            <a:off x="900113" y="981075"/>
            <a:ext cx="7391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исследования учащимися по темам: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971550" y="1989138"/>
            <a:ext cx="72723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музыка (</a:t>
            </a:r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hlinkClick r:id="rId2" action="ppaction://hlinkpres?slideindex=1&amp;slidetitle="/>
              </a:rPr>
              <a:t>презентация</a:t>
            </a:r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спорт (презентация)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физика (презентация)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космос (презентация)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медицина (презентация)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Химия и школьная жизнь (презентация)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русский язык (</a:t>
            </a:r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hlinkClick r:id="rId3" action="ppaction://hlinkpres?slideindex=1&amp;slidetitle="/>
              </a:rPr>
              <a:t>презентация</a:t>
            </a:r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</a:p>
          <a:p>
            <a:r>
              <a:rPr lang="ru-RU" sz="2800" b="1">
                <a:solidFill>
                  <a:srgbClr val="E238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Химия и сельске хозяйство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УЧАЩИМИСЯ БЫЛИ ПОДГОТОВЛЕНЫ ИНТЕРЕСНЫЕ ПРОЕКТНЫЕ РАБОТЫ ПО ТЕМАМ:</a:t>
            </a:r>
            <a:br>
              <a:rPr lang="ru-RU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30725"/>
          </a:xfrm>
        </p:spPr>
        <p:txBody>
          <a:bodyPr/>
          <a:lstStyle/>
          <a:p>
            <a:pPr marL="609600" indent="-609600"/>
            <a:r>
              <a:rPr lang="ru-RU"/>
              <a:t>ПИЩЕВЫЕ БИОДОБАВКИ – ВСЕ «ЗА» И «ПРОТИВ»</a:t>
            </a:r>
          </a:p>
          <a:p>
            <a:pPr marL="609600" indent="-609600"/>
            <a:r>
              <a:rPr lang="ru-RU"/>
              <a:t>ЛЕКАРСТВЕННЫЕ ПРЕПАРАТЫ – АНТИБИОТИКИ </a:t>
            </a:r>
          </a:p>
          <a:p>
            <a:pPr marL="609600" indent="-609600"/>
            <a:r>
              <a:rPr lang="ru-RU"/>
              <a:t>ВИТАМИНЫ В МОЕЙ ЖИЗНИ</a:t>
            </a:r>
          </a:p>
          <a:p>
            <a:pPr marL="609600" indent="-609600"/>
            <a:r>
              <a:rPr lang="ru-RU"/>
              <a:t>ПИТЬ ИЛИ НЕ ПИТЬ – ВОТ В ЧЕМ ВОПРОС</a:t>
            </a:r>
          </a:p>
          <a:p>
            <a:pPr marL="609600" indent="-609600"/>
            <a:r>
              <a:rPr lang="ru-RU"/>
              <a:t>И ДР.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wptytq8errfhkc4tc8jszaxs74aotch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133123" name="WordArt 3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985000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ampire95"/>
              </a:rPr>
              <a:t>Химические элементы</a:t>
            </a:r>
          </a:p>
          <a:p>
            <a:pPr algn="ctr"/>
            <a:r>
              <a:rPr lang="ru-RU" sz="3600" b="1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ampire95"/>
              </a:rPr>
              <a:t>в живых клетках</a:t>
            </a: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H="1">
            <a:off x="2268538" y="2178050"/>
            <a:ext cx="358775" cy="387350"/>
          </a:xfrm>
          <a:prstGeom prst="line">
            <a:avLst/>
          </a:prstGeom>
          <a:noFill/>
          <a:ln w="698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>
            <a:off x="4787900" y="2249488"/>
            <a:ext cx="71438" cy="2403475"/>
          </a:xfrm>
          <a:prstGeom prst="line">
            <a:avLst/>
          </a:prstGeom>
          <a:noFill/>
          <a:ln w="698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>
            <a:off x="6588125" y="2133600"/>
            <a:ext cx="360363" cy="358775"/>
          </a:xfrm>
          <a:prstGeom prst="line">
            <a:avLst/>
          </a:prstGeom>
          <a:noFill/>
          <a:ln w="698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27" name="WordArt 7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2492375"/>
            <a:ext cx="38195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EFF9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onlight"/>
              </a:rPr>
              <a:t>Макроэлементы</a:t>
            </a:r>
          </a:p>
        </p:txBody>
      </p:sp>
      <p:sp>
        <p:nvSpPr>
          <p:cNvPr id="133128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24475" y="2565400"/>
            <a:ext cx="3819525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EFF9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onlight"/>
              </a:rPr>
              <a:t>Микроэлементы</a:t>
            </a:r>
          </a:p>
        </p:txBody>
      </p:sp>
      <p:sp>
        <p:nvSpPr>
          <p:cNvPr id="133129" name="WordArt 9"/>
          <p:cNvSpPr>
            <a:spLocks noChangeArrowheads="1" noChangeShapeType="1" noTextEdit="1"/>
          </p:cNvSpPr>
          <p:nvPr/>
        </p:nvSpPr>
        <p:spPr bwMode="auto">
          <a:xfrm>
            <a:off x="2051050" y="4797425"/>
            <a:ext cx="57610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FFEFF9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onlight"/>
              </a:rPr>
              <a:t>Ультромикроэлементы</a:t>
            </a:r>
          </a:p>
        </p:txBody>
      </p:sp>
      <p:sp>
        <p:nvSpPr>
          <p:cNvPr id="133130" name="WordArt 10"/>
          <p:cNvSpPr>
            <a:spLocks noChangeArrowheads="1" noChangeShapeType="1" noTextEdit="1"/>
          </p:cNvSpPr>
          <p:nvPr/>
        </p:nvSpPr>
        <p:spPr bwMode="auto">
          <a:xfrm>
            <a:off x="900113" y="4292600"/>
            <a:ext cx="25193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bat-Bold"/>
              </a:rPr>
              <a:t>больше 0,001 %</a:t>
            </a:r>
          </a:p>
        </p:txBody>
      </p:sp>
      <p:sp>
        <p:nvSpPr>
          <p:cNvPr id="133131" name="WordArt 11"/>
          <p:cNvSpPr>
            <a:spLocks noChangeArrowheads="1" noChangeShapeType="1" noTextEdit="1"/>
          </p:cNvSpPr>
          <p:nvPr/>
        </p:nvSpPr>
        <p:spPr bwMode="auto">
          <a:xfrm>
            <a:off x="5795963" y="4221163"/>
            <a:ext cx="27717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bat-Bold"/>
              </a:rPr>
              <a:t>0,001 - 0,00001%</a:t>
            </a:r>
          </a:p>
        </p:txBody>
      </p:sp>
      <p:sp>
        <p:nvSpPr>
          <p:cNvPr id="133132" name="WordArt 12"/>
          <p:cNvSpPr>
            <a:spLocks noChangeArrowheads="1" noChangeShapeType="1" noTextEdit="1"/>
          </p:cNvSpPr>
          <p:nvPr/>
        </p:nvSpPr>
        <p:spPr bwMode="auto">
          <a:xfrm>
            <a:off x="3492500" y="6308725"/>
            <a:ext cx="2808288" cy="331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bat-Bold"/>
              </a:rPr>
              <a:t>меньше 0,00001 %</a:t>
            </a:r>
          </a:p>
        </p:txBody>
      </p:sp>
      <p:sp>
        <p:nvSpPr>
          <p:cNvPr id="133133" name="WordArt 13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3343275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tScript"/>
              </a:rPr>
              <a:t>(фосфор, сера, магний,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tScript"/>
              </a:rPr>
              <a:t>калий, кальций, натрий)</a:t>
            </a:r>
          </a:p>
        </p:txBody>
      </p:sp>
      <p:sp>
        <p:nvSpPr>
          <p:cNvPr id="133134" name="WordArt 14"/>
          <p:cNvSpPr>
            <a:spLocks noChangeArrowheads="1" noChangeShapeType="1" noTextEdit="1"/>
          </p:cNvSpPr>
          <p:nvPr/>
        </p:nvSpPr>
        <p:spPr bwMode="auto">
          <a:xfrm>
            <a:off x="5435600" y="3284538"/>
            <a:ext cx="3343275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tScript"/>
              </a:rPr>
              <a:t>(железо, медь, йод,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tScript"/>
              </a:rPr>
              <a:t>кобальт, фтор, алюминий)</a:t>
            </a:r>
          </a:p>
        </p:txBody>
      </p:sp>
      <p:sp>
        <p:nvSpPr>
          <p:cNvPr id="133135" name="WordArt 15"/>
          <p:cNvSpPr>
            <a:spLocks noChangeArrowheads="1" noChangeShapeType="1" noTextEdit="1"/>
          </p:cNvSpPr>
          <p:nvPr/>
        </p:nvSpPr>
        <p:spPr bwMode="auto">
          <a:xfrm>
            <a:off x="3708400" y="5805488"/>
            <a:ext cx="2486025" cy="42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tScript"/>
              </a:rPr>
              <a:t>(Серебро, золото)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x8ft60mxc9nadtubabg78s6nr7plzpi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4" name="Object 3"/>
          <p:cNvGraphicFramePr>
            <a:graphicFrameLocks noGrp="1" noChangeAspect="1"/>
          </p:cNvGraphicFramePr>
          <p:nvPr>
            <p:ph/>
          </p:nvPr>
        </p:nvGraphicFramePr>
        <p:xfrm>
          <a:off x="0" y="250825"/>
          <a:ext cx="9026525" cy="660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468313" y="5373688"/>
            <a:ext cx="1095375" cy="67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62,4%</a:t>
            </a:r>
          </a:p>
        </p:txBody>
      </p:sp>
      <p:sp>
        <p:nvSpPr>
          <p:cNvPr id="137221" name="WordArt 5"/>
          <p:cNvSpPr>
            <a:spLocks noChangeArrowheads="1" noChangeShapeType="1" noTextEdit="1"/>
          </p:cNvSpPr>
          <p:nvPr/>
        </p:nvSpPr>
        <p:spPr bwMode="auto">
          <a:xfrm>
            <a:off x="7812088" y="404813"/>
            <a:ext cx="1095375" cy="6016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20,7%</a:t>
            </a:r>
          </a:p>
        </p:txBody>
      </p:sp>
      <p:sp>
        <p:nvSpPr>
          <p:cNvPr id="137222" name="WordArt 6"/>
          <p:cNvSpPr>
            <a:spLocks noChangeArrowheads="1" noChangeShapeType="1" noTextEdit="1"/>
          </p:cNvSpPr>
          <p:nvPr/>
        </p:nvSpPr>
        <p:spPr bwMode="auto">
          <a:xfrm>
            <a:off x="7380288" y="2349500"/>
            <a:ext cx="1095375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9,9%</a:t>
            </a:r>
          </a:p>
        </p:txBody>
      </p:sp>
      <p:sp>
        <p:nvSpPr>
          <p:cNvPr id="137223" name="WordArt 7"/>
          <p:cNvSpPr>
            <a:spLocks noChangeArrowheads="1" noChangeShapeType="1" noTextEdit="1"/>
          </p:cNvSpPr>
          <p:nvPr/>
        </p:nvSpPr>
        <p:spPr bwMode="auto">
          <a:xfrm>
            <a:off x="7812088" y="3860800"/>
            <a:ext cx="1095375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5,0%</a:t>
            </a:r>
          </a:p>
        </p:txBody>
      </p:sp>
      <p:sp>
        <p:nvSpPr>
          <p:cNvPr id="137224" name="WordArt 8"/>
          <p:cNvSpPr>
            <a:spLocks noChangeArrowheads="1" noChangeShapeType="1" noTextEdit="1"/>
          </p:cNvSpPr>
          <p:nvPr/>
        </p:nvSpPr>
        <p:spPr bwMode="auto">
          <a:xfrm>
            <a:off x="6084888" y="6092825"/>
            <a:ext cx="1095375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1,9%</a:t>
            </a:r>
          </a:p>
        </p:txBody>
      </p:sp>
      <p:sp>
        <p:nvSpPr>
          <p:cNvPr id="137225" name="WordArt 9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1095375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99CC"/>
                </a:solidFill>
                <a:latin typeface="Gaze"/>
              </a:rPr>
              <a:t>0,1%</a:t>
            </a:r>
          </a:p>
        </p:txBody>
      </p:sp>
      <p:pic>
        <p:nvPicPr>
          <p:cNvPr id="137226" name="Picture 10" descr="baby0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349500"/>
            <a:ext cx="1390650" cy="2447925"/>
          </a:xfrm>
          <a:prstGeom prst="rect">
            <a:avLst/>
          </a:prstGeom>
          <a:noFill/>
        </p:spPr>
      </p:pic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5976938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ampire95"/>
              </a:rPr>
              <a:t>Химические элементы</a:t>
            </a:r>
          </a:p>
          <a:p>
            <a:pPr algn="ctr"/>
            <a:r>
              <a:rPr lang="ru-RU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7C8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ampire95"/>
              </a:rPr>
              <a:t>в организме человека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FCF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141315" name="WordArt 3"/>
          <p:cNvSpPr>
            <a:spLocks noChangeArrowheads="1" noChangeShapeType="1" noTextEdit="1"/>
          </p:cNvSpPr>
          <p:nvPr/>
        </p:nvSpPr>
        <p:spPr bwMode="auto">
          <a:xfrm>
            <a:off x="1371600" y="50292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 rot="-1926376">
            <a:off x="685800" y="2971800"/>
            <a:ext cx="3746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17" name="WordArt 5"/>
          <p:cNvSpPr>
            <a:spLocks noChangeArrowheads="1" noChangeShapeType="1" noTextEdit="1"/>
          </p:cNvSpPr>
          <p:nvPr/>
        </p:nvSpPr>
        <p:spPr bwMode="auto">
          <a:xfrm rot="1675280">
            <a:off x="7239000" y="54864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 rot="592764">
            <a:off x="4267200" y="54864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19" name="WordArt 7"/>
          <p:cNvSpPr>
            <a:spLocks noChangeArrowheads="1" noChangeShapeType="1" noTextEdit="1"/>
          </p:cNvSpPr>
          <p:nvPr/>
        </p:nvSpPr>
        <p:spPr bwMode="auto">
          <a:xfrm rot="592764">
            <a:off x="914400" y="990600"/>
            <a:ext cx="3810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20" name="WordArt 8"/>
          <p:cNvSpPr>
            <a:spLocks noChangeArrowheads="1" noChangeShapeType="1" noTextEdit="1"/>
          </p:cNvSpPr>
          <p:nvPr/>
        </p:nvSpPr>
        <p:spPr bwMode="auto">
          <a:xfrm rot="592764">
            <a:off x="8305800" y="609600"/>
            <a:ext cx="398463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21" name="WordArt 9"/>
          <p:cNvSpPr>
            <a:spLocks noChangeArrowheads="1" noChangeShapeType="1" noTextEdit="1"/>
          </p:cNvSpPr>
          <p:nvPr/>
        </p:nvSpPr>
        <p:spPr bwMode="auto">
          <a:xfrm rot="592764">
            <a:off x="4800600" y="304800"/>
            <a:ext cx="3810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22" name="WordArt 10"/>
          <p:cNvSpPr>
            <a:spLocks noChangeArrowheads="1" noChangeShapeType="1" noTextEdit="1"/>
          </p:cNvSpPr>
          <p:nvPr/>
        </p:nvSpPr>
        <p:spPr bwMode="auto">
          <a:xfrm rot="1259012">
            <a:off x="8153400" y="3124200"/>
            <a:ext cx="3746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23" name="WordArt 11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096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"Гемоглобин, его 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>
                      <a:gamma/>
                      <a:shade val="46275"/>
                      <a:invGamma/>
                    </a:srgbClr>
                  </a:gs>
                  <a:gs pos="5000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химический состав"</a:t>
            </a:r>
          </a:p>
        </p:txBody>
      </p:sp>
      <p:sp>
        <p:nvSpPr>
          <p:cNvPr id="141324" name="WordArt 12"/>
          <p:cNvSpPr>
            <a:spLocks noChangeArrowheads="1" noChangeShapeType="1" noTextEdit="1"/>
          </p:cNvSpPr>
          <p:nvPr/>
        </p:nvSpPr>
        <p:spPr bwMode="auto">
          <a:xfrm rot="-1926376">
            <a:off x="2819400" y="1066800"/>
            <a:ext cx="3746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41325" name="WordArt 13"/>
          <p:cNvSpPr>
            <a:spLocks noChangeArrowheads="1" noChangeShapeType="1" noTextEdit="1"/>
          </p:cNvSpPr>
          <p:nvPr/>
        </p:nvSpPr>
        <p:spPr bwMode="auto">
          <a:xfrm rot="-608341">
            <a:off x="6934200" y="1447800"/>
            <a:ext cx="37465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41326" name="Фон_2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audio>
              <p:cMediaNode numSld="12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32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 descr="Пергамент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8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2339" name="WordArt 3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Химическая формула ГЕМОГЛОБИНА</a:t>
            </a:r>
          </a:p>
        </p:txBody>
      </p:sp>
      <p:pic>
        <p:nvPicPr>
          <p:cNvPr id="142340" name="Picture 4" descr="гемоглобин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V="1">
            <a:off x="193674" y="2027555"/>
            <a:ext cx="3949697" cy="324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41" name="Picture 5" descr="гемоглобин1а"/>
          <p:cNvPicPr>
            <a:picLocks noChangeAspect="1" noChangeArrowheads="1"/>
          </p:cNvPicPr>
          <p:nvPr/>
        </p:nvPicPr>
        <p:blipFill>
          <a:blip r:embed="rId4" cstate="email">
            <a:lum bright="-6000" contrast="30000"/>
          </a:blip>
          <a:srcRect/>
          <a:stretch>
            <a:fillRect/>
          </a:stretch>
        </p:blipFill>
        <p:spPr bwMode="auto">
          <a:xfrm>
            <a:off x="4570413" y="1844675"/>
            <a:ext cx="4178300" cy="4608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04800" y="457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272338" cy="4319587"/>
          </a:xfrm>
        </p:spPr>
        <p:txBody>
          <a:bodyPr/>
          <a:lstStyle/>
          <a:p>
            <a:r>
              <a:rPr lang="ru-RU" sz="4000"/>
              <a:t>ПРОЕКТ</a:t>
            </a:r>
            <a:br>
              <a:rPr lang="ru-RU" sz="4000"/>
            </a:br>
            <a:r>
              <a:rPr lang="ru-RU" sz="4000"/>
              <a:t>«Познай самого себя»</a:t>
            </a:r>
            <a:br>
              <a:rPr lang="ru-RU" sz="4000"/>
            </a:br>
            <a:r>
              <a:rPr lang="ru-RU" sz="4000" b="0"/>
              <a:t>Законы физики, химии и организм человека.</a:t>
            </a:r>
            <a:br>
              <a:rPr lang="ru-RU" sz="4000" b="0"/>
            </a:br>
            <a:r>
              <a:rPr lang="ru-RU" sz="4000" b="0"/>
              <a:t>Питание.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6400800" cy="1752600"/>
          </a:xfrm>
        </p:spPr>
        <p:txBody>
          <a:bodyPr/>
          <a:lstStyle/>
          <a:p>
            <a:r>
              <a:rPr lang="ru-RU" b="1" i="1"/>
              <a:t>Физика +Химия + Биология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451475" y="4283075"/>
            <a:ext cx="329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4859338" y="4437063"/>
            <a:ext cx="36734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Выполнили учащиеся 10 класса</a:t>
            </a:r>
          </a:p>
          <a:p>
            <a:pPr>
              <a:spcBef>
                <a:spcPct val="50000"/>
              </a:spcBef>
            </a:pPr>
            <a:r>
              <a:rPr lang="ru-RU"/>
              <a:t>МАОУ Повадинская СОШ </a:t>
            </a:r>
          </a:p>
          <a:p>
            <a:pPr>
              <a:spcBef>
                <a:spcPct val="50000"/>
              </a:spcBef>
            </a:pPr>
            <a:r>
              <a:rPr lang="ru-RU"/>
              <a:t>Алехина Н. и Белова А.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7" name="Picture 5" descr="IMG_0167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73063"/>
            <a:ext cx="8388350" cy="5592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 descr="IMG_01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348038"/>
            <a:ext cx="5256213" cy="3509962"/>
          </a:xfrm>
          <a:noFill/>
          <a:ln/>
        </p:spPr>
      </p:pic>
      <p:pic>
        <p:nvPicPr>
          <p:cNvPr id="153609" name="Picture 9" descr="IMG_01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9225" y="0"/>
            <a:ext cx="5184775" cy="3357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048375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Для различных процессов жизнедеятельности организма (образования веществ, мышечной работы, поддержания температуры тела) необходима энергия – около  10 500 кДж  (2500 ккал) в сутки.</a:t>
            </a:r>
          </a:p>
          <a:p>
            <a:pPr>
              <a:buFontTx/>
              <a:buNone/>
            </a:pPr>
            <a:r>
              <a:rPr lang="ru-RU"/>
              <a:t>    Проводя аналогию между двигателем, способным совершать работу, и человеческим организмом, следует отметить, что роль горючего, содержащего энергию в аккумулированной и готовой к употреблению форме, играет пища.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0"/>
            <a:ext cx="6253163" cy="2333625"/>
          </a:xfrm>
          <a:noFill/>
          <a:ln/>
        </p:spPr>
        <p:txBody>
          <a:bodyPr lIns="92075" tIns="46038" rIns="92075" bIns="46038"/>
          <a:lstStyle/>
          <a:p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>
                <a:solidFill>
                  <a:srgbClr val="F95F21"/>
                </a:solidFill>
              </a:rPr>
              <a:t>ПОДГОТОВИЛА:</a:t>
            </a:r>
            <a:br>
              <a:rPr lang="ru-RU" sz="2000" b="1">
                <a:solidFill>
                  <a:srgbClr val="F95F21"/>
                </a:solidFill>
              </a:rPr>
            </a:br>
            <a:r>
              <a:rPr lang="ru-RU" sz="2000" b="1">
                <a:solidFill>
                  <a:srgbClr val="F95F21"/>
                </a:solidFill>
              </a:rPr>
              <a:t>Учитель химии и биологии </a:t>
            </a:r>
            <a:br>
              <a:rPr lang="ru-RU" sz="2000" b="1">
                <a:solidFill>
                  <a:srgbClr val="F95F21"/>
                </a:solidFill>
              </a:rPr>
            </a:br>
            <a:r>
              <a:rPr lang="ru-RU" sz="2000" b="1">
                <a:solidFill>
                  <a:srgbClr val="F95F21"/>
                </a:solidFill>
              </a:rPr>
              <a:t>МАОУ «Повадинская СОШ»</a:t>
            </a:r>
            <a:br>
              <a:rPr lang="ru-RU" sz="2000" b="1">
                <a:solidFill>
                  <a:srgbClr val="F95F21"/>
                </a:solidFill>
              </a:rPr>
            </a:br>
            <a:r>
              <a:rPr lang="ru-RU" sz="4800" b="1">
                <a:solidFill>
                  <a:srgbClr val="F95F21"/>
                </a:solidFill>
              </a:rPr>
              <a:t/>
            </a:r>
            <a:br>
              <a:rPr lang="ru-RU" sz="4800" b="1">
                <a:solidFill>
                  <a:srgbClr val="F95F21"/>
                </a:solidFill>
              </a:rPr>
            </a:br>
            <a:endParaRPr lang="ru-RU" sz="4800" b="1">
              <a:solidFill>
                <a:srgbClr val="F95F2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32588" y="2060575"/>
            <a:ext cx="2951162" cy="942975"/>
          </a:xfrm>
          <a:noFill/>
          <a:ln/>
        </p:spPr>
        <p:txBody>
          <a:bodyPr lIns="92075" tIns="46038" rIns="92075" bIns="46038"/>
          <a:lstStyle/>
          <a:p>
            <a:endParaRPr lang="ru-RU" sz="2000"/>
          </a:p>
          <a:p>
            <a:endParaRPr lang="ru-RU" sz="2000"/>
          </a:p>
          <a:p>
            <a:r>
              <a:rPr lang="ru-RU" sz="3600"/>
              <a:t>Ломова Нина Алексеевна</a:t>
            </a:r>
          </a:p>
        </p:txBody>
      </p:sp>
      <p:pic>
        <p:nvPicPr>
          <p:cNvPr id="4102" name="Picture 6" descr="newy8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260350"/>
            <a:ext cx="1295400" cy="1265238"/>
          </a:xfrm>
          <a:prstGeom prst="rect">
            <a:avLst/>
          </a:prstGeom>
          <a:noFill/>
        </p:spPr>
      </p:pic>
      <p:pic>
        <p:nvPicPr>
          <p:cNvPr id="4103" name="Picture 7" descr="IMG_027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98650"/>
            <a:ext cx="6588125" cy="47704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88913"/>
            <a:ext cx="3517900" cy="3024187"/>
          </a:xfrm>
          <a:noFill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429000"/>
            <a:ext cx="4824412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84563" y="333375"/>
            <a:ext cx="565943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8913"/>
            <a:ext cx="813593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8" name="Picture 6" descr="обед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2349500"/>
            <a:ext cx="63373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/>
              <a:t>Проекты учащихся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</p:txBody>
      </p:sp>
      <p:pic>
        <p:nvPicPr>
          <p:cNvPr id="59396" name="Picture 4" descr="IMG_79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908050"/>
            <a:ext cx="4797425" cy="3598863"/>
          </a:xfrm>
          <a:prstGeom prst="rect">
            <a:avLst/>
          </a:prstGeom>
          <a:noFill/>
        </p:spPr>
      </p:pic>
      <p:pic>
        <p:nvPicPr>
          <p:cNvPr id="59397" name="Picture 5" descr="IMG_79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636838"/>
            <a:ext cx="5364162" cy="42211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IMG_7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402662">
            <a:off x="-252413" y="404813"/>
            <a:ext cx="4797426" cy="3598862"/>
          </a:xfrm>
          <a:prstGeom prst="rect">
            <a:avLst/>
          </a:prstGeom>
          <a:noFill/>
        </p:spPr>
      </p:pic>
      <p:pic>
        <p:nvPicPr>
          <p:cNvPr id="60421" name="Picture 5" descr="IMG_799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12951">
            <a:off x="4346575" y="0"/>
            <a:ext cx="4797425" cy="3598863"/>
          </a:xfrm>
          <a:prstGeom prst="rect">
            <a:avLst/>
          </a:prstGeom>
          <a:noFill/>
        </p:spPr>
      </p:pic>
      <p:pic>
        <p:nvPicPr>
          <p:cNvPr id="60422" name="Picture 6" descr="IMG_80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3500438"/>
            <a:ext cx="4797425" cy="359886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6311900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Химия и литература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9750" y="1125538"/>
            <a:ext cx="813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сновополагающие вопросы  проектов</a:t>
            </a: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484438" y="1646238"/>
            <a:ext cx="664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1. Как описать молекулу в стихах?</a:t>
            </a:r>
          </a:p>
        </p:txBody>
      </p:sp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3100"/>
            <a:ext cx="4267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 descr="IMG_80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492375"/>
            <a:ext cx="5041900" cy="46069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IMG_809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196975"/>
            <a:ext cx="8301038" cy="7199313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r>
              <a:rPr lang="ru-RU"/>
              <a:t>Пить иль не пить – вот в чем вопрос???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1" name="Picture 7" descr="IMG_806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940425" y="1341438"/>
            <a:ext cx="2919413" cy="2189162"/>
          </a:xfrm>
          <a:noFill/>
          <a:ln/>
        </p:spPr>
      </p:pic>
      <p:pic>
        <p:nvPicPr>
          <p:cNvPr id="62472" name="Picture 8" descr="IMG_80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476250"/>
            <a:ext cx="4676775" cy="5373688"/>
          </a:xfrm>
          <a:noFill/>
          <a:ln/>
        </p:spPr>
      </p:pic>
      <p:pic>
        <p:nvPicPr>
          <p:cNvPr id="62473" name="Picture 9" descr="IMG_80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759450" y="3716338"/>
            <a:ext cx="3384550" cy="2951162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екст 7" descr="IMG_2996.JPG"/>
          <p:cNvPicPr>
            <a:picLocks noGrp="1" noChangeAspect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44738" y="2327275"/>
            <a:ext cx="6799262" cy="4530725"/>
          </a:xfrm>
          <a:noFill/>
          <a:ln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39825"/>
          </a:xfrm>
        </p:spPr>
        <p:txBody>
          <a:bodyPr/>
          <a:lstStyle/>
          <a:p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В своей работе я стараюсь использать сочетание разнообразных форм деятельности: </a:t>
            </a:r>
            <a:b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</a:b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-уроки – путешествия</a:t>
            </a:r>
            <a:b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</a:b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-уроки аукционы </a:t>
            </a:r>
            <a:b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</a:b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-брейн – ринги </a:t>
            </a:r>
            <a:b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</a:br>
            <a:r>
              <a:rPr lang="ru-RU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oudy Stout" pitchFamily="18" charset="0"/>
              </a:rPr>
              <a:t>-интегрированные уроки (химия+биология+литература….)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G_66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4356100" cy="5805488"/>
          </a:xfrm>
          <a:prstGeom prst="rect">
            <a:avLst/>
          </a:prstGeom>
          <a:noFill/>
        </p:spPr>
      </p:pic>
      <p:pic>
        <p:nvPicPr>
          <p:cNvPr id="56323" name="Picture 3" descr="IMG_50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7188" y="2781300"/>
            <a:ext cx="4976812" cy="3732213"/>
          </a:xfrm>
          <a:prstGeom prst="rect">
            <a:avLst/>
          </a:prstGeom>
          <a:noFill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0"/>
            <a:ext cx="331152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-242888"/>
            <a:ext cx="8964613" cy="6858001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94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331913" y="1773238"/>
            <a:ext cx="5761037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Химия и география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CCFF"/>
              </a:gs>
              <a:gs pos="100000">
                <a:srgbClr val="FF0066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«Широко </a:t>
            </a:r>
            <a:b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простирает химия </a:t>
            </a:r>
            <a:b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руки свои</a:t>
            </a:r>
            <a:b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в дела человеческие» </a:t>
            </a:r>
            <a:b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М.В.Ломоносов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43000" y="2286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7086600" y="381000"/>
            <a:ext cx="14192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16744" name="WordArt 8"/>
          <p:cNvSpPr>
            <a:spLocks noChangeArrowheads="1" noChangeShapeType="1" noTextEdit="1"/>
          </p:cNvSpPr>
          <p:nvPr/>
        </p:nvSpPr>
        <p:spPr bwMode="auto">
          <a:xfrm>
            <a:off x="4716463" y="188913"/>
            <a:ext cx="5905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Са</a:t>
            </a:r>
          </a:p>
        </p:txBody>
      </p:sp>
      <p:sp>
        <p:nvSpPr>
          <p:cNvPr id="116745" name="WordArt 9"/>
          <p:cNvSpPr>
            <a:spLocks noChangeArrowheads="1" noChangeShapeType="1" noTextEdit="1"/>
          </p:cNvSpPr>
          <p:nvPr/>
        </p:nvSpPr>
        <p:spPr bwMode="auto">
          <a:xfrm>
            <a:off x="1187450" y="4941888"/>
            <a:ext cx="533400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Cu</a:t>
            </a:r>
            <a:endParaRPr lang="ru-RU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16746" name="WordArt 10"/>
          <p:cNvSpPr>
            <a:spLocks noChangeArrowheads="1" noChangeShapeType="1" noTextEdit="1"/>
          </p:cNvSpPr>
          <p:nvPr/>
        </p:nvSpPr>
        <p:spPr bwMode="auto">
          <a:xfrm>
            <a:off x="7667625" y="4437063"/>
            <a:ext cx="865188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Mn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16747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792162" cy="803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Fe</a:t>
            </a:r>
            <a:endParaRPr lang="ru-RU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116748" name="WordArt 12"/>
          <p:cNvSpPr>
            <a:spLocks noChangeArrowheads="1" noChangeShapeType="1" noTextEdit="1"/>
          </p:cNvSpPr>
          <p:nvPr/>
        </p:nvSpPr>
        <p:spPr bwMode="auto">
          <a:xfrm>
            <a:off x="8101013" y="2565400"/>
            <a:ext cx="79216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</a:t>
            </a:r>
            <a:endParaRPr lang="ru-R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6749" name="WordArt 13"/>
          <p:cNvSpPr>
            <a:spLocks noChangeArrowheads="1" noChangeShapeType="1" noTextEdit="1"/>
          </p:cNvSpPr>
          <p:nvPr/>
        </p:nvSpPr>
        <p:spPr bwMode="auto">
          <a:xfrm>
            <a:off x="3779838" y="5589588"/>
            <a:ext cx="7921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05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O</a:t>
            </a:r>
            <a:endParaRPr lang="ru-RU" sz="24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205038"/>
            <a:ext cx="7772400" cy="1470025"/>
          </a:xfrm>
        </p:spPr>
        <p:txBody>
          <a:bodyPr anchor="b" anchorCtr="1"/>
          <a:lstStyle/>
          <a:p>
            <a:pPr>
              <a:defRPr/>
            </a:pPr>
            <a:r>
              <a:rPr lang="ru-RU" sz="8800" b="1">
                <a:solidFill>
                  <a:srgbClr val="FCFC04"/>
                </a:solidFill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9338" y="4076700"/>
            <a:ext cx="4140200" cy="1131888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95F21"/>
                </a:solidFill>
                <a:latin typeface="Times New Roman" pitchFamily="18" charset="0"/>
              </a:rPr>
              <a:t>Выполнила: 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95F21"/>
                </a:solidFill>
                <a:latin typeface="Times New Roman" pitchFamily="18" charset="0"/>
              </a:rPr>
              <a:t>Мигунова А.</a:t>
            </a:r>
          </a:p>
          <a:p>
            <a:pPr marL="0" indent="0"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F95F21"/>
                </a:solidFill>
                <a:latin typeface="Times New Roman" pitchFamily="18" charset="0"/>
              </a:rPr>
              <a:t>ученица 10 класса</a:t>
            </a:r>
            <a:r>
              <a:rPr lang="ru-RU" sz="2400">
                <a:solidFill>
                  <a:srgbClr val="FFFC0C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79204" name="WordArt 4"/>
          <p:cNvSpPr>
            <a:spLocks noChangeArrowheads="1" noChangeShapeType="1" noTextEdit="1"/>
          </p:cNvSpPr>
          <p:nvPr/>
        </p:nvSpPr>
        <p:spPr bwMode="auto">
          <a:xfrm>
            <a:off x="171450" y="188913"/>
            <a:ext cx="8972550" cy="10810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0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C0C"/>
                </a:solidFill>
                <a:latin typeface="Times New Roman"/>
                <a:cs typeface="Times New Roman"/>
              </a:rPr>
              <a:t>ДРАГОЦЕННЫЕ КАМНИ 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9220" name="Picture 4" descr="opr00LP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700213"/>
            <a:ext cx="4859338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FF00"/>
                </a:solidFill>
                <a:latin typeface="Times New Roman" pitchFamily="18" charset="0"/>
              </a:rPr>
              <a:t>АЛМАЗ</a:t>
            </a:r>
            <a:r>
              <a:rPr lang="ru-RU" b="1">
                <a:solidFill>
                  <a:srgbClr val="FFFF00"/>
                </a:solidFill>
              </a:rPr>
              <a:t> – </a:t>
            </a:r>
            <a:r>
              <a:rPr lang="ru-RU" sz="4000" b="1">
                <a:solidFill>
                  <a:srgbClr val="FFFF00"/>
                </a:solidFill>
              </a:rPr>
              <a:t>«тот, который не разбивается»</a:t>
            </a: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9144000" cy="2549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>
                <a:latin typeface="Garamond" pitchFamily="18" charset="0"/>
              </a:rPr>
              <a:t>Прекрасны игра цветов и блеск алмаза, но наиболее замечательные его свойства - твердость и химическая стойкость.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latin typeface="Garamond" pitchFamily="18" charset="0"/>
              </a:rPr>
              <a:t>Алмаз - это кристаллическая модификация чистого углерода, образованная в глубоких недрах Земли, в верхней мантии на глубинах более 80-100 километров, при исключительно высоких давлении и температуре.</a:t>
            </a:r>
          </a:p>
        </p:txBody>
      </p:sp>
      <p:pic>
        <p:nvPicPr>
          <p:cNvPr id="8196" name="Picture 4" descr="opr00LP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8622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opr00LP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3654425"/>
            <a:ext cx="32035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Алмаз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4292600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9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убин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3716338"/>
            <a:ext cx="2411412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5400" b="1">
                <a:solidFill>
                  <a:srgbClr val="FA0000"/>
                </a:solidFill>
                <a:latin typeface="NeverwinterFont" pitchFamily="34" charset="0"/>
                <a:ea typeface="+mj-ea"/>
                <a:cs typeface="+mj-cs"/>
              </a:rPr>
              <a:t>Рубин</a:t>
            </a:r>
            <a:r>
              <a:rPr lang="ru-RU" sz="4800" b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1075"/>
            <a:ext cx="4284663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Рубин – оксид алюминия с примесью хрома.</a:t>
            </a:r>
          </a:p>
          <a:p>
            <a:pPr>
              <a:lnSpc>
                <a:spcPct val="90000"/>
              </a:lnSpc>
            </a:pPr>
            <a:r>
              <a:rPr lang="ru-RU" sz="2800" b="1">
                <a:latin typeface="Times New Roman" pitchFamily="18" charset="0"/>
              </a:rPr>
              <a:t>Одно из самых древних письменных упоминаний о рубине содержится в индийских текстах, датируемых 2300 годом до н.э., где его называют "царем драгоценных камней", "предводителем самоцветов".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4437063"/>
            <a:ext cx="5148262" cy="2187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latin typeface="Georgia" pitchFamily="18" charset="0"/>
              </a:rPr>
              <a:t>     </a:t>
            </a:r>
            <a:r>
              <a:rPr lang="ru-RU" sz="2100" b="1">
                <a:solidFill>
                  <a:srgbClr val="FFCC99"/>
                </a:solidFill>
                <a:latin typeface="Georgia" pitchFamily="18" charset="0"/>
              </a:rPr>
              <a:t>Рубин – разновидность минерала корунда.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100" b="1">
              <a:solidFill>
                <a:srgbClr val="FFCC99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 b="1">
                <a:solidFill>
                  <a:srgbClr val="FFCC99"/>
                </a:solidFill>
                <a:latin typeface="Georgia" pitchFamily="18" charset="0"/>
              </a:rPr>
              <a:t>     </a:t>
            </a:r>
            <a:r>
              <a:rPr lang="ru-RU" sz="2400" b="1">
                <a:solidFill>
                  <a:srgbClr val="FFCC99"/>
                </a:solidFill>
                <a:latin typeface="Georgia" pitchFamily="18" charset="0"/>
              </a:rPr>
              <a:t>Самый крупный из известных рубинов имеет массу 459 г (2475 карат).</a:t>
            </a:r>
          </a:p>
          <a:p>
            <a:pPr>
              <a:lnSpc>
                <a:spcPct val="90000"/>
              </a:lnSpc>
            </a:pPr>
            <a:endParaRPr lang="ru-RU" sz="2400">
              <a:solidFill>
                <a:srgbClr val="FFCC99"/>
              </a:solidFill>
            </a:endParaRPr>
          </a:p>
        </p:txBody>
      </p:sp>
      <p:pic>
        <p:nvPicPr>
          <p:cNvPr id="11270" name="Picture 6" descr="Рубин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1773238"/>
            <a:ext cx="32416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opr00LP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0"/>
            <a:ext cx="26273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3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6900" b="1">
                <a:solidFill>
                  <a:srgbClr val="3399FF"/>
                </a:solidFill>
                <a:latin typeface="Monotype Corsiva" pitchFamily="66" charset="0"/>
              </a:rPr>
              <a:t>Сапфир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9138"/>
            <a:ext cx="6732588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rgbClr val="FF99FF"/>
                </a:solidFill>
              </a:rPr>
              <a:t>Сапфир – оксид алюминия с примесью титана и железа.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rgbClr val="FF99FF"/>
                </a:solidFill>
              </a:rPr>
              <a:t>Сапфир, яхонт лазоревый, яхонт синий -  разновидность корунда. Название происходит от  санскритского санипруя, что означает "любезный планете Сатурн".</a:t>
            </a:r>
          </a:p>
          <a:p>
            <a:pPr>
              <a:lnSpc>
                <a:spcPct val="80000"/>
              </a:lnSpc>
            </a:pPr>
            <a:r>
              <a:rPr lang="ru-RU" sz="2000"/>
              <a:t>К наиболее крупным относятся: густо-синий сапфир из Шри-Ланки массой 258,18 кар, вставленный в брошь (Алмазный фонд России), синий звездчатый сапфир "Звезда Азии" массой 360 кар - в коллекции Смитсоновского института (США); также гигантский необработанный сапфир из Мьянмы массой 63 000 кар (около 12,5 кг). </a:t>
            </a:r>
          </a:p>
          <a:p>
            <a:pPr>
              <a:lnSpc>
                <a:spcPct val="80000"/>
              </a:lnSpc>
            </a:pPr>
            <a:r>
              <a:rPr lang="ru-RU" sz="2000"/>
              <a:t> На трех сапфирах массой 2302, 1997 и 2097 кар выполнены резные портреты американских президентов А.Линкольна, Дж.Вашингтона и Д.Эйзенхауэра.</a:t>
            </a:r>
          </a:p>
          <a:p>
            <a:pPr>
              <a:lnSpc>
                <a:spcPct val="80000"/>
              </a:lnSpc>
            </a:pPr>
            <a:endParaRPr lang="ru-RU" sz="2000"/>
          </a:p>
        </p:txBody>
      </p:sp>
      <p:pic>
        <p:nvPicPr>
          <p:cNvPr id="12292" name="Picture 4" descr="Сап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84438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Сапфир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4188" y="3933825"/>
            <a:ext cx="2309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Сапфи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0"/>
            <a:ext cx="291623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5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24625"/>
            <a:ext cx="323850" cy="333375"/>
          </a:xfrm>
          <a:prstGeom prst="actionButtonReturn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22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3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latin typeface="Rockwell Extra Bold" pitchFamily="18" charset="0"/>
              </a:rPr>
              <a:t>ХИМИЯ И ЭКОЛОГИЯ</a:t>
            </a:r>
          </a:p>
        </p:txBody>
      </p:sp>
      <p:pic>
        <p:nvPicPr>
          <p:cNvPr id="77830" name="Picture 6" descr="0001-001-KHimija-i-problemy-okhrany-okruzhajuschej-sred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773238"/>
            <a:ext cx="4506913" cy="3600450"/>
          </a:xfrm>
          <a:noFill/>
          <a:ln/>
        </p:spPr>
      </p:pic>
      <p:pic>
        <p:nvPicPr>
          <p:cNvPr id="77832" name="Picture 8" descr="0009-009-Ekologicheskie-problemy-tekhnogennye-katastrof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3181350"/>
            <a:ext cx="4427537" cy="3676650"/>
          </a:xfrm>
          <a:noFill/>
          <a:ln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Изображение 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176463"/>
            <a:ext cx="6240462" cy="4681537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443663" y="0"/>
            <a:ext cx="22669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00"/>
                </a:solidFill>
                <a:latin typeface="Arial" charset="0"/>
              </a:rPr>
              <a:t>Знание должно служить творческим целям человека. Мало накоплять знания; нужно распространять их возможно шире и применять в жизни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-180975" y="0"/>
            <a:ext cx="6443663" cy="23764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329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Экологический суд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8" name="Picture 8" descr="Изображение 0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04813"/>
            <a:ext cx="6227763" cy="3557587"/>
          </a:xfrm>
          <a:noFill/>
          <a:ln/>
        </p:spPr>
      </p:pic>
      <p:pic>
        <p:nvPicPr>
          <p:cNvPr id="194569" name="Picture 9" descr="Изображение 049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27538" y="3284538"/>
            <a:ext cx="43561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Picture 9" descr="Изображение 0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260350"/>
            <a:ext cx="6335712" cy="3865563"/>
          </a:xfrm>
          <a:noFill/>
          <a:ln/>
        </p:spPr>
      </p:pic>
      <p:pic>
        <p:nvPicPr>
          <p:cNvPr id="198666" name="Picture 10" descr="Изображение 0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95738" y="2890838"/>
            <a:ext cx="5148262" cy="3967162"/>
          </a:xfrm>
          <a:noFill/>
          <a:ln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5" name="Picture 7" descr="Изображение 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836613"/>
            <a:ext cx="4248150" cy="3744912"/>
          </a:xfrm>
          <a:noFill/>
          <a:ln/>
        </p:spPr>
      </p:pic>
      <p:pic>
        <p:nvPicPr>
          <p:cNvPr id="201736" name="Picture 8" descr="Изображение 0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2565400"/>
            <a:ext cx="4383088" cy="39592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ХИМИЯ И МАТЕМАТИКА</a:t>
            </a:r>
          </a:p>
        </p:txBody>
      </p:sp>
      <p:pic>
        <p:nvPicPr>
          <p:cNvPr id="205830" name="Picture 6" descr="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16238" y="2060575"/>
            <a:ext cx="5414962" cy="3889375"/>
          </a:xfrm>
          <a:noFill/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Основополагающий вопрос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/>
              <a:t> </a:t>
            </a:r>
            <a:r>
              <a:rPr lang="ru-RU" sz="4400">
                <a:solidFill>
                  <a:srgbClr val="FFFF00"/>
                </a:solidFill>
              </a:rPr>
              <a:t>Можно ли найти точки</a:t>
            </a:r>
          </a:p>
          <a:p>
            <a:pPr algn="ctr">
              <a:buFontTx/>
              <a:buNone/>
            </a:pPr>
            <a:r>
              <a:rPr lang="ru-RU" sz="4400">
                <a:solidFill>
                  <a:srgbClr val="FFFF00"/>
                </a:solidFill>
              </a:rPr>
              <a:t>соприкосновения между химией и другими, на первый взгляд, далёкими от неё мирами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ЗАДАЧА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ДЛЯ ДЕЗИНФЕКЦИИ ЖИВОТНОВОДЧЕСКИХ ПОМЕЩЕНИЙ ИХ ЗАПОЛНЯЮТ СЕРНИСТЫМ ГАЗОМ. ОПРЕДЕЛИТЕ КАКУЮ МАССУ СЕРЫ НАДО СЖЕЧЬ, ЧТОБЫ ПОЛУЧИТЬ 112 Л СЕРНИСТОГО ГАЗА</a:t>
            </a:r>
          </a:p>
        </p:txBody>
      </p:sp>
      <p:pic>
        <p:nvPicPr>
          <p:cNvPr id="86021" name="Picture 5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4221163"/>
            <a:ext cx="3960812" cy="2436812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/>
          <a:lstStyle/>
          <a:p>
            <a:r>
              <a:rPr lang="ru-RU" u="sng"/>
              <a:t>ЗАДАЧА</a:t>
            </a:r>
            <a:br>
              <a:rPr lang="ru-RU" u="sng"/>
            </a:br>
            <a:r>
              <a:rPr lang="ru-RU"/>
              <a:t>ЧАСТЬ 1</a:t>
            </a:r>
          </a:p>
        </p:txBody>
      </p:sp>
      <p:pic>
        <p:nvPicPr>
          <p:cNvPr id="87045" name="Picture 5" descr="i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72113" y="4005263"/>
            <a:ext cx="3671887" cy="2852737"/>
          </a:xfrm>
          <a:noFill/>
          <a:ln/>
        </p:spPr>
      </p:pic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44675"/>
            <a:ext cx="82296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2"/>
                </a:solidFill>
              </a:rPr>
              <a:t>ОДНАЖДЫ ПЕНТАН ПОШЕЛ В САУНУ ПОПАРИТЬСЯ. САУНА БЫЛА ХИМИЧЕСКАЯ, ТЕМПЕРАТУРА ТАМ БЫЛА ОКОЛО 100 ГРАДУССОВ. В САУНЕ РАБОТАЛ БАНЩИКОМ ХЛОРИД АЛЛЮМИНИЙ ПО ПРОЗВИЩУ БЕЗВОДНЫЙ – УВИДЕЛ ОН ПЕНТАНА И НАБРОСИЛСЯ НА НЕГО. СТАЛ ЕГО КРУТИТЬ, ЛОМАТЬ, ПРИГОВАРИВАЯ – «КАКОЙ СКЕЛЕТ У ТЕБЯ ВЕСЬ СКРБЮЧЕННЫЙ. НИЧЕГО, СЕЙЧАС ВЫПРЯМИМ»- И ТАК ОН СТАРАЛСЯ СКЕЛЕТ ПЕНТАНОВЫЙ ВЫПРЯМИТЬ, ЧТО ОТ УСЕРДИЯ ОТОРВАЛ МЕТИЛЬНУЮ ГРУППУ И АТОМ ВОДОРОДА. СТАЛ НА МЕСТО ПРИЛАЖИВАТЬ, ДА ВСЕ ПЕРЕПУТАЛ: ВМЕСТО МЕТИЛЬНОЙ ГРУППЫ ВОДОРОД ПРИЛЕПИЛ, А МЕТИЛЬНУЮ ГРУППУ НА МЕСТО ВОДОРОДА ПРИСТРОИЛ, ГЛЯНУЛ НА СЕБЯ ПЕНТАН И ЗАПЛАКАЛ ГОРЮЧИМИ СЛЕЗАМИ. КЕМ СТАЛ ПЕНТАН? ОПИШИТЕ ЭТОТ ПРОЦЕС ОДНИМ УРАВНЕНИЕМ РЕАКЦИИ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531813"/>
            <a:ext cx="7793037" cy="1462088"/>
          </a:xfrm>
        </p:spPr>
        <p:txBody>
          <a:bodyPr/>
          <a:lstStyle/>
          <a:p>
            <a:r>
              <a:rPr lang="ru-RU"/>
              <a:t>ЧАСТЬ 2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557338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ВЫШЕЛ ИЗОПЕНТАН ИЗ САУНЫ И ГРУСТНЫЙ ПОШЕЛ ДОМОЙ. В ТЕМНОМ ПЕРЕУЛКЕ НА НЕГО НАПАЛ САМЫЙ СТРАШНЫЙ ГРАБИТЕЛЬ –НИКЕЛЬ. «ЖИЗНЬ ИЛИ ВОДОРОД»- РЯВКНУЛ ОН. ИЗОПЕНТАН ДОЛГО НЕ ДУМАЛ, РАССТАЛСЯ С ДВУМЯ АТОМАМИ ВОДОРОДА И ПОТЕРЯЛ СОЗНАНИЕ. ОЧНУЛСЯ ОН УЖЕ В БОЛЬНИЦЕ, ГДЕ РЯДОМ С НИМ БЫЛО МНОГО ТАКИХ ЖЕ УГЛЕВОДОРОДОВ, ОГРАБЛЕННЫХ НИКЕЛЕМ. ВСЕ ОНИ ПЛАКАЛИ И РУГАЛИ ГРАБИТЕЛЯ. ВРАЧ ПРОПИСАЛ ИМ УСПОКОИТЕЛЬНОЕ –ВОДОРОД – С – ПЛАТИНОЙ. НО МЕДСЕСТРА ПО ОШИБКИ ДАЛА ИМ ДРУГОЕ ЛЕКАРСТВО</a:t>
            </a:r>
            <a:r>
              <a:rPr lang="en-US" sz="2400"/>
              <a:t> Al (C3H7)3</a:t>
            </a:r>
            <a:r>
              <a:rPr lang="ru-RU" sz="2400"/>
              <a:t>. и тут произошло такое….дайте ответ с помощью уравнения реакции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286750" cy="3240087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i="1"/>
              <a:t>Мыслящий ум не чувствует себя</a:t>
            </a:r>
          </a:p>
          <a:p>
            <a:pPr>
              <a:buFontTx/>
              <a:buNone/>
            </a:pPr>
            <a:r>
              <a:rPr lang="ru-RU" sz="3600" i="1"/>
              <a:t>счастливым, пока ему не удается</a:t>
            </a:r>
          </a:p>
          <a:p>
            <a:pPr>
              <a:buFontTx/>
              <a:buNone/>
            </a:pPr>
            <a:r>
              <a:rPr lang="ru-RU" sz="3600" i="1"/>
              <a:t>связать воедино разрозненные</a:t>
            </a:r>
          </a:p>
          <a:p>
            <a:pPr>
              <a:buFontTx/>
              <a:buNone/>
            </a:pPr>
            <a:r>
              <a:rPr lang="ru-RU" sz="3600" i="1"/>
              <a:t>факты, им наблюдаемые.</a:t>
            </a:r>
          </a:p>
          <a:p>
            <a:pPr>
              <a:buFontTx/>
              <a:buNone/>
            </a:pPr>
            <a:r>
              <a:rPr lang="ru-RU" sz="2800"/>
              <a:t>                        </a:t>
            </a:r>
            <a:r>
              <a:rPr lang="ru-RU" sz="3600"/>
              <a:t>Д. Хевеши.</a:t>
            </a:r>
          </a:p>
        </p:txBody>
      </p:sp>
      <p:pic>
        <p:nvPicPr>
          <p:cNvPr id="160771" name="Picture 3" descr="image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3644900"/>
            <a:ext cx="4038600" cy="27670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пищеварение</a:t>
            </a:r>
          </a:p>
        </p:txBody>
      </p:sp>
      <p:pic>
        <p:nvPicPr>
          <p:cNvPr id="234500" name="Picture 4" descr="kish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1557338"/>
            <a:ext cx="3752850" cy="503872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9139" name="Freeform 3"/>
          <p:cNvSpPr>
            <a:spLocks/>
          </p:cNvSpPr>
          <p:nvPr/>
        </p:nvSpPr>
        <p:spPr bwMode="auto">
          <a:xfrm rot="-1820737">
            <a:off x="7019925" y="404813"/>
            <a:ext cx="1008063" cy="1008062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0" name="Freeform 4"/>
          <p:cNvSpPr>
            <a:spLocks/>
          </p:cNvSpPr>
          <p:nvPr/>
        </p:nvSpPr>
        <p:spPr bwMode="auto">
          <a:xfrm>
            <a:off x="7175500" y="554038"/>
            <a:ext cx="736600" cy="711200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1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7369175" y="779463"/>
            <a:ext cx="347663" cy="29845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42" name="Freeform 6"/>
          <p:cNvSpPr>
            <a:spLocks/>
          </p:cNvSpPr>
          <p:nvPr/>
        </p:nvSpPr>
        <p:spPr bwMode="auto">
          <a:xfrm rot="-1820737">
            <a:off x="1258888" y="1268413"/>
            <a:ext cx="1008062" cy="1223962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3" name="Freeform 7"/>
          <p:cNvSpPr>
            <a:spLocks/>
          </p:cNvSpPr>
          <p:nvPr/>
        </p:nvSpPr>
        <p:spPr bwMode="auto">
          <a:xfrm>
            <a:off x="1414463" y="1450975"/>
            <a:ext cx="736600" cy="862013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E2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4" name="AutoShape 8"/>
          <p:cNvSpPr>
            <a:spLocks noChangeArrowheads="1"/>
          </p:cNvSpPr>
          <p:nvPr/>
        </p:nvSpPr>
        <p:spPr bwMode="auto">
          <a:xfrm>
            <a:off x="1608138" y="1722438"/>
            <a:ext cx="347662" cy="363537"/>
          </a:xfrm>
          <a:prstGeom prst="sun">
            <a:avLst>
              <a:gd name="adj" fmla="val 25116"/>
            </a:avLst>
          </a:prstGeom>
          <a:gradFill rotWithShape="1">
            <a:gsLst>
              <a:gs pos="0">
                <a:srgbClr val="FFFFFF"/>
              </a:gs>
              <a:gs pos="100000">
                <a:srgbClr val="FFE1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45" name="Freeform 9"/>
          <p:cNvSpPr>
            <a:spLocks/>
          </p:cNvSpPr>
          <p:nvPr/>
        </p:nvSpPr>
        <p:spPr bwMode="auto">
          <a:xfrm rot="-1820737">
            <a:off x="6372225" y="1268413"/>
            <a:ext cx="1295400" cy="1296987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6" name="Freeform 10"/>
          <p:cNvSpPr>
            <a:spLocks/>
          </p:cNvSpPr>
          <p:nvPr/>
        </p:nvSpPr>
        <p:spPr bwMode="auto">
          <a:xfrm>
            <a:off x="6572250" y="1460500"/>
            <a:ext cx="946150" cy="914400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E2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6819900" y="1749425"/>
            <a:ext cx="447675" cy="384175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48" name="Freeform 12"/>
          <p:cNvSpPr>
            <a:spLocks/>
          </p:cNvSpPr>
          <p:nvPr/>
        </p:nvSpPr>
        <p:spPr bwMode="auto">
          <a:xfrm rot="-1820737">
            <a:off x="179388" y="692150"/>
            <a:ext cx="936625" cy="1079500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E1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49" name="Freeform 13"/>
          <p:cNvSpPr>
            <a:spLocks/>
          </p:cNvSpPr>
          <p:nvPr/>
        </p:nvSpPr>
        <p:spPr bwMode="auto">
          <a:xfrm>
            <a:off x="323850" y="852488"/>
            <a:ext cx="684213" cy="760412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0" name="AutoShape 14"/>
          <p:cNvSpPr>
            <a:spLocks noChangeArrowheads="1"/>
          </p:cNvSpPr>
          <p:nvPr/>
        </p:nvSpPr>
        <p:spPr bwMode="auto">
          <a:xfrm>
            <a:off x="503238" y="1092200"/>
            <a:ext cx="323850" cy="320675"/>
          </a:xfrm>
          <a:prstGeom prst="sun">
            <a:avLst>
              <a:gd name="adj" fmla="val 25000"/>
            </a:avLst>
          </a:prstGeom>
          <a:solidFill>
            <a:srgbClr val="FFE1FF"/>
          </a:solidFill>
          <a:ln w="9525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51" name="Freeform 15"/>
          <p:cNvSpPr>
            <a:spLocks/>
          </p:cNvSpPr>
          <p:nvPr/>
        </p:nvSpPr>
        <p:spPr bwMode="auto">
          <a:xfrm rot="-1820737">
            <a:off x="1116013" y="333375"/>
            <a:ext cx="863600" cy="792163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2" name="Freeform 16"/>
          <p:cNvSpPr>
            <a:spLocks/>
          </p:cNvSpPr>
          <p:nvPr/>
        </p:nvSpPr>
        <p:spPr bwMode="auto">
          <a:xfrm>
            <a:off x="1249363" y="450850"/>
            <a:ext cx="630237" cy="558800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D9E2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3" name="AutoShape 17"/>
          <p:cNvSpPr>
            <a:spLocks noChangeArrowheads="1"/>
          </p:cNvSpPr>
          <p:nvPr/>
        </p:nvSpPr>
        <p:spPr bwMode="auto">
          <a:xfrm>
            <a:off x="1414463" y="627063"/>
            <a:ext cx="298450" cy="23495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9154" name="Freeform 18"/>
          <p:cNvSpPr>
            <a:spLocks/>
          </p:cNvSpPr>
          <p:nvPr/>
        </p:nvSpPr>
        <p:spPr bwMode="auto">
          <a:xfrm>
            <a:off x="7308850" y="5157788"/>
            <a:ext cx="1368425" cy="13684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5" name="Freeform 19"/>
          <p:cNvSpPr>
            <a:spLocks/>
          </p:cNvSpPr>
          <p:nvPr/>
        </p:nvSpPr>
        <p:spPr bwMode="auto">
          <a:xfrm rot="-2161488">
            <a:off x="7524750" y="5373688"/>
            <a:ext cx="946150" cy="1008062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6" name="Freeform 20"/>
          <p:cNvSpPr>
            <a:spLocks/>
          </p:cNvSpPr>
          <p:nvPr/>
        </p:nvSpPr>
        <p:spPr bwMode="auto">
          <a:xfrm rot="-2161488">
            <a:off x="7524750" y="4149725"/>
            <a:ext cx="946150" cy="1008063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7" name="Freeform 21"/>
          <p:cNvSpPr>
            <a:spLocks/>
          </p:cNvSpPr>
          <p:nvPr/>
        </p:nvSpPr>
        <p:spPr bwMode="auto">
          <a:xfrm>
            <a:off x="250825" y="5157788"/>
            <a:ext cx="1368425" cy="13684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C00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8" name="Freeform 22"/>
          <p:cNvSpPr>
            <a:spLocks/>
          </p:cNvSpPr>
          <p:nvPr/>
        </p:nvSpPr>
        <p:spPr bwMode="auto">
          <a:xfrm rot="-2161488">
            <a:off x="539750" y="5445125"/>
            <a:ext cx="801688" cy="865188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59" name="Freeform 23"/>
          <p:cNvSpPr>
            <a:spLocks/>
          </p:cNvSpPr>
          <p:nvPr/>
        </p:nvSpPr>
        <p:spPr bwMode="auto">
          <a:xfrm>
            <a:off x="0" y="2565400"/>
            <a:ext cx="1079500" cy="1081088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0" name="Freeform 24"/>
          <p:cNvSpPr>
            <a:spLocks/>
          </p:cNvSpPr>
          <p:nvPr/>
        </p:nvSpPr>
        <p:spPr bwMode="auto">
          <a:xfrm rot="-2161488">
            <a:off x="3635375" y="1125538"/>
            <a:ext cx="801688" cy="865187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1" name="Freeform 25"/>
          <p:cNvSpPr>
            <a:spLocks/>
          </p:cNvSpPr>
          <p:nvPr/>
        </p:nvSpPr>
        <p:spPr bwMode="auto">
          <a:xfrm rot="-1820737">
            <a:off x="250825" y="2708275"/>
            <a:ext cx="720725" cy="7207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2" name="Freeform 26"/>
          <p:cNvSpPr>
            <a:spLocks/>
          </p:cNvSpPr>
          <p:nvPr/>
        </p:nvSpPr>
        <p:spPr bwMode="auto">
          <a:xfrm>
            <a:off x="3059113" y="5489575"/>
            <a:ext cx="1368425" cy="13684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3" name="Text Box 27"/>
          <p:cNvSpPr txBox="1">
            <a:spLocks noChangeArrowheads="1"/>
          </p:cNvSpPr>
          <p:nvPr/>
        </p:nvSpPr>
        <p:spPr bwMode="auto">
          <a:xfrm>
            <a:off x="1331913" y="1916113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5400" b="1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19164" name="Freeform 28"/>
          <p:cNvSpPr>
            <a:spLocks/>
          </p:cNvSpPr>
          <p:nvPr/>
        </p:nvSpPr>
        <p:spPr bwMode="auto">
          <a:xfrm>
            <a:off x="3852863" y="0"/>
            <a:ext cx="1368425" cy="13684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5" name="Freeform 29"/>
          <p:cNvSpPr>
            <a:spLocks/>
          </p:cNvSpPr>
          <p:nvPr/>
        </p:nvSpPr>
        <p:spPr bwMode="auto">
          <a:xfrm rot="-2161488">
            <a:off x="3276600" y="71438"/>
            <a:ext cx="946150" cy="1008062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6" name="Freeform 30"/>
          <p:cNvSpPr>
            <a:spLocks/>
          </p:cNvSpPr>
          <p:nvPr/>
        </p:nvSpPr>
        <p:spPr bwMode="auto">
          <a:xfrm rot="-1820737">
            <a:off x="4141788" y="1079500"/>
            <a:ext cx="720725" cy="7207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7" name="Freeform 31"/>
          <p:cNvSpPr>
            <a:spLocks/>
          </p:cNvSpPr>
          <p:nvPr/>
        </p:nvSpPr>
        <p:spPr bwMode="auto">
          <a:xfrm rot="-1820737">
            <a:off x="3348038" y="5805488"/>
            <a:ext cx="720725" cy="720725"/>
          </a:xfrm>
          <a:custGeom>
            <a:avLst/>
            <a:gdLst/>
            <a:ahLst/>
            <a:cxnLst>
              <a:cxn ang="0">
                <a:pos x="184" y="139"/>
              </a:cxn>
              <a:cxn ang="0">
                <a:pos x="210" y="25"/>
              </a:cxn>
              <a:cxn ang="0">
                <a:pos x="263" y="8"/>
              </a:cxn>
              <a:cxn ang="0">
                <a:pos x="385" y="60"/>
              </a:cxn>
              <a:cxn ang="0">
                <a:pos x="333" y="191"/>
              </a:cxn>
              <a:cxn ang="0">
                <a:pos x="455" y="252"/>
              </a:cxn>
              <a:cxn ang="0">
                <a:pos x="446" y="322"/>
              </a:cxn>
              <a:cxn ang="0">
                <a:pos x="367" y="357"/>
              </a:cxn>
              <a:cxn ang="0">
                <a:pos x="333" y="348"/>
              </a:cxn>
              <a:cxn ang="0">
                <a:pos x="315" y="331"/>
              </a:cxn>
              <a:cxn ang="0">
                <a:pos x="367" y="365"/>
              </a:cxn>
              <a:cxn ang="0">
                <a:pos x="333" y="523"/>
              </a:cxn>
              <a:cxn ang="0">
                <a:pos x="202" y="435"/>
              </a:cxn>
              <a:cxn ang="0">
                <a:pos x="149" y="496"/>
              </a:cxn>
              <a:cxn ang="0">
                <a:pos x="62" y="488"/>
              </a:cxn>
              <a:cxn ang="0">
                <a:pos x="18" y="418"/>
              </a:cxn>
              <a:cxn ang="0">
                <a:pos x="79" y="296"/>
              </a:cxn>
              <a:cxn ang="0">
                <a:pos x="18" y="243"/>
              </a:cxn>
              <a:cxn ang="0">
                <a:pos x="71" y="77"/>
              </a:cxn>
              <a:cxn ang="0">
                <a:pos x="141" y="86"/>
              </a:cxn>
              <a:cxn ang="0">
                <a:pos x="184" y="139"/>
              </a:cxn>
            </a:cxnLst>
            <a:rect l="0" t="0" r="r" b="b"/>
            <a:pathLst>
              <a:path w="455" h="542">
                <a:moveTo>
                  <a:pt x="184" y="139"/>
                </a:moveTo>
                <a:cubicBezTo>
                  <a:pt x="185" y="133"/>
                  <a:pt x="180" y="43"/>
                  <a:pt x="210" y="25"/>
                </a:cubicBezTo>
                <a:cubicBezTo>
                  <a:pt x="226" y="15"/>
                  <a:pt x="263" y="8"/>
                  <a:pt x="263" y="8"/>
                </a:cubicBezTo>
                <a:cubicBezTo>
                  <a:pt x="391" y="20"/>
                  <a:pt x="321" y="0"/>
                  <a:pt x="385" y="60"/>
                </a:cubicBezTo>
                <a:cubicBezTo>
                  <a:pt x="411" y="135"/>
                  <a:pt x="401" y="167"/>
                  <a:pt x="333" y="191"/>
                </a:cubicBezTo>
                <a:cubicBezTo>
                  <a:pt x="405" y="198"/>
                  <a:pt x="432" y="187"/>
                  <a:pt x="455" y="252"/>
                </a:cubicBezTo>
                <a:cubicBezTo>
                  <a:pt x="452" y="275"/>
                  <a:pt x="455" y="300"/>
                  <a:pt x="446" y="322"/>
                </a:cubicBezTo>
                <a:cubicBezTo>
                  <a:pt x="435" y="349"/>
                  <a:pt x="367" y="357"/>
                  <a:pt x="367" y="357"/>
                </a:cubicBezTo>
                <a:cubicBezTo>
                  <a:pt x="356" y="354"/>
                  <a:pt x="343" y="353"/>
                  <a:pt x="333" y="348"/>
                </a:cubicBezTo>
                <a:cubicBezTo>
                  <a:pt x="326" y="344"/>
                  <a:pt x="308" y="327"/>
                  <a:pt x="315" y="331"/>
                </a:cubicBezTo>
                <a:cubicBezTo>
                  <a:pt x="334" y="340"/>
                  <a:pt x="367" y="365"/>
                  <a:pt x="367" y="365"/>
                </a:cubicBezTo>
                <a:cubicBezTo>
                  <a:pt x="405" y="423"/>
                  <a:pt x="400" y="500"/>
                  <a:pt x="333" y="523"/>
                </a:cubicBezTo>
                <a:cubicBezTo>
                  <a:pt x="192" y="512"/>
                  <a:pt x="222" y="542"/>
                  <a:pt x="202" y="435"/>
                </a:cubicBezTo>
                <a:cubicBezTo>
                  <a:pt x="180" y="499"/>
                  <a:pt x="202" y="484"/>
                  <a:pt x="149" y="496"/>
                </a:cubicBezTo>
                <a:cubicBezTo>
                  <a:pt x="120" y="493"/>
                  <a:pt x="90" y="495"/>
                  <a:pt x="62" y="488"/>
                </a:cubicBezTo>
                <a:cubicBezTo>
                  <a:pt x="44" y="484"/>
                  <a:pt x="27" y="432"/>
                  <a:pt x="18" y="418"/>
                </a:cubicBezTo>
                <a:cubicBezTo>
                  <a:pt x="0" y="359"/>
                  <a:pt x="22" y="314"/>
                  <a:pt x="79" y="296"/>
                </a:cubicBezTo>
                <a:cubicBezTo>
                  <a:pt x="60" y="276"/>
                  <a:pt x="38" y="263"/>
                  <a:pt x="18" y="243"/>
                </a:cubicBezTo>
                <a:cubicBezTo>
                  <a:pt x="0" y="185"/>
                  <a:pt x="7" y="99"/>
                  <a:pt x="71" y="77"/>
                </a:cubicBezTo>
                <a:cubicBezTo>
                  <a:pt x="94" y="80"/>
                  <a:pt x="119" y="79"/>
                  <a:pt x="141" y="86"/>
                </a:cubicBezTo>
                <a:cubicBezTo>
                  <a:pt x="159" y="92"/>
                  <a:pt x="171" y="126"/>
                  <a:pt x="184" y="1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9168" name="WordArt 32"/>
          <p:cNvSpPr>
            <a:spLocks noChangeArrowheads="1" noChangeShapeType="1" noTextEdit="1"/>
          </p:cNvSpPr>
          <p:nvPr/>
        </p:nvSpPr>
        <p:spPr bwMode="auto">
          <a:xfrm>
            <a:off x="2124075" y="1916113"/>
            <a:ext cx="51054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accent2"/>
                    </a:gs>
                    <a:gs pos="100000">
                      <a:srgbClr val="66FFFF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Желаю удачи</a:t>
            </a:r>
          </a:p>
        </p:txBody>
      </p:sp>
      <p:sp>
        <p:nvSpPr>
          <p:cNvPr id="219169" name="Text Box 33"/>
          <p:cNvSpPr txBox="1">
            <a:spLocks noChangeArrowheads="1"/>
          </p:cNvSpPr>
          <p:nvPr/>
        </p:nvSpPr>
        <p:spPr bwMode="auto">
          <a:xfrm>
            <a:off x="1619250" y="4437063"/>
            <a:ext cx="597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9170" name="Text Box 34"/>
          <p:cNvSpPr txBox="1">
            <a:spLocks noChangeArrowheads="1"/>
          </p:cNvSpPr>
          <p:nvPr/>
        </p:nvSpPr>
        <p:spPr bwMode="auto">
          <a:xfrm>
            <a:off x="1403350" y="4365625"/>
            <a:ext cx="68405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>
                <a:solidFill>
                  <a:schemeClr val="hlink"/>
                </a:solidFill>
                <a:latin typeface="Rockwell Extra Bold" pitchFamily="18" charset="0"/>
              </a:rPr>
              <a:t>внимание!!!!!</a:t>
            </a:r>
          </a:p>
        </p:txBody>
      </p:sp>
      <p:sp>
        <p:nvSpPr>
          <p:cNvPr id="219171" name="Rectangle 35"/>
          <p:cNvSpPr>
            <a:spLocks noChangeArrowheads="1"/>
          </p:cNvSpPr>
          <p:nvPr/>
        </p:nvSpPr>
        <p:spPr bwMode="auto">
          <a:xfrm>
            <a:off x="2771775" y="3500438"/>
            <a:ext cx="4070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hlink"/>
                </a:solidFill>
              </a:rPr>
              <a:t>Спасибо 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Задание№1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 человеческом организме 25% энергии, получаемой при сгорании пищи, может превратиться в мышечную (механическую) энергию. Пища, потребляемая за сутки детьми и подростками в возрасте 12—15 лет, должна содержать энергию 12 300 кДж. Вычислите, какую энергию могут расходовать дети и подростки на движение при нормальном  питании.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/>
              <a:t>Q</a:t>
            </a:r>
            <a:r>
              <a:rPr lang="ru-RU" sz="1400"/>
              <a:t>=</a:t>
            </a:r>
            <a:r>
              <a:rPr lang="ru-RU" sz="1800"/>
              <a:t>12 300 к Дж </a:t>
            </a:r>
            <a:r>
              <a:rPr lang="en-US" sz="1800">
                <a:cs typeface="Arial" charset="0"/>
              </a:rPr>
              <a:t>·</a:t>
            </a:r>
            <a:r>
              <a:rPr lang="ru-RU" sz="1800">
                <a:cs typeface="Arial" charset="0"/>
              </a:rPr>
              <a:t>0,25 =3 075 кДж</a:t>
            </a:r>
            <a:endParaRPr lang="ru-RU" sz="2400"/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№2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Удельная   теплота   сгорания  пшеничного  хлеба </a:t>
            </a:r>
            <a:r>
              <a:rPr lang="en-US" sz="2400"/>
              <a:t>q</a:t>
            </a:r>
            <a:r>
              <a:rPr lang="en-US" sz="1400"/>
              <a:t>1</a:t>
            </a:r>
            <a:r>
              <a:rPr lang="en-US" sz="2400"/>
              <a:t> = </a:t>
            </a:r>
            <a:r>
              <a:rPr lang="ru-RU" sz="2400"/>
              <a:t>9 260 кДж/кг,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а сливочного масла </a:t>
            </a:r>
            <a:r>
              <a:rPr lang="en-US" sz="2400"/>
              <a:t>q</a:t>
            </a:r>
            <a:r>
              <a:rPr lang="en-US" sz="1400"/>
              <a:t>2 </a:t>
            </a:r>
            <a:r>
              <a:rPr lang="en-US" sz="2000"/>
              <a:t>= </a:t>
            </a:r>
            <a:r>
              <a:rPr lang="ru-RU" sz="2400"/>
              <a:t>32 690 кДж/кг.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Какую энергию получит человек, съев бутерброд из 100 г хлеба и 20 г масла?</a:t>
            </a:r>
          </a:p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Решение:</a:t>
            </a:r>
            <a:r>
              <a:rPr lang="en-US" sz="2400"/>
              <a:t>Q</a:t>
            </a:r>
            <a:r>
              <a:rPr lang="ru-RU" sz="2400"/>
              <a:t>=9260 кДж/кг </a:t>
            </a:r>
            <a:r>
              <a:rPr lang="en-US" sz="2400">
                <a:cs typeface="Arial" charset="0"/>
              </a:rPr>
              <a:t>·</a:t>
            </a:r>
            <a:r>
              <a:rPr lang="ru-RU" sz="2400">
                <a:cs typeface="Arial" charset="0"/>
              </a:rPr>
              <a:t>0,1 кг +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>
                <a:cs typeface="Arial" charset="0"/>
              </a:rPr>
              <a:t>32 690 кДж</a:t>
            </a:r>
            <a:r>
              <a:rPr lang="en-US" sz="2400">
                <a:cs typeface="Arial" charset="0"/>
              </a:rPr>
              <a:t>·</a:t>
            </a:r>
            <a:r>
              <a:rPr lang="ru-RU" sz="2400">
                <a:cs typeface="Arial" charset="0"/>
              </a:rPr>
              <a:t>0,02 кг ≈1580 кДж</a:t>
            </a:r>
            <a:endParaRPr lang="en-US" sz="2400">
              <a:cs typeface="Arial" charset="0"/>
            </a:endParaRPr>
          </a:p>
          <a:p>
            <a:pPr>
              <a:lnSpc>
                <a:spcPct val="9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Правильное</a:t>
            </a:r>
            <a:br>
              <a:rPr lang="ru-RU"/>
            </a:br>
            <a:r>
              <a:rPr lang="ru-RU"/>
              <a:t>питание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7772400" cy="41148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ru-RU" sz="4000" b="1" u="sng"/>
              <a:t>Нормы питания: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sz="4000" b="1" u="sng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/>
              <a:t>Удовлетворяют энергетические нужды организма.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/>
              <a:t>Способствуют образованию новых клеток взамен погибших.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/>
              <a:t>Обусловливают высокую работоспособность человека.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/>
              <a:t>Обеспечивают его сопротивляемость инфекционным заболеваниям.</a:t>
            </a:r>
          </a:p>
          <a:p>
            <a:pPr marL="609600" indent="-609600">
              <a:lnSpc>
                <a:spcPct val="80000"/>
              </a:lnSpc>
            </a:pPr>
            <a:endParaRPr lang="ru-RU" sz="2400"/>
          </a:p>
        </p:txBody>
      </p:sp>
      <p:pic>
        <p:nvPicPr>
          <p:cNvPr id="233476" name="Picture 4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0"/>
            <a:ext cx="33496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Дидактические цели проекта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4C41D9"/>
                </a:solidFill>
              </a:rPr>
              <a:t>1. Формирование у учащихся: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4C41D9"/>
                </a:solidFill>
              </a:rPr>
              <a:t>умения устанавливать причинно- следственные связи,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4C41D9"/>
                </a:solidFill>
              </a:rPr>
              <a:t> субъектного учебно-исследовательского опыта.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4C41D9"/>
                </a:solidFill>
              </a:rPr>
              <a:t>   2.Раскрытие творческого потенциала ученика.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4C41D9"/>
                </a:solidFill>
              </a:rPr>
              <a:t>   3.Реализация потребности человека в самоопределении.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4C41D9"/>
                </a:solidFill>
              </a:rPr>
              <a:t>   4. Воспитание личностных качеств: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4C41D9"/>
                </a:solidFill>
              </a:rPr>
              <a:t>    самостоятельности,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4C41D9"/>
                </a:solidFill>
              </a:rPr>
              <a:t>    трудолюбия,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4C41D9"/>
                </a:solidFill>
              </a:rPr>
              <a:t>    креативности.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4C41D9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endParaRPr lang="ru-RU" sz="2400" b="1">
              <a:solidFill>
                <a:srgbClr val="4C41D9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r>
              <a:rPr lang="ru-RU" sz="3400"/>
              <a:t>МЕТОДИЧЕСКИЕ ЗАДАЧИ ПРОЕКТА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68400"/>
            <a:ext cx="84978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Сформировать навыки   системного подхода в решении возникших проблем;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  Самостоятельно приобретать, обрабатывать и обобщать полученную  информацию;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  Сформировать умения получать реальные и значимые  для себя результаты.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FFFF00"/>
                </a:solidFill>
              </a:rPr>
              <a:t>  Подготовить школьника к решению личностно значимых для него проблем на основе своего и чужого опыта.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Изображение 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420938"/>
            <a:ext cx="4679950" cy="3967162"/>
          </a:xfrm>
          <a:prstGeom prst="rect">
            <a:avLst/>
          </a:prstGeom>
          <a:noFill/>
        </p:spPr>
      </p:pic>
      <p:pic>
        <p:nvPicPr>
          <p:cNvPr id="51204" name="Picture 4" descr="IMG_01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8725" y="0"/>
            <a:ext cx="4105275" cy="3068638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468313" y="692150"/>
            <a:ext cx="4276725" cy="10080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Участники проекта</a:t>
            </a:r>
          </a:p>
        </p:txBody>
      </p:sp>
      <p:pic>
        <p:nvPicPr>
          <p:cNvPr id="51206" name="Picture 6" descr="Изображение 0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2463" y="3141663"/>
            <a:ext cx="4681537" cy="3511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3"/>
          <p:cNvSpPr txBox="1">
            <a:spLocks noChangeArrowheads="1"/>
          </p:cNvSpPr>
          <p:nvPr/>
        </p:nvSpPr>
        <p:spPr bwMode="auto">
          <a:xfrm>
            <a:off x="285750" y="500063"/>
            <a:ext cx="8572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Элементы развивающего обучения на разных уроках  в нашей школе</a:t>
            </a:r>
          </a:p>
        </p:txBody>
      </p:sp>
      <p:pic>
        <p:nvPicPr>
          <p:cNvPr id="5" name="Рисунок 4" descr="IMG_29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643050"/>
            <a:ext cx="6607983" cy="440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wptytq8errfhkc4tc8jszaxs74aotch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pic>
        <p:nvPicPr>
          <p:cNvPr id="110596" name="Picture 4" descr="766547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3068638"/>
            <a:ext cx="5400675" cy="3455987"/>
          </a:xfrm>
          <a:prstGeom prst="rect">
            <a:avLst/>
          </a:prstGeom>
          <a:noFill/>
        </p:spPr>
      </p:pic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3276600" y="2997200"/>
            <a:ext cx="0" cy="352742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8677275" y="3068638"/>
            <a:ext cx="0" cy="3455987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rot="-5400000">
            <a:off x="6013450" y="3860800"/>
            <a:ext cx="0" cy="532765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rot="-5400000">
            <a:off x="5976938" y="368300"/>
            <a:ext cx="0" cy="540067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0601" name="Picture 9" descr="J007613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65625"/>
            <a:ext cx="3132138" cy="2274888"/>
          </a:xfrm>
          <a:prstGeom prst="rect">
            <a:avLst/>
          </a:prstGeom>
          <a:noFill/>
        </p:spPr>
      </p:pic>
      <p:pic>
        <p:nvPicPr>
          <p:cNvPr id="110602" name="Picture 10" descr="bloodline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490538"/>
          </a:xfrm>
          <a:prstGeom prst="rect">
            <a:avLst/>
          </a:prstGeom>
          <a:noFill/>
        </p:spPr>
      </p:pic>
      <p:pic>
        <p:nvPicPr>
          <p:cNvPr id="110603" name="Picture 11" descr="bloodline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6200000">
            <a:off x="5469732" y="3183731"/>
            <a:ext cx="6858000" cy="490537"/>
          </a:xfrm>
          <a:prstGeom prst="rect">
            <a:avLst/>
          </a:prstGeom>
          <a:noFill/>
        </p:spPr>
      </p:pic>
      <p:pic>
        <p:nvPicPr>
          <p:cNvPr id="110604" name="Picture 12" descr="bloodline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0800000">
            <a:off x="0" y="6367463"/>
            <a:ext cx="9144000" cy="490537"/>
          </a:xfrm>
          <a:prstGeom prst="rect">
            <a:avLst/>
          </a:prstGeom>
          <a:noFill/>
        </p:spPr>
      </p:pic>
      <p:pic>
        <p:nvPicPr>
          <p:cNvPr id="110605" name="Picture 13" descr="bloodline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7000000">
            <a:off x="-3183731" y="3183731"/>
            <a:ext cx="6858000" cy="490538"/>
          </a:xfrm>
          <a:prstGeom prst="rect">
            <a:avLst/>
          </a:prstGeom>
          <a:noFill/>
        </p:spPr>
      </p:pic>
      <p:pic>
        <p:nvPicPr>
          <p:cNvPr id="110606" name="Фон_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611188" y="260350"/>
            <a:ext cx="45624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Можно ли найти точки соприкосновения</a:t>
            </a:r>
          </a:p>
          <a:p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                   между: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химией и музыкой,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химией и  русским языком,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химией и спортом,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химией и физикой,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химией и космосом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 химией и</a:t>
            </a: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медициной,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  <a:p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химией и школьной жизнью?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кстура 8">
    <a:dk1>
      <a:srgbClr val="000000"/>
    </a:dk1>
    <a:lt1>
      <a:srgbClr val="DCE8F4"/>
    </a:lt1>
    <a:dk2>
      <a:srgbClr val="7B9CB5"/>
    </a:dk2>
    <a:lt2>
      <a:srgbClr val="969696"/>
    </a:lt2>
    <a:accent1>
      <a:srgbClr val="FFFFFF"/>
    </a:accent1>
    <a:accent2>
      <a:srgbClr val="00BAB6"/>
    </a:accent2>
    <a:accent3>
      <a:srgbClr val="EBF2F8"/>
    </a:accent3>
    <a:accent4>
      <a:srgbClr val="000000"/>
    </a:accent4>
    <a:accent5>
      <a:srgbClr val="FFFFFF"/>
    </a:accent5>
    <a:accent6>
      <a:srgbClr val="00A8A5"/>
    </a:accent6>
    <a:hlink>
      <a:srgbClr val="8A8AD8"/>
    </a:hlink>
    <a:folHlink>
      <a:srgbClr val="242492"/>
    </a:folHlink>
  </a:clrScheme>
</a:themeOverride>
</file>

<file path=ppt/theme/themeOverride2.xml><?xml version="1.0" encoding="utf-8"?>
<a:themeOverride xmlns:a="http://schemas.openxmlformats.org/drawingml/2006/main">
  <a:clrScheme name="Текстура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ppt/theme/themeOverride3.xml><?xml version="1.0" encoding="utf-8"?>
<a:themeOverride xmlns:a="http://schemas.openxmlformats.org/drawingml/2006/main">
  <a:clrScheme name="Текстура 7">
    <a:dk1>
      <a:srgbClr val="000000"/>
    </a:dk1>
    <a:lt1>
      <a:srgbClr val="DBDAC2"/>
    </a:lt1>
    <a:dk2>
      <a:srgbClr val="827F4C"/>
    </a:dk2>
    <a:lt2>
      <a:srgbClr val="C0BC94"/>
    </a:lt2>
    <a:accent1>
      <a:srgbClr val="AAA578"/>
    </a:accent1>
    <a:accent2>
      <a:srgbClr val="A2A4AC"/>
    </a:accent2>
    <a:accent3>
      <a:srgbClr val="EAEADD"/>
    </a:accent3>
    <a:accent4>
      <a:srgbClr val="000000"/>
    </a:accent4>
    <a:accent5>
      <a:srgbClr val="D2CFBE"/>
    </a:accent5>
    <a:accent6>
      <a:srgbClr val="92949B"/>
    </a:accent6>
    <a:hlink>
      <a:srgbClr val="5B8800"/>
    </a:hlink>
    <a:folHlink>
      <a:srgbClr val="686532"/>
    </a:folHlink>
  </a:clrScheme>
</a:themeOverride>
</file>

<file path=ppt/theme/themeOverride4.xml><?xml version="1.0" encoding="utf-8"?>
<a:themeOverride xmlns:a="http://schemas.openxmlformats.org/drawingml/2006/main">
  <a:clrScheme name="Текстура 1">
    <a:dk1>
      <a:srgbClr val="660000"/>
    </a:dk1>
    <a:lt1>
      <a:srgbClr val="FFFFFF"/>
    </a:lt1>
    <a:dk2>
      <a:srgbClr val="800000"/>
    </a:dk2>
    <a:lt2>
      <a:srgbClr val="FFFFCC"/>
    </a:lt2>
    <a:accent1>
      <a:srgbClr val="BE7960"/>
    </a:accent1>
    <a:accent2>
      <a:srgbClr val="CC6600"/>
    </a:accent2>
    <a:accent3>
      <a:srgbClr val="C0AAAA"/>
    </a:accent3>
    <a:accent4>
      <a:srgbClr val="DADADA"/>
    </a:accent4>
    <a:accent5>
      <a:srgbClr val="DBBEB6"/>
    </a:accent5>
    <a:accent6>
      <a:srgbClr val="B95C00"/>
    </a:accent6>
    <a:hlink>
      <a:srgbClr val="FFCC66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1212</Words>
  <Application>Microsoft Office PowerPoint</Application>
  <PresentationFormat>Экран (4:3)</PresentationFormat>
  <Paragraphs>172</Paragraphs>
  <Slides>48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48</vt:i4>
      </vt:variant>
    </vt:vector>
  </HeadingPairs>
  <TitlesOfParts>
    <vt:vector size="59" baseType="lpstr">
      <vt:lpstr>Текстура</vt:lpstr>
      <vt:lpstr>Вершина горы</vt:lpstr>
      <vt:lpstr>Занавес</vt:lpstr>
      <vt:lpstr>Граница</vt:lpstr>
      <vt:lpstr>Океан</vt:lpstr>
      <vt:lpstr>Трава</vt:lpstr>
      <vt:lpstr>Клен</vt:lpstr>
      <vt:lpstr>Оформление по умолчанию</vt:lpstr>
      <vt:lpstr>Капсулы</vt:lpstr>
      <vt:lpstr>План</vt:lpstr>
      <vt:lpstr>Салют</vt:lpstr>
      <vt:lpstr>Слайд 1</vt:lpstr>
      <vt:lpstr>    ПОДГОТОВИЛА: Учитель химии и биологии  МАОУ «Повадинская СОШ»  </vt:lpstr>
      <vt:lpstr>Слайд 3</vt:lpstr>
      <vt:lpstr>Основополагающий вопрос</vt:lpstr>
      <vt:lpstr>Дидактические цели проекта</vt:lpstr>
      <vt:lpstr>МЕТОДИЧЕСКИЕ ЗАДАЧИ ПРОЕКТА</vt:lpstr>
      <vt:lpstr>Слайд 7</vt:lpstr>
      <vt:lpstr>Слайд 8</vt:lpstr>
      <vt:lpstr>Слайд 9</vt:lpstr>
      <vt:lpstr>Слайд 10</vt:lpstr>
      <vt:lpstr>УЧАЩИМИСЯ БЫЛИ ПОДГОТОВЛЕНЫ ИНТЕРЕСНЫЕ ПРОЕКТНЫЕ РАБОТЫ ПО ТЕМАМ: </vt:lpstr>
      <vt:lpstr>Слайд 12</vt:lpstr>
      <vt:lpstr>Слайд 13</vt:lpstr>
      <vt:lpstr>Слайд 14</vt:lpstr>
      <vt:lpstr>Слайд 15</vt:lpstr>
      <vt:lpstr>ПРОЕКТ «Познай самого себя» Законы физики, химии и организм человека. Питание.</vt:lpstr>
      <vt:lpstr>Слайд 17</vt:lpstr>
      <vt:lpstr>Слайд 18</vt:lpstr>
      <vt:lpstr>Слайд 19</vt:lpstr>
      <vt:lpstr>Слайд 20</vt:lpstr>
      <vt:lpstr>Слайд 21</vt:lpstr>
      <vt:lpstr>Проекты учащихся</vt:lpstr>
      <vt:lpstr>Слайд 23</vt:lpstr>
      <vt:lpstr>Слайд 24</vt:lpstr>
      <vt:lpstr>Пить иль не пить – вот в чем вопрос???</vt:lpstr>
      <vt:lpstr>Слайд 26</vt:lpstr>
      <vt:lpstr>В своей работе я стараюсь использать сочетание разнообразных форм деятельности:  -уроки – путешествия -уроки аукционы  -брейн – ринги  -интегрированные уроки (химия+биология+литература….)</vt:lpstr>
      <vt:lpstr>Слайд 28</vt:lpstr>
      <vt:lpstr>Слайд 29</vt:lpstr>
      <vt:lpstr> </vt:lpstr>
      <vt:lpstr>АЛМАЗ – «тот, который не разбивается»</vt:lpstr>
      <vt:lpstr>Рубин </vt:lpstr>
      <vt:lpstr>Сапфир</vt:lpstr>
      <vt:lpstr>ХИМИЯ И ЭКОЛОГИЯ</vt:lpstr>
      <vt:lpstr>Слайд 35</vt:lpstr>
      <vt:lpstr>Слайд 36</vt:lpstr>
      <vt:lpstr>Слайд 37</vt:lpstr>
      <vt:lpstr>Слайд 38</vt:lpstr>
      <vt:lpstr> ХИМИЯ И МАТЕМАТИКА</vt:lpstr>
      <vt:lpstr>ЗАДАЧА</vt:lpstr>
      <vt:lpstr>ЗАДАЧА ЧАСТЬ 1</vt:lpstr>
      <vt:lpstr>ЧАСТЬ 2</vt:lpstr>
      <vt:lpstr>Слайд 43</vt:lpstr>
      <vt:lpstr>пищеварение</vt:lpstr>
      <vt:lpstr>Слайд 45</vt:lpstr>
      <vt:lpstr>Задание№1</vt:lpstr>
      <vt:lpstr>Задание №2</vt:lpstr>
      <vt:lpstr>Правильное питание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</dc:title>
  <dc:creator>Каринка</dc:creator>
  <cp:lastModifiedBy>Гарик</cp:lastModifiedBy>
  <cp:revision>19</cp:revision>
  <cp:lastPrinted>1601-01-01T00:00:00Z</cp:lastPrinted>
  <dcterms:created xsi:type="dcterms:W3CDTF">2012-03-26T16:40:22Z</dcterms:created>
  <dcterms:modified xsi:type="dcterms:W3CDTF">2013-03-03T18:30:10Z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LCID">
    <vt:i4>1049</vt:i4>
  </property>
</Properties>
</file>