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8" r:id="rId15"/>
    <p:sldId id="259" r:id="rId16"/>
    <p:sldId id="260" r:id="rId17"/>
    <p:sldId id="261" r:id="rId18"/>
    <p:sldId id="262" r:id="rId19"/>
    <p:sldId id="265" r:id="rId20"/>
    <p:sldId id="263" r:id="rId21"/>
    <p:sldId id="264" r:id="rId22"/>
    <p:sldId id="257" r:id="rId23"/>
    <p:sldId id="276" r:id="rId24"/>
    <p:sldId id="266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6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660033"/>
    <a:srgbClr val="990000"/>
    <a:srgbClr val="5F5F5F"/>
    <a:srgbClr val="C0C0C0"/>
    <a:srgbClr val="996633"/>
    <a:srgbClr val="CC00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8" autoAdjust="0"/>
  </p:normalViewPr>
  <p:slideViewPr>
    <p:cSldViewPr>
      <p:cViewPr varScale="1">
        <p:scale>
          <a:sx n="63" d="100"/>
          <a:sy n="63" d="100"/>
        </p:scale>
        <p:origin x="-15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928BC-5F1E-4AC3-9CAB-21C2FBCF4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D0CD1-8E47-42BB-969E-64A2E6F170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10A5-25F3-46E6-9F12-63ED7D473B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45716-837F-4E89-88FD-29E47F0BF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BEFBD-5326-48D3-91E3-746A715869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F9DBC-24E4-44C5-9EDC-6C09A10E1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D0635-BD1E-4219-9AB8-295CE06D50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C81A5-6F54-41D0-A345-C48F3E9F6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D61B7-303F-40E4-BC22-23E0C2F69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770C-533C-4D16-A344-08062477E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EE0B-747A-492E-939D-A224B229C1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3CDB4F-F6B2-4A72-BC15-2D39AF0AFC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2636912"/>
            <a:ext cx="8352159" cy="2428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 smtClean="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Аминокислоты</a:t>
            </a:r>
          </a:p>
          <a:p>
            <a:pPr algn="ctr"/>
            <a:r>
              <a:rPr lang="ru-RU" sz="5400" b="1" kern="10" dirty="0" smtClean="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белки</a:t>
            </a:r>
          </a:p>
          <a:p>
            <a:pPr algn="ctr"/>
            <a:r>
              <a:rPr lang="ru-RU" sz="5400" b="1" kern="10" dirty="0" smtClean="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аминокислоты</a:t>
            </a:r>
            <a:endParaRPr lang="ru-RU" sz="5400" b="1" kern="10" dirty="0">
              <a:ln w="38100">
                <a:solidFill>
                  <a:srgbClr val="9933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2054" name="Picture 6" descr="[mobil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2342326"/>
          </a:xfrm>
          <a:prstGeom prst="rect">
            <a:avLst/>
          </a:prstGeom>
          <a:noFill/>
        </p:spPr>
      </p:pic>
      <p:pic>
        <p:nvPicPr>
          <p:cNvPr id="5" name="Picture 7" descr="hm7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745232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857784" cy="4525963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  Вторичная структура</a:t>
            </a:r>
            <a:r>
              <a:rPr lang="ru-RU" b="1" dirty="0" smtClean="0"/>
              <a:t> –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конформация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полипептидной цепи, закрепленная множеством водородных связей между группами N–H и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С=О.Одна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моделей вторичной структуры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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-спираль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4" descr="hm73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0719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57752" cy="475775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   Третичная структура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форма закрученной спирали в пространстве, образованная главным образом за счет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дисульфидных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мостиков -S-S-, водородных связей, гидрофобных и ионных взаимодействий</a:t>
            </a:r>
          </a:p>
          <a:p>
            <a:endParaRPr lang="ru-RU" dirty="0"/>
          </a:p>
        </p:txBody>
      </p:sp>
      <p:pic>
        <p:nvPicPr>
          <p:cNvPr id="5" name="Picture 5" descr="hm73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4357686" cy="47863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929190" cy="4525963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   Четвертичная структура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агрегаты нескольких белковых макромолекул (белковые комплексы), образованные за счет взаимодействия разных полипептидных цепей</a:t>
            </a:r>
          </a:p>
          <a:p>
            <a:pPr>
              <a:spcBef>
                <a:spcPct val="50000"/>
              </a:spcBef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5" name="Picture 3" descr="hm73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1714488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073" b="8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27313" y="1052513"/>
            <a:ext cx="3767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Строительная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2133600"/>
            <a:ext cx="8855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3300"/>
                </a:solidFill>
                <a:latin typeface="Arial Black" pitchFamily="34" charset="0"/>
              </a:rPr>
              <a:t>Белки участвуют в образовании всех</a:t>
            </a:r>
          </a:p>
          <a:p>
            <a:r>
              <a:rPr lang="ru-RU" sz="3200">
                <a:solidFill>
                  <a:srgbClr val="993300"/>
                </a:solidFill>
                <a:latin typeface="Arial Black" pitchFamily="34" charset="0"/>
              </a:rPr>
              <a:t>мембран и органоидов клетки.</a:t>
            </a:r>
          </a:p>
        </p:txBody>
      </p:sp>
      <p:pic>
        <p:nvPicPr>
          <p:cNvPr id="4103" name="Picture 7" descr="мембран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0"/>
            <a:ext cx="3671888" cy="31480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987675" y="5589588"/>
            <a:ext cx="976313" cy="630237"/>
          </a:xfrm>
          <a:prstGeom prst="leftArrow">
            <a:avLst>
              <a:gd name="adj1" fmla="val 50000"/>
              <a:gd name="adj2" fmla="val 38728"/>
            </a:avLst>
          </a:prstGeom>
          <a:solidFill>
            <a:schemeClr val="accent1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белок</a:t>
            </a:r>
          </a:p>
        </p:txBody>
      </p:sp>
      <p:pic>
        <p:nvPicPr>
          <p:cNvPr id="4106" name="Picture 10" descr="ног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429000"/>
            <a:ext cx="2085975" cy="3119438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4108" name="Picture 12" descr="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429000"/>
            <a:ext cx="2386013" cy="30956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019925" y="6021388"/>
            <a:ext cx="1084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3300"/>
                </a:solidFill>
              </a:rPr>
              <a:t>кератин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5940425" y="5805488"/>
            <a:ext cx="1295400" cy="28733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7235825" y="5805488"/>
            <a:ext cx="288925" cy="28733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411413" y="1052513"/>
            <a:ext cx="4359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Каталитическая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0" y="2133600"/>
            <a:ext cx="83994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4"/>
                </a:solidFill>
              </a:rPr>
              <a:t>В  каждой клетке имеются сотни ферментов. </a:t>
            </a:r>
          </a:p>
          <a:p>
            <a:pPr algn="ctr"/>
            <a:r>
              <a:rPr lang="ru-RU" sz="2800" b="1" dirty="0">
                <a:solidFill>
                  <a:schemeClr val="accent4"/>
                </a:solidFill>
              </a:rPr>
              <a:t>Они помогают осуществлять биохимические </a:t>
            </a:r>
          </a:p>
          <a:p>
            <a:pPr algn="ctr"/>
            <a:r>
              <a:rPr lang="ru-RU" sz="2800" b="1" dirty="0">
                <a:solidFill>
                  <a:schemeClr val="accent4"/>
                </a:solidFill>
              </a:rPr>
              <a:t>реакции,   действуя     как    </a:t>
            </a:r>
            <a:r>
              <a:rPr lang="ru-RU" sz="2800" b="1" dirty="0" smtClean="0">
                <a:solidFill>
                  <a:schemeClr val="accent4"/>
                </a:solidFill>
              </a:rPr>
              <a:t>катализаторы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644900"/>
            <a:ext cx="302577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1052513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Транспортная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2073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993300"/>
                </a:solidFill>
                <a:latin typeface="Arial Black" pitchFamily="34" charset="0"/>
              </a:rPr>
              <a:t>Белки   связывают   и   переносят </a:t>
            </a:r>
          </a:p>
          <a:p>
            <a:r>
              <a:rPr lang="ru-RU" sz="3200">
                <a:solidFill>
                  <a:srgbClr val="993300"/>
                </a:solidFill>
                <a:latin typeface="Arial Black" pitchFamily="34" charset="0"/>
              </a:rPr>
              <a:t>различные     вещества и   внутри</a:t>
            </a:r>
          </a:p>
          <a:p>
            <a:r>
              <a:rPr lang="ru-RU" sz="3200">
                <a:solidFill>
                  <a:srgbClr val="993300"/>
                </a:solidFill>
                <a:latin typeface="Arial Black" pitchFamily="34" charset="0"/>
              </a:rPr>
              <a:t>клетки,   и   по  всему  организму.</a:t>
            </a:r>
          </a:p>
        </p:txBody>
      </p:sp>
      <p:pic>
        <p:nvPicPr>
          <p:cNvPr id="6151" name="Picture 7" descr="кров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860800"/>
            <a:ext cx="2303463" cy="28813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003800" y="5589588"/>
            <a:ext cx="3744913" cy="914400"/>
          </a:xfrm>
          <a:prstGeom prst="rect">
            <a:avLst/>
          </a:prstGeom>
          <a:solidFill>
            <a:srgbClr val="C0C0C0"/>
          </a:solidFill>
          <a:ln w="5715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CC0000"/>
                </a:solidFill>
              </a:rPr>
              <a:t>Например,  г е м о г л о б и н </a:t>
            </a:r>
          </a:p>
          <a:p>
            <a:r>
              <a:rPr lang="ru-RU" b="1">
                <a:solidFill>
                  <a:srgbClr val="CC0000"/>
                </a:solidFill>
              </a:rPr>
              <a:t>крови   переносит    кислород</a:t>
            </a:r>
            <a:r>
              <a:rPr lang="ru-RU"/>
              <a:t>.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10800000">
            <a:off x="4356100" y="5805488"/>
            <a:ext cx="431800" cy="558800"/>
          </a:xfrm>
          <a:prstGeom prst="chevron">
            <a:avLst>
              <a:gd name="adj" fmla="val 56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627313" y="404665"/>
            <a:ext cx="37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Регуляторная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0" y="5661025"/>
            <a:ext cx="4427538" cy="863600"/>
          </a:xfrm>
          <a:prstGeom prst="rect">
            <a:avLst/>
          </a:prstGeom>
          <a:solidFill>
            <a:srgbClr val="C0C0C0"/>
          </a:solidFill>
          <a:ln w="5715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11188" y="2133600"/>
            <a:ext cx="77524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993300"/>
                </a:solidFill>
                <a:latin typeface="Arial Black" pitchFamily="34" charset="0"/>
              </a:rPr>
              <a:t> </a:t>
            </a:r>
            <a:r>
              <a:rPr lang="ru-RU" sz="3200" dirty="0">
                <a:latin typeface="Arial Black" pitchFamily="34" charset="0"/>
              </a:rPr>
              <a:t>Белки    гормоны    регулируют</a:t>
            </a:r>
          </a:p>
          <a:p>
            <a:r>
              <a:rPr lang="ru-RU" sz="3200" dirty="0">
                <a:latin typeface="Arial Black" pitchFamily="34" charset="0"/>
              </a:rPr>
              <a:t> различные    физиологические</a:t>
            </a:r>
          </a:p>
          <a:p>
            <a:r>
              <a:rPr lang="ru-RU" sz="3200" dirty="0">
                <a:latin typeface="Arial Black" pitchFamily="34" charset="0"/>
              </a:rPr>
              <a:t> процессы.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43438" y="5734050"/>
            <a:ext cx="40798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</a:rPr>
              <a:t>Например, </a:t>
            </a:r>
            <a:r>
              <a:rPr lang="ru-RU" sz="2400" b="1">
                <a:solidFill>
                  <a:srgbClr val="CC0000"/>
                </a:solidFill>
              </a:rPr>
              <a:t>инсулин</a:t>
            </a:r>
            <a:r>
              <a:rPr lang="ru-RU" b="1">
                <a:solidFill>
                  <a:srgbClr val="CC0000"/>
                </a:solidFill>
              </a:rPr>
              <a:t> регулирует</a:t>
            </a:r>
          </a:p>
          <a:p>
            <a:r>
              <a:rPr lang="ru-RU" b="1">
                <a:solidFill>
                  <a:srgbClr val="CC0000"/>
                </a:solidFill>
              </a:rPr>
              <a:t>уровень    углеводов    в     крови.</a:t>
            </a:r>
          </a:p>
        </p:txBody>
      </p:sp>
      <p:pic>
        <p:nvPicPr>
          <p:cNvPr id="7177" name="Picture 9" descr="модель инсул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89363"/>
            <a:ext cx="3816350" cy="2947987"/>
          </a:xfrm>
          <a:prstGeom prst="rect">
            <a:avLst/>
          </a:prstGeom>
          <a:noFill/>
        </p:spPr>
      </p:pic>
      <p:sp>
        <p:nvSpPr>
          <p:cNvPr id="7178" name="AutoShape 10"/>
          <p:cNvSpPr>
            <a:spLocks noChangeArrowheads="1"/>
          </p:cNvSpPr>
          <p:nvPr/>
        </p:nvSpPr>
        <p:spPr bwMode="auto">
          <a:xfrm rot="10800000">
            <a:off x="4140200" y="5805488"/>
            <a:ext cx="431800" cy="558800"/>
          </a:xfrm>
          <a:prstGeom prst="chevron">
            <a:avLst>
              <a:gd name="adj" fmla="val 56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03575" y="1052513"/>
            <a:ext cx="271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Защитная</a:t>
            </a:r>
          </a:p>
        </p:txBody>
      </p:sp>
      <p:pic>
        <p:nvPicPr>
          <p:cNvPr id="8197" name="Picture 5" descr="свертывание кро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581525"/>
            <a:ext cx="2952750" cy="20986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8199" name="Picture 7" descr="антител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213100"/>
            <a:ext cx="2663825" cy="2236788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 rot="10800000">
            <a:off x="3779838" y="5734050"/>
            <a:ext cx="431800" cy="558800"/>
          </a:xfrm>
          <a:prstGeom prst="chevron">
            <a:avLst>
              <a:gd name="adj" fmla="val 56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-289823">
            <a:off x="4787900" y="3573463"/>
            <a:ext cx="431800" cy="558800"/>
          </a:xfrm>
          <a:prstGeom prst="chevron">
            <a:avLst>
              <a:gd name="adj" fmla="val 56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211638" y="5589588"/>
            <a:ext cx="4787900" cy="863600"/>
          </a:xfrm>
          <a:prstGeom prst="rect">
            <a:avLst/>
          </a:prstGeom>
          <a:solidFill>
            <a:srgbClr val="C0C0C0"/>
          </a:solidFill>
          <a:ln w="5715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CC0000"/>
                </a:solidFill>
              </a:rPr>
              <a:t>Например, фибриноген и протромбин</a:t>
            </a:r>
          </a:p>
          <a:p>
            <a:r>
              <a:rPr lang="ru-RU" b="1">
                <a:solidFill>
                  <a:srgbClr val="CC0000"/>
                </a:solidFill>
              </a:rPr>
              <a:t>обеспечивают свертываемость крови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50825" y="3357563"/>
            <a:ext cx="4248150" cy="914400"/>
          </a:xfrm>
          <a:prstGeom prst="rect">
            <a:avLst/>
          </a:prstGeom>
          <a:solidFill>
            <a:srgbClr val="C0C0C0"/>
          </a:solidFill>
          <a:ln w="5715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Антитела  блокируют чужеродные</a:t>
            </a:r>
          </a:p>
          <a:p>
            <a:pPr algn="ctr"/>
            <a:r>
              <a:rPr lang="ru-RU" b="1">
                <a:solidFill>
                  <a:srgbClr val="CC0000"/>
                </a:solidFill>
              </a:rPr>
              <a:t>белки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60338" y="2133600"/>
            <a:ext cx="8983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Предохраняют    организм   от   вторжения</a:t>
            </a:r>
          </a:p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чужеродных организмов и от повреждений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39975" y="1052513"/>
            <a:ext cx="436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rial Black" pitchFamily="34" charset="0"/>
              </a:rPr>
              <a:t>Сократительная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55650" y="2133600"/>
            <a:ext cx="8748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3200" b="1" i="1" dirty="0">
                <a:solidFill>
                  <a:srgbClr val="FFFF00"/>
                </a:solidFill>
              </a:rPr>
              <a:t>Белки - </a:t>
            </a:r>
            <a:r>
              <a:rPr lang="ru-RU" sz="3200" b="1" dirty="0">
                <a:solidFill>
                  <a:srgbClr val="FFFF00"/>
                </a:solidFill>
              </a:rPr>
              <a:t>участвуют в сокращении </a:t>
            </a:r>
          </a:p>
          <a:p>
            <a:pPr algn="just"/>
            <a:r>
              <a:rPr lang="ru-RU" sz="3200" b="1" dirty="0">
                <a:solidFill>
                  <a:srgbClr val="FFFF00"/>
                </a:solidFill>
              </a:rPr>
              <a:t>мышечных </a:t>
            </a:r>
            <a:r>
              <a:rPr lang="ru-RU" sz="3200" b="1" dirty="0" smtClean="0">
                <a:solidFill>
                  <a:srgbClr val="FFFF00"/>
                </a:solidFill>
              </a:rPr>
              <a:t>волокон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1270" name="Picture 6" descr="мыш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00438"/>
            <a:ext cx="3240087" cy="30718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1271" name="Picture 7" descr="миоз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3887788" cy="22955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72000" y="5949950"/>
            <a:ext cx="3816350" cy="647700"/>
          </a:xfrm>
          <a:prstGeom prst="rect">
            <a:avLst/>
          </a:prstGeom>
          <a:solidFill>
            <a:srgbClr val="C0C0C0"/>
          </a:solidFill>
          <a:ln w="5715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660033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211960" y="5877273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</a:rPr>
              <a:t>Актин и миозин </a:t>
            </a:r>
            <a:r>
              <a:rPr lang="ru-RU" sz="2400" b="1" dirty="0" smtClean="0">
                <a:solidFill>
                  <a:srgbClr val="990000"/>
                </a:solidFill>
              </a:rPr>
              <a:t>– белки </a:t>
            </a:r>
            <a:r>
              <a:rPr lang="ru-RU" sz="2400" b="1" dirty="0">
                <a:solidFill>
                  <a:srgbClr val="990000"/>
                </a:solidFill>
              </a:rPr>
              <a:t>мышц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 Аминокислоты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- это производные кислот, у которых атом водорода в радикале замещен на аминогруппу </a:t>
            </a:r>
          </a:p>
          <a:p>
            <a:endParaRPr lang="ru-RU" dirty="0"/>
          </a:p>
        </p:txBody>
      </p:sp>
      <p:pic>
        <p:nvPicPr>
          <p:cNvPr id="4" name="Picture 13" descr="423_2_sniz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799306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627313" y="1052513"/>
            <a:ext cx="437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Энергетическая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08175" y="4437063"/>
            <a:ext cx="5738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1г белка - 17.6 кДж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00025" y="2413000"/>
            <a:ext cx="9097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При недостатке углеводов или жиров </a:t>
            </a:r>
          </a:p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окисляются молекулы аминокислот.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42844" y="3717032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При полном расщеплении белка до конечных </a:t>
            </a:r>
            <a:r>
              <a:rPr lang="ru-RU" sz="2400" b="1" dirty="0" smtClean="0">
                <a:solidFill>
                  <a:srgbClr val="FFFF00"/>
                </a:solidFill>
              </a:rPr>
              <a:t>продуктов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выделяется энергия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5516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C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Но в качестве источника энергии белки используются крайне редко.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2319338"/>
            <a:ext cx="8713788" cy="860425"/>
          </a:xfrm>
          <a:prstGeom prst="rect">
            <a:avLst/>
          </a:prstGeom>
          <a:solidFill>
            <a:srgbClr val="DDDDDD"/>
          </a:solidFill>
          <a:ln w="3810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990000"/>
                </a:solidFill>
              </a:rPr>
              <a:t>Белки чрезвычайно разнообразны по своим     свойствам.</a:t>
            </a:r>
            <a:r>
              <a:rPr lang="ru-RU" sz="2400"/>
              <a:t> 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9750" y="3429000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Есть белки, растворимые (например, фибриноген)  и нерастворимые (например, фибрин) в воде.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8313" y="4286250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Есть белки очень устойчивые (например, кератин) и неустойчивые (например,  фермент каталаза  с  легко  изменяющейся структурой).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39552" y="530120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 белков встречается разнообразная форма молекул — от нитей  (миозин -  белок  мышечных  волокон)  до шариков  (гемоглобин</a:t>
            </a:r>
            <a:r>
              <a:rPr lang="ru-RU" dirty="0">
                <a:solidFill>
                  <a:srgbClr val="00B050"/>
                </a:solidFill>
              </a:rPr>
              <a:t>) 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051050" y="1052513"/>
            <a:ext cx="48974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Свойства белков</a:t>
            </a:r>
          </a:p>
        </p:txBody>
      </p:sp>
      <p:pic>
        <p:nvPicPr>
          <p:cNvPr id="10251" name="Picture 11" descr="a7392eb339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2857496"/>
            <a:ext cx="1296988" cy="1296987"/>
          </a:xfrm>
          <a:prstGeom prst="rect">
            <a:avLst/>
          </a:prstGeom>
          <a:noFill/>
        </p:spPr>
      </p:pic>
      <p:pic>
        <p:nvPicPr>
          <p:cNvPr id="10252" name="Picture 12" descr="a7392eb339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313" y="3716338"/>
            <a:ext cx="1296988" cy="1296987"/>
          </a:xfrm>
          <a:prstGeom prst="rect">
            <a:avLst/>
          </a:prstGeom>
          <a:noFill/>
        </p:spPr>
      </p:pic>
      <p:pic>
        <p:nvPicPr>
          <p:cNvPr id="10253" name="Picture 13" descr="a7392eb339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313" y="4724400"/>
            <a:ext cx="1296988" cy="12969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288" y="1125538"/>
            <a:ext cx="864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Денатурация – нарушение природной структуры белка.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59113" y="4508500"/>
            <a:ext cx="3178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3300"/>
                </a:solidFill>
                <a:latin typeface="Arial Black" pitchFamily="34" charset="0"/>
              </a:rPr>
              <a:t>Денатурация</a:t>
            </a:r>
          </a:p>
        </p:txBody>
      </p:sp>
      <p:pic>
        <p:nvPicPr>
          <p:cNvPr id="3082" name="Picture 10" descr="денатурация и ренатурация бел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00438"/>
            <a:ext cx="2376488" cy="2084387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083" name="Picture 11" descr="яйцо ж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500438"/>
            <a:ext cx="2376487" cy="205740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132856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влиянием различных химических и физических факторов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(обработка спиртом, ацетоном, кислотами, щелочами, высокой температурой,    облучением,    высоким      давлением   и  т. д.)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   изменение   структур    молекулы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932363" y="5734050"/>
            <a:ext cx="2879725" cy="914400"/>
          </a:xfrm>
          <a:prstGeom prst="rect">
            <a:avLst/>
          </a:prstGeom>
          <a:solidFill>
            <a:srgbClr val="C0C0C0"/>
          </a:solidFill>
          <a:ln w="5715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не</a:t>
            </a:r>
            <a:r>
              <a:rPr lang="ru-RU" sz="2800" b="1">
                <a:solidFill>
                  <a:srgbClr val="660033"/>
                </a:solidFill>
              </a:rPr>
              <a:t>обратимая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9250" y="5734050"/>
            <a:ext cx="2952750" cy="914400"/>
          </a:xfrm>
          <a:prstGeom prst="rect">
            <a:avLst/>
          </a:prstGeom>
          <a:solidFill>
            <a:srgbClr val="C0C0C0"/>
          </a:solidFill>
          <a:ln w="5715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660033"/>
                </a:solidFill>
              </a:rPr>
              <a:t>обратимая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4643438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3779838" y="5373688"/>
            <a:ext cx="1871662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779838" y="5373688"/>
            <a:ext cx="0" cy="3603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5651500" y="5373688"/>
            <a:ext cx="0" cy="3603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4643438" y="5013325"/>
            <a:ext cx="0" cy="3603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Качественные реакции на белки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72066" cy="452596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b="1" dirty="0" smtClean="0">
                <a:solidFill>
                  <a:srgbClr val="FFC000"/>
                </a:solidFill>
              </a:rPr>
              <a:t>Ксантопротеиновая </a:t>
            </a:r>
            <a:r>
              <a:rPr lang="ru-RU" b="1" dirty="0" smtClean="0"/>
              <a:t>реакция.</a:t>
            </a:r>
          </a:p>
          <a:p>
            <a:pPr eaLnBrk="1" hangingPunct="1">
              <a:defRPr/>
            </a:pPr>
            <a:r>
              <a:rPr lang="ru-RU" b="1" dirty="0" err="1" smtClean="0">
                <a:solidFill>
                  <a:srgbClr val="FFC000"/>
                </a:solidFill>
              </a:rPr>
              <a:t>Биуретовая</a:t>
            </a:r>
            <a:r>
              <a:rPr lang="ru-RU" b="1" dirty="0" smtClean="0"/>
              <a:t> реакция.</a:t>
            </a:r>
          </a:p>
          <a:p>
            <a:pPr eaLnBrk="1" hangingPunct="1">
              <a:defRPr/>
            </a:pPr>
            <a:r>
              <a:rPr lang="ru-RU" b="1" dirty="0" smtClean="0"/>
              <a:t>Качественное определение серы в белках</a:t>
            </a:r>
          </a:p>
        </p:txBody>
      </p:sp>
      <p:pic>
        <p:nvPicPr>
          <p:cNvPr id="6" name="Picture 6" descr="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>
          <a:xfrm>
            <a:off x="5143504" y="1357298"/>
            <a:ext cx="4000496" cy="550070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708275"/>
            <a:ext cx="9144000" cy="3529013"/>
          </a:xfrm>
          <a:prstGeom prst="rect">
            <a:avLst/>
          </a:prstGeom>
          <a:solidFill>
            <a:srgbClr val="DDDDDD"/>
          </a:solidFill>
          <a:ln w="7620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>
                <a:solidFill>
                  <a:srgbClr val="990000"/>
                </a:solidFill>
                <a:latin typeface="Arial Black" pitchFamily="34" charset="0"/>
              </a:rPr>
              <a:t>Роль белков в жизни клетки огромна.</a:t>
            </a:r>
          </a:p>
          <a:p>
            <a:r>
              <a:rPr lang="ru-RU" sz="3200">
                <a:solidFill>
                  <a:srgbClr val="990000"/>
                </a:solidFill>
                <a:latin typeface="Arial Black" pitchFamily="34" charset="0"/>
              </a:rPr>
              <a:t>Современная биология показала, что </a:t>
            </a:r>
          </a:p>
          <a:p>
            <a:r>
              <a:rPr lang="ru-RU" sz="3200">
                <a:solidFill>
                  <a:srgbClr val="990000"/>
                </a:solidFill>
                <a:latin typeface="Arial Black" pitchFamily="34" charset="0"/>
              </a:rPr>
              <a:t>сходство   и    различие   организмов </a:t>
            </a:r>
          </a:p>
          <a:p>
            <a:r>
              <a:rPr lang="ru-RU" sz="3200">
                <a:solidFill>
                  <a:srgbClr val="990000"/>
                </a:solidFill>
                <a:latin typeface="Arial Black" pitchFamily="34" charset="0"/>
              </a:rPr>
              <a:t>определяется     в    конечном   счете </a:t>
            </a:r>
          </a:p>
          <a:p>
            <a:r>
              <a:rPr lang="ru-RU" sz="3200">
                <a:solidFill>
                  <a:srgbClr val="990000"/>
                </a:solidFill>
                <a:latin typeface="Arial Black" pitchFamily="34" charset="0"/>
              </a:rPr>
              <a:t>набором  белков.</a:t>
            </a:r>
          </a:p>
        </p:txBody>
      </p:sp>
      <p:pic>
        <p:nvPicPr>
          <p:cNvPr id="12295" name="Picture 7" descr="J02237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373688"/>
            <a:ext cx="1800225" cy="1311275"/>
          </a:xfrm>
          <a:prstGeom prst="rect">
            <a:avLst/>
          </a:prstGeom>
          <a:noFill/>
        </p:spPr>
      </p:pic>
      <p:pic>
        <p:nvPicPr>
          <p:cNvPr id="12296" name="Picture 8" descr="J02237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69900"/>
            <a:ext cx="2232025" cy="16065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"/>
          <p:cNvPicPr>
            <a:picLocks noChangeAspect="1" noChangeArrowheads="1"/>
          </p:cNvPicPr>
          <p:nvPr/>
        </p:nvPicPr>
        <p:blipFill>
          <a:blip r:embed="rId2" cstate="print"/>
          <a:srcRect l="3612" t="7556" r="4604" b="6750"/>
          <a:stretch>
            <a:fillRect/>
          </a:stretch>
        </p:blipFill>
        <p:spPr bwMode="auto">
          <a:xfrm>
            <a:off x="0" y="0"/>
            <a:ext cx="527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548680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синтеза белковой молекулы в рибосоме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834" t="4012" r="3604" b="89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924944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1">
                    <a:lumMod val="1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Строение ДНК</a:t>
            </a:r>
            <a:endParaRPr lang="ru-RU" sz="40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chemeClr val="accent1">
                  <a:lumMod val="10000"/>
                </a:schemeClr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 cstate="print"/>
          <a:srcRect l="5447" t="7576" r="4546" b="6516"/>
          <a:stretch>
            <a:fillRect/>
          </a:stretch>
        </p:blipFill>
        <p:spPr bwMode="auto">
          <a:xfrm>
            <a:off x="3635896" y="0"/>
            <a:ext cx="5508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57748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Макромолекула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ДНК </a:t>
            </a:r>
            <a:r>
              <a:rPr lang="ru-RU" sz="2400" b="1" dirty="0" smtClean="0">
                <a:solidFill>
                  <a:srgbClr val="FFFF00"/>
                </a:solidFill>
              </a:rPr>
              <a:t>представляет собой две параллельные неразветвленные полинуклеотидные цепи, закрученные вокруг общей оси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в двойную спираль</a:t>
            </a:r>
          </a:p>
          <a:p>
            <a:r>
              <a:rPr lang="ru-RU" sz="2400" b="1" dirty="0" smtClean="0"/>
              <a:t>Такая пространственная структура удерживается множеством водородных </a:t>
            </a:r>
          </a:p>
          <a:p>
            <a:r>
              <a:rPr lang="ru-RU" sz="2400" b="1" dirty="0" smtClean="0"/>
              <a:t>связей, образуемых азотистыми основаниями, направленными внутрь </a:t>
            </a:r>
          </a:p>
          <a:p>
            <a:r>
              <a:rPr lang="ru-RU" sz="2400" b="1" dirty="0" smtClean="0"/>
              <a:t>спирали. Водородные связи возникают между пуриновым основанием одной</a:t>
            </a:r>
          </a:p>
          <a:p>
            <a:r>
              <a:rPr lang="ru-RU" sz="2400" b="1" dirty="0" smtClean="0"/>
              <a:t>цепи и пиримидиновым основанием другой цепи.  Эти основания составляют </a:t>
            </a:r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комплементарные</a:t>
            </a:r>
            <a:r>
              <a:rPr lang="ru-RU" sz="2400" b="1" dirty="0" smtClean="0">
                <a:solidFill>
                  <a:srgbClr val="FFFF00"/>
                </a:solidFill>
              </a:rPr>
              <a:t> пары (от лат.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complementum</a:t>
            </a:r>
            <a:r>
              <a:rPr lang="ru-RU" sz="2400" b="1" dirty="0" smtClean="0">
                <a:solidFill>
                  <a:srgbClr val="FFFF00"/>
                </a:solidFill>
              </a:rPr>
              <a:t> - дополнение)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m74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Изомерия аминокислот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Изомерия углеродного скелета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accent2"/>
                </a:solidFill>
              </a:rPr>
              <a:t>Изомерия положения функциональных групп</a:t>
            </a:r>
          </a:p>
          <a:p>
            <a:endParaRPr lang="ru-RU" sz="2800" b="1" i="1" dirty="0" smtClean="0">
              <a:solidFill>
                <a:schemeClr val="accent2"/>
              </a:solidFill>
            </a:endParaRPr>
          </a:p>
          <a:p>
            <a:r>
              <a:rPr lang="ru-RU" sz="2800" b="1" i="1" dirty="0" smtClean="0">
                <a:solidFill>
                  <a:schemeClr val="accent2"/>
                </a:solidFill>
              </a:rPr>
              <a:t>                                                </a:t>
            </a:r>
            <a:r>
              <a:rPr lang="ru-RU" sz="4000" b="1" i="1" dirty="0" smtClean="0">
                <a:solidFill>
                  <a:schemeClr val="bg1"/>
                </a:solidFill>
              </a:rPr>
              <a:t>?      </a:t>
            </a:r>
          </a:p>
          <a:p>
            <a:endParaRPr lang="ru-RU" sz="4000" b="1" i="1" dirty="0" smtClean="0">
              <a:solidFill>
                <a:schemeClr val="bg1"/>
              </a:solidFill>
            </a:endParaRPr>
          </a:p>
          <a:p>
            <a:endParaRPr lang="ru-RU" sz="40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              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11" descr="10_4_2_L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826" t="30455" r="2795" b="19473"/>
          <a:stretch>
            <a:fillRect/>
          </a:stretch>
        </p:blipFill>
        <p:spPr bwMode="auto">
          <a:xfrm>
            <a:off x="251520" y="2204864"/>
            <a:ext cx="48244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10_4_2_L1"/>
          <p:cNvPicPr>
            <a:picLocks noChangeAspect="1" noChangeArrowheads="1"/>
          </p:cNvPicPr>
          <p:nvPr/>
        </p:nvPicPr>
        <p:blipFill>
          <a:blip r:embed="rId3" cstate="print"/>
          <a:srcRect l="2402" t="16640" r="3009" b="18637"/>
          <a:stretch>
            <a:fillRect/>
          </a:stretch>
        </p:blipFill>
        <p:spPr bwMode="auto">
          <a:xfrm>
            <a:off x="3131840" y="4005064"/>
            <a:ext cx="56880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399330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Способность ДНК не только хранить, но и использовать генетическую информацию определяется следующими ее свойствами:</a:t>
            </a:r>
          </a:p>
          <a:p>
            <a:pPr>
              <a:buNone/>
            </a:pPr>
            <a:r>
              <a:rPr lang="ru-RU" sz="2400" b="1" dirty="0" smtClean="0"/>
              <a:t>1. Молекулы ДНК способны к репликации (удвоению), т.е. могут обеспечить возможность синтеза других молекул ДНК, идентичных исходным </a:t>
            </a:r>
          </a:p>
          <a:p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2. Молекулы ДНК могут направлять совершенно точным и </a:t>
            </a:r>
            <a:r>
              <a:rPr lang="ru-RU" sz="2400" b="1" dirty="0" err="1" smtClean="0"/>
              <a:t>определеннымобразом</a:t>
            </a:r>
            <a:r>
              <a:rPr lang="ru-RU" sz="2400" b="1" dirty="0" smtClean="0"/>
              <a:t> синтез белков, специфичных для организмов данного вида</a:t>
            </a:r>
          </a:p>
          <a:p>
            <a:endParaRPr lang="ru-RU" sz="2400" dirty="0"/>
          </a:p>
        </p:txBody>
      </p:sp>
      <p:pic>
        <p:nvPicPr>
          <p:cNvPr id="4" name="Picture 4" descr="hm7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74" y="0"/>
            <a:ext cx="914947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Вопросы для контроля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964488" cy="4797152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2400" b="1" dirty="0" smtClean="0"/>
              <a:t>Каково строение белковых макромолекул?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2400" b="1" dirty="0" smtClean="0"/>
              <a:t>Какие виды нуклеиновых кислот вам известны? Каково их строение?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2400" b="1" dirty="0" smtClean="0"/>
              <a:t>В чём сущность принципа </a:t>
            </a:r>
            <a:r>
              <a:rPr lang="ru-RU" sz="2400" b="1" dirty="0" err="1" smtClean="0"/>
              <a:t>комплементарности</a:t>
            </a:r>
            <a:r>
              <a:rPr lang="ru-RU" sz="2400" b="1" dirty="0" smtClean="0"/>
              <a:t> азотистых оснований?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2400" b="1" dirty="0" smtClean="0"/>
              <a:t> Почему белковая пища – мясо, яйца – легче усваиваются организмом после термической обработки?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2400" b="1" dirty="0" smtClean="0"/>
              <a:t> Почему молекула ДНК не принимает непосредственного участия в биосинтезе белка?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60649"/>
            <a:ext cx="493204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905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45-49, </a:t>
            </a:r>
            <a:r>
              <a:rPr lang="ru-RU" sz="4000" b="1" dirty="0" smtClean="0"/>
              <a:t>Сравнительная характеристика «ДНК и РНК»</a:t>
            </a:r>
            <a:endParaRPr lang="ru-RU" sz="4000" dirty="0" smtClean="0"/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hm7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783" y="404813"/>
            <a:ext cx="4223418" cy="61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Амфотерные</a:t>
            </a:r>
            <a:r>
              <a:rPr lang="ru-RU" sz="3600" b="1" dirty="0" smtClean="0">
                <a:solidFill>
                  <a:srgbClr val="C00000"/>
                </a:solidFill>
              </a:rPr>
              <a:t> свойства аминокислот</a:t>
            </a:r>
            <a:endParaRPr lang="ru-RU" sz="3600" dirty="0"/>
          </a:p>
        </p:txBody>
      </p:sp>
      <p:pic>
        <p:nvPicPr>
          <p:cNvPr id="4" name="Picture 3" descr="395-ni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79715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Амино</a:t>
            </a:r>
            <a:r>
              <a:rPr lang="en-US" sz="2400" b="1" dirty="0" err="1" smtClean="0">
                <a:solidFill>
                  <a:srgbClr val="FFFF00"/>
                </a:solidFill>
              </a:rPr>
              <a:t>rpy</a:t>
            </a:r>
            <a:r>
              <a:rPr lang="ru-RU" sz="2400" b="1" dirty="0" err="1" smtClean="0">
                <a:solidFill>
                  <a:srgbClr val="FFFF00"/>
                </a:solidFill>
              </a:rPr>
              <a:t>пп</a:t>
            </a:r>
            <a:r>
              <a:rPr lang="en-US" sz="2400" b="1" dirty="0" smtClean="0">
                <a:solidFill>
                  <a:srgbClr val="FFFF00"/>
                </a:solidFill>
              </a:rPr>
              <a:t>a</a:t>
            </a:r>
            <a:r>
              <a:rPr lang="ru-RU" sz="2400" b="1" dirty="0" smtClean="0">
                <a:solidFill>
                  <a:srgbClr val="FFFF00"/>
                </a:solidFill>
              </a:rPr>
              <a:t> проявляет основный, а карбонильная - кислотный характер. </a:t>
            </a:r>
            <a:r>
              <a:rPr lang="ru-RU" sz="2400" b="1" dirty="0" smtClean="0">
                <a:solidFill>
                  <a:schemeClr val="bg1"/>
                </a:solidFill>
              </a:rPr>
              <a:t>Со щелочами аминокислоты реагируют как кислоты, а с кислотами - как основания, т. е. проявляют </a:t>
            </a:r>
            <a:r>
              <a:rPr lang="ru-RU" sz="2400" b="1" dirty="0" err="1" smtClean="0">
                <a:solidFill>
                  <a:schemeClr val="bg1"/>
                </a:solidFill>
              </a:rPr>
              <a:t>амфотерные</a:t>
            </a:r>
            <a:r>
              <a:rPr lang="ru-RU" sz="2400" b="1" dirty="0" smtClean="0">
                <a:solidFill>
                  <a:schemeClr val="bg1"/>
                </a:solidFill>
              </a:rPr>
              <a:t> свойства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b="1" dirty="0" smtClean="0"/>
              <a:t>Реакции поликонденсации</a:t>
            </a:r>
            <a:endParaRPr lang="ru-RU" b="1" dirty="0"/>
          </a:p>
        </p:txBody>
      </p:sp>
      <p:pic>
        <p:nvPicPr>
          <p:cNvPr id="4" name="Picture 1026" descr="426_2_sniz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Функциональная группа пептидов называется </a:t>
            </a:r>
            <a:r>
              <a:rPr lang="ru-RU" sz="2800" b="1" dirty="0" smtClean="0">
                <a:solidFill>
                  <a:srgbClr val="C00000"/>
                </a:solidFill>
              </a:rPr>
              <a:t>пептидной группой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285720" y="1556792"/>
            <a:ext cx="4714908" cy="5086918"/>
          </a:xfrm>
        </p:spPr>
        <p:txBody>
          <a:bodyPr/>
          <a:lstStyle/>
          <a:p>
            <a:endParaRPr lang="ru-RU" b="1" dirty="0" smtClean="0">
              <a:solidFill>
                <a:srgbClr val="FF99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Белки </a:t>
            </a:r>
            <a:r>
              <a:rPr lang="ru-RU" b="1" dirty="0" smtClean="0"/>
              <a:t>(полипептиды) </a:t>
            </a:r>
            <a:r>
              <a:rPr lang="ru-RU" b="1" dirty="0" smtClean="0">
                <a:sym typeface="Symbol" pitchFamily="18" charset="2"/>
              </a:rPr>
              <a:t></a:t>
            </a:r>
            <a:r>
              <a:rPr lang="ru-RU" b="1" dirty="0" smtClean="0"/>
              <a:t> биополимеры, построенные из остатков </a:t>
            </a:r>
            <a:r>
              <a:rPr lang="ru-RU" b="1" dirty="0" smtClean="0">
                <a:solidFill>
                  <a:srgbClr val="FFC000"/>
                </a:solidFill>
                <a:sym typeface="Symbol" pitchFamily="18" charset="2"/>
              </a:rPr>
              <a:t></a:t>
            </a:r>
            <a:r>
              <a:rPr lang="ru-RU" b="1" dirty="0" smtClean="0">
                <a:solidFill>
                  <a:srgbClr val="FFC000"/>
                </a:solidFill>
              </a:rPr>
              <a:t>-аминокислот</a:t>
            </a:r>
            <a:r>
              <a:rPr lang="ru-RU" b="1" dirty="0" smtClean="0"/>
              <a:t>, соединенных пептидными связями.</a:t>
            </a:r>
          </a:p>
          <a:p>
            <a:endParaRPr lang="ru-RU" dirty="0"/>
          </a:p>
        </p:txBody>
      </p:sp>
      <p:pic>
        <p:nvPicPr>
          <p:cNvPr id="9" name="Picture 3" descr="hm2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4133850" cy="35718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16813" y="571480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932040" cy="5375520"/>
          </a:xfrm>
        </p:spPr>
        <p:txBody>
          <a:bodyPr/>
          <a:lstStyle/>
          <a:p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b="1" dirty="0" smtClean="0"/>
              <a:t>Макромолекулы белков имеют строго упорядоченное химическое и</a:t>
            </a:r>
          </a:p>
          <a:p>
            <a:pPr>
              <a:buNone/>
            </a:pPr>
            <a:r>
              <a:rPr lang="ru-RU" b="1" dirty="0" smtClean="0"/>
              <a:t>     пространственное строение, исключительно важное для проявления ими определенных биологических свойств</a:t>
            </a:r>
            <a:endParaRPr lang="ru-RU" sz="2400" b="1" dirty="0" smtClean="0"/>
          </a:p>
        </p:txBody>
      </p:sp>
      <p:pic>
        <p:nvPicPr>
          <p:cNvPr id="7" name="Picture 4" descr="hm73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 rot="19004972">
            <a:off x="4389817" y="3034979"/>
            <a:ext cx="4685781" cy="21525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Выделяют 4 уровня структурной организации белков: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первичная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вторичная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третичная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четвертичная </a:t>
            </a:r>
          </a:p>
          <a:p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 descr="per_st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24996" y="2000240"/>
            <a:ext cx="4485642" cy="385765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29124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</a:rPr>
              <a:t>  Первичная структура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определенный набор и последовательность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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-аминокислотных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остатков в полипептидной цепи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hm73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062" y="0"/>
            <a:ext cx="4583938" cy="2500330"/>
          </a:xfrm>
          <a:prstGeom prst="rect">
            <a:avLst/>
          </a:prstGeom>
          <a:noFill/>
        </p:spPr>
      </p:pic>
      <p:pic>
        <p:nvPicPr>
          <p:cNvPr id="8" name="Picture 4" descr="2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  <a:grayscl/>
          </a:blip>
          <a:srcRect/>
          <a:stretch>
            <a:fillRect/>
          </a:stretch>
        </p:blipFill>
        <p:spPr bwMode="auto">
          <a:xfrm>
            <a:off x="4572000" y="2825750"/>
            <a:ext cx="4572000" cy="40322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711</Words>
  <Application>Microsoft Office PowerPoint</Application>
  <PresentationFormat>Экран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Слайд 1</vt:lpstr>
      <vt:lpstr>Слайд 2</vt:lpstr>
      <vt:lpstr>Изомерия аминокислот </vt:lpstr>
      <vt:lpstr>Амфотерные свойства аминокислот</vt:lpstr>
      <vt:lpstr>Реакции поликонденсации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Качественные реакции на белки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Вопросы для контроля 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Лариса</cp:lastModifiedBy>
  <cp:revision>22</cp:revision>
  <dcterms:created xsi:type="dcterms:W3CDTF">2008-09-24T15:57:15Z</dcterms:created>
  <dcterms:modified xsi:type="dcterms:W3CDTF">2013-04-23T19:17:59Z</dcterms:modified>
</cp:coreProperties>
</file>