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1"/>
  </p:handoutMasterIdLst>
  <p:sldIdLst>
    <p:sldId id="256" r:id="rId2"/>
    <p:sldId id="284" r:id="rId3"/>
    <p:sldId id="286" r:id="rId4"/>
    <p:sldId id="270" r:id="rId5"/>
    <p:sldId id="271" r:id="rId6"/>
    <p:sldId id="272" r:id="rId7"/>
    <p:sldId id="285" r:id="rId8"/>
    <p:sldId id="273" r:id="rId9"/>
    <p:sldId id="27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10" autoAdjust="0"/>
    <p:restoredTop sz="94660"/>
  </p:normalViewPr>
  <p:slideViewPr>
    <p:cSldViewPr>
      <p:cViewPr varScale="1">
        <p:scale>
          <a:sx n="79" d="100"/>
          <a:sy n="79" d="100"/>
        </p:scale>
        <p:origin x="-5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815482-4C01-4229-8913-A22FFA5704CD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8EBD4-7368-4089-A925-D05A5D1ED6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1B770-371E-4497-A6B7-FC2DFC9FA2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8ED71-54AA-4E66-853C-863A98E929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61E16-1AA2-4B99-BC19-605EA93A01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BD7F3-9085-470E-889D-C5E951EA37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325DF-CFC8-40A5-979E-07F92420A1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FF7F8-052F-4C1C-8F38-81F71AD4F4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1A58E-625B-4186-89CD-5148A80E3B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D6975-518F-4EFF-B962-AE827E7EFC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B6BE3-5612-4AC2-8189-14FD2F3584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6A066-E5B7-4066-BF6D-53D9F77D3C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19573-B119-48E1-A072-6A7F33255E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E55CC-74E1-4C0E-87CB-B23C73F7F6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5CB61653-BB0E-4789-A617-A7C8C83830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458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458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458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2458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2458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2458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2458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458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2458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4000" smtClean="0"/>
              <a:t>Перевод чисел в позиционных системах счисления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dirty="0" smtClean="0"/>
              <a:t>8 класс</a:t>
            </a:r>
          </a:p>
          <a:p>
            <a:pPr eaLnBrk="1" hangingPunct="1"/>
            <a:r>
              <a:rPr lang="ru-RU" dirty="0" smtClean="0"/>
              <a:t>Урок №3</a:t>
            </a:r>
          </a:p>
        </p:txBody>
      </p:sp>
      <p:pic>
        <p:nvPicPr>
          <p:cNvPr id="3077" name="Picture 5" descr="http://im2-tub-ru.yandex.net/i?id=322740723-37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32438" y="4429125"/>
            <a:ext cx="2640012" cy="2000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BF39A4D-5D26-4390-BAEA-EE2CC0B9C237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C80A37A7-92E4-4CCB-AE6F-0F66F66B8847}" type="datetime1">
              <a:rPr lang="ru-RU" smtClean="0"/>
              <a:pPr>
                <a:defRPr/>
              </a:pPr>
              <a:t>09.12.2014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071802" y="1357298"/>
            <a:ext cx="300039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/>
                </a:solidFill>
              </a:rPr>
              <a:t>Системы счисления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1538" y="2643182"/>
            <a:ext cx="300039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/>
                </a:solidFill>
              </a:rPr>
              <a:t>Позиционные: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72066" y="2643182"/>
            <a:ext cx="300039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/>
                </a:solidFill>
              </a:rPr>
              <a:t>Непозиционные: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43504" y="3786190"/>
            <a:ext cx="3000396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/>
                </a:solidFill>
              </a:rPr>
              <a:t>Римская СС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71538" y="3786190"/>
            <a:ext cx="3000396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/>
                </a:solidFill>
              </a:rPr>
              <a:t>Десятичная</a:t>
            </a:r>
          </a:p>
          <a:p>
            <a:pPr algn="ctr"/>
            <a:r>
              <a:rPr lang="ru-RU" dirty="0" smtClean="0">
                <a:solidFill>
                  <a:schemeClr val="bg2"/>
                </a:solidFill>
              </a:rPr>
              <a:t>Двоичная</a:t>
            </a:r>
          </a:p>
          <a:p>
            <a:pPr algn="ctr"/>
            <a:r>
              <a:rPr lang="ru-RU" dirty="0" smtClean="0">
                <a:solidFill>
                  <a:schemeClr val="bg2"/>
                </a:solidFill>
              </a:rPr>
              <a:t>Восьмеричная</a:t>
            </a:r>
          </a:p>
          <a:p>
            <a:pPr algn="ctr"/>
            <a:r>
              <a:rPr lang="ru-RU" dirty="0" smtClean="0">
                <a:solidFill>
                  <a:schemeClr val="bg2"/>
                </a:solidFill>
              </a:rPr>
              <a:t>Шестнадцатеричная</a:t>
            </a:r>
            <a:endParaRPr lang="ru-RU" dirty="0">
              <a:solidFill>
                <a:schemeClr val="bg2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3428992" y="2143116"/>
            <a:ext cx="285752" cy="500066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5500694" y="2143116"/>
            <a:ext cx="285752" cy="500066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500826" y="3357562"/>
            <a:ext cx="285752" cy="500066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2357422" y="3357562"/>
            <a:ext cx="285752" cy="500066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>
            <a:off x="3571873" y="3071810"/>
            <a:ext cx="1571631" cy="11430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СС</a:t>
            </a:r>
          </a:p>
          <a:p>
            <a:pPr algn="ctr">
              <a:defRPr/>
            </a:pPr>
            <a:r>
              <a:rPr lang="ru-RU" sz="1400" b="1" dirty="0" smtClean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позиционные</a:t>
            </a:r>
            <a:endParaRPr lang="ru-RU" sz="1400" b="1" dirty="0">
              <a:solidFill>
                <a:srgbClr val="8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3857620" y="4643446"/>
            <a:ext cx="1000132" cy="928694"/>
          </a:xfrm>
          <a:prstGeom prst="flowChartAlternateProcess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10-я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1857356" y="3214686"/>
            <a:ext cx="1071570" cy="857256"/>
          </a:xfrm>
          <a:prstGeom prst="flowChartAlternate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2-я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929454" y="4286256"/>
            <a:ext cx="2214546" cy="92868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основание</a:t>
            </a:r>
          </a:p>
        </p:txBody>
      </p:sp>
      <p:sp>
        <p:nvSpPr>
          <p:cNvPr id="9" name="Овал 8"/>
          <p:cNvSpPr/>
          <p:nvPr/>
        </p:nvSpPr>
        <p:spPr>
          <a:xfrm>
            <a:off x="1643042" y="5500702"/>
            <a:ext cx="2143130" cy="1071563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алфавит</a:t>
            </a:r>
          </a:p>
        </p:txBody>
      </p:sp>
      <p:sp>
        <p:nvSpPr>
          <p:cNvPr id="10" name="Овал 9"/>
          <p:cNvSpPr/>
          <p:nvPr/>
        </p:nvSpPr>
        <p:spPr>
          <a:xfrm>
            <a:off x="4857752" y="5715016"/>
            <a:ext cx="2071702" cy="85725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основание </a:t>
            </a:r>
            <a:r>
              <a:rPr lang="ru-RU" dirty="0"/>
              <a:t>	</a:t>
            </a:r>
          </a:p>
        </p:txBody>
      </p:sp>
      <p:sp>
        <p:nvSpPr>
          <p:cNvPr id="11" name="Овал 10"/>
          <p:cNvSpPr/>
          <p:nvPr/>
        </p:nvSpPr>
        <p:spPr>
          <a:xfrm>
            <a:off x="6929454" y="2214554"/>
            <a:ext cx="1785921" cy="85725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алфавит</a:t>
            </a:r>
          </a:p>
        </p:txBody>
      </p:sp>
      <p:sp>
        <p:nvSpPr>
          <p:cNvPr id="12" name="Овал 11"/>
          <p:cNvSpPr/>
          <p:nvPr/>
        </p:nvSpPr>
        <p:spPr>
          <a:xfrm>
            <a:off x="142844" y="2214554"/>
            <a:ext cx="1857388" cy="92868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алфавит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42844" y="4286256"/>
            <a:ext cx="2214578" cy="85725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основание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4" name="Прямая со стрелкой 13"/>
          <p:cNvCxnSpPr>
            <a:stCxn id="4" idx="3"/>
            <a:endCxn id="106" idx="1"/>
          </p:cNvCxnSpPr>
          <p:nvPr/>
        </p:nvCxnSpPr>
        <p:spPr>
          <a:xfrm>
            <a:off x="5143504" y="3643310"/>
            <a:ext cx="642942" cy="1863"/>
          </a:xfrm>
          <a:prstGeom prst="straightConnector1">
            <a:avLst/>
          </a:prstGeom>
          <a:ln w="28575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4" idx="2"/>
            <a:endCxn id="5" idx="0"/>
          </p:cNvCxnSpPr>
          <p:nvPr/>
        </p:nvCxnSpPr>
        <p:spPr>
          <a:xfrm rot="5400000">
            <a:off x="4143370" y="4429127"/>
            <a:ext cx="428636" cy="3"/>
          </a:xfrm>
          <a:prstGeom prst="straightConnector1">
            <a:avLst/>
          </a:prstGeom>
          <a:ln w="28575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11" idx="4"/>
          </p:cNvCxnSpPr>
          <p:nvPr/>
        </p:nvCxnSpPr>
        <p:spPr>
          <a:xfrm flipV="1">
            <a:off x="6929454" y="3071804"/>
            <a:ext cx="892961" cy="607610"/>
          </a:xfrm>
          <a:prstGeom prst="straightConnector1">
            <a:avLst/>
          </a:prstGeom>
          <a:ln w="28575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429124" y="5572140"/>
            <a:ext cx="642942" cy="357190"/>
          </a:xfrm>
          <a:prstGeom prst="straightConnector1">
            <a:avLst/>
          </a:prstGeom>
          <a:ln w="28575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7" idx="1"/>
          </p:cNvCxnSpPr>
          <p:nvPr/>
        </p:nvCxnSpPr>
        <p:spPr>
          <a:xfrm rot="10800000">
            <a:off x="1285852" y="3143248"/>
            <a:ext cx="571504" cy="500066"/>
          </a:xfrm>
          <a:prstGeom prst="straightConnector1">
            <a:avLst/>
          </a:prstGeom>
          <a:ln w="28575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9" idx="6"/>
          </p:cNvCxnSpPr>
          <p:nvPr/>
        </p:nvCxnSpPr>
        <p:spPr>
          <a:xfrm rot="10800000" flipV="1">
            <a:off x="3786173" y="5572140"/>
            <a:ext cx="571511" cy="464343"/>
          </a:xfrm>
          <a:prstGeom prst="straightConnector1">
            <a:avLst/>
          </a:prstGeom>
          <a:ln w="28575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8" idx="0"/>
          </p:cNvCxnSpPr>
          <p:nvPr/>
        </p:nvCxnSpPr>
        <p:spPr>
          <a:xfrm>
            <a:off x="7000892" y="3679033"/>
            <a:ext cx="1035835" cy="607223"/>
          </a:xfrm>
          <a:prstGeom prst="straightConnector1">
            <a:avLst/>
          </a:prstGeom>
          <a:ln w="28575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Блок-схема: альтернативный процесс 20"/>
          <p:cNvSpPr/>
          <p:nvPr/>
        </p:nvSpPr>
        <p:spPr>
          <a:xfrm>
            <a:off x="3786182" y="1714488"/>
            <a:ext cx="1143008" cy="928694"/>
          </a:xfrm>
          <a:prstGeom prst="flowChartAlternate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8-я 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Прямая со стрелкой 21"/>
          <p:cNvCxnSpPr>
            <a:stCxn id="4" idx="0"/>
            <a:endCxn id="21" idx="2"/>
          </p:cNvCxnSpPr>
          <p:nvPr/>
        </p:nvCxnSpPr>
        <p:spPr>
          <a:xfrm rot="16200000" flipV="1">
            <a:off x="4143374" y="2857494"/>
            <a:ext cx="428628" cy="3"/>
          </a:xfrm>
          <a:prstGeom prst="straightConnector1">
            <a:avLst/>
          </a:prstGeom>
          <a:ln w="28575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4" idx="1"/>
            <a:endCxn id="7" idx="3"/>
          </p:cNvCxnSpPr>
          <p:nvPr/>
        </p:nvCxnSpPr>
        <p:spPr>
          <a:xfrm rot="10800000" flipV="1">
            <a:off x="2928927" y="3643310"/>
            <a:ext cx="642947" cy="4"/>
          </a:xfrm>
          <a:prstGeom prst="straightConnector1">
            <a:avLst/>
          </a:prstGeom>
          <a:ln w="28575">
            <a:solidFill>
              <a:srgbClr val="0033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7" idx="1"/>
            <a:endCxn id="13" idx="0"/>
          </p:cNvCxnSpPr>
          <p:nvPr/>
        </p:nvCxnSpPr>
        <p:spPr>
          <a:xfrm rot="10800000" flipV="1">
            <a:off x="1250134" y="3643314"/>
            <a:ext cx="607223" cy="642942"/>
          </a:xfrm>
          <a:prstGeom prst="straightConnector1">
            <a:avLst/>
          </a:prstGeom>
          <a:ln w="28575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Овал 37"/>
          <p:cNvSpPr/>
          <p:nvPr/>
        </p:nvSpPr>
        <p:spPr>
          <a:xfrm>
            <a:off x="4929190" y="714356"/>
            <a:ext cx="2143140" cy="92868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основание</a:t>
            </a:r>
          </a:p>
        </p:txBody>
      </p:sp>
      <p:sp>
        <p:nvSpPr>
          <p:cNvPr id="39" name="Овал 38"/>
          <p:cNvSpPr/>
          <p:nvPr/>
        </p:nvSpPr>
        <p:spPr>
          <a:xfrm>
            <a:off x="2143108" y="785794"/>
            <a:ext cx="1857377" cy="857250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latin typeface="Arial" pitchFamily="34" charset="0"/>
                <a:cs typeface="Arial" pitchFamily="34" charset="0"/>
              </a:rPr>
              <a:t>алфавит</a:t>
            </a:r>
          </a:p>
        </p:txBody>
      </p:sp>
      <p:cxnSp>
        <p:nvCxnSpPr>
          <p:cNvPr id="40" name="Прямая со стрелкой 39"/>
          <p:cNvCxnSpPr>
            <a:stCxn id="21" idx="0"/>
          </p:cNvCxnSpPr>
          <p:nvPr/>
        </p:nvCxnSpPr>
        <p:spPr>
          <a:xfrm rot="16200000" flipV="1">
            <a:off x="3929059" y="1285861"/>
            <a:ext cx="500066" cy="357188"/>
          </a:xfrm>
          <a:prstGeom prst="straightConnector1">
            <a:avLst/>
          </a:prstGeom>
          <a:ln w="28575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21" idx="0"/>
            <a:endCxn id="38" idx="2"/>
          </p:cNvCxnSpPr>
          <p:nvPr/>
        </p:nvCxnSpPr>
        <p:spPr>
          <a:xfrm rot="5400000" flipH="1" flipV="1">
            <a:off x="4375544" y="1160842"/>
            <a:ext cx="535788" cy="571504"/>
          </a:xfrm>
          <a:prstGeom prst="straightConnector1">
            <a:avLst/>
          </a:prstGeom>
          <a:ln w="28575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Блок-схема: альтернативный процесс 105"/>
          <p:cNvSpPr/>
          <p:nvPr/>
        </p:nvSpPr>
        <p:spPr>
          <a:xfrm>
            <a:off x="5786446" y="3180826"/>
            <a:ext cx="1071570" cy="928694"/>
          </a:xfrm>
          <a:prstGeom prst="flowChartAlternate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16-я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Двойная стрелка влево/вправо 122"/>
          <p:cNvSpPr/>
          <p:nvPr/>
        </p:nvSpPr>
        <p:spPr>
          <a:xfrm rot="2750015">
            <a:off x="2214546" y="4508581"/>
            <a:ext cx="1857388" cy="57150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перевод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000232" y="142852"/>
            <a:ext cx="5214974" cy="285752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ПОЗИЦИОННЫЕ СС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21" grpId="0" animBg="1"/>
      <p:bldP spid="38" grpId="0" animBg="1"/>
      <p:bldP spid="39" grpId="0" animBg="1"/>
      <p:bldP spid="106" grpId="0" animBg="1"/>
      <p:bldP spid="106" grpId="1" animBg="1"/>
      <p:bldP spid="1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549275"/>
            <a:ext cx="8675687" cy="777875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Перевод чисел из двоичной системы счисления в десятичную систему счисления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900" y="1714488"/>
            <a:ext cx="8928100" cy="1143008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Записать число в развёрнутой форме и произвести вычисления</a:t>
            </a:r>
          </a:p>
          <a:p>
            <a:pPr algn="ctr" eaLnBrk="1" hangingPunct="1">
              <a:buClr>
                <a:schemeClr val="tx1"/>
              </a:buClr>
              <a:buFont typeface="Wingdings" pitchFamily="2" charset="2"/>
              <a:buNone/>
            </a:pPr>
            <a:endParaRPr lang="en-US" sz="2800" b="1" baseline="-25000" dirty="0" smtClean="0"/>
          </a:p>
          <a:p>
            <a:pPr algn="ctr" eaLnBrk="1" hangingPunct="1">
              <a:buClr>
                <a:schemeClr val="tx1"/>
              </a:buClr>
              <a:buFont typeface="Wingdings" pitchFamily="2" charset="2"/>
              <a:buNone/>
            </a:pPr>
            <a:endParaRPr lang="ru-RU" sz="2800" b="1" baseline="-250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-32" y="2643182"/>
            <a:ext cx="914400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ru-RU" sz="28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Перевести в десятичную систему: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endParaRPr kumimoji="0" lang="ru-RU" sz="2800" b="0" i="1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ru-RU" sz="28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11,01</a:t>
            </a:r>
            <a:r>
              <a:rPr kumimoji="0" lang="ru-RU" sz="2800" b="1" i="1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ru-RU" sz="28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8229600" cy="863600"/>
          </a:xfrm>
        </p:spPr>
        <p:txBody>
          <a:bodyPr/>
          <a:lstStyle/>
          <a:p>
            <a:pPr eaLnBrk="1" hangingPunct="1"/>
            <a:r>
              <a:rPr lang="ru-RU" sz="3200" smtClean="0"/>
              <a:t>Перевод чисел из десятичной системы в двоичную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57338"/>
            <a:ext cx="9144000" cy="1944687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ru-RU" sz="2000" smtClean="0"/>
              <a:t>Последовательно выполнять деление исходного целого десятичного числа и получаемых целых частных на основание системы счисления (на 2)  до тех пор, пока частное от деления не окажется равным нулю;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ru-RU" sz="2000" smtClean="0"/>
              <a:t>Получить искомое двоичное число, для чего записать полученные остатки в обратной последовательности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ru-RU" sz="2000" smtClean="0"/>
              <a:t>В результате получаем двоичное число: </a:t>
            </a:r>
            <a:r>
              <a:rPr lang="ru-RU" sz="2000" b="1" smtClean="0"/>
              <a:t>19</a:t>
            </a:r>
            <a:r>
              <a:rPr lang="ru-RU" sz="2000" b="1" baseline="-25000" smtClean="0"/>
              <a:t>10</a:t>
            </a:r>
            <a:r>
              <a:rPr lang="ru-RU" sz="2000" b="1" smtClean="0"/>
              <a:t>=10011</a:t>
            </a:r>
            <a:r>
              <a:rPr lang="ru-RU" sz="2000" b="1" baseline="-25000" smtClean="0"/>
              <a:t>2</a:t>
            </a:r>
          </a:p>
        </p:txBody>
      </p:sp>
      <p:graphicFrame>
        <p:nvGraphicFramePr>
          <p:cNvPr id="3118" name="Group 46"/>
          <p:cNvGraphicFramePr>
            <a:graphicFrameLocks noGrp="1"/>
          </p:cNvGraphicFramePr>
          <p:nvPr>
            <p:ph sz="half" idx="2"/>
          </p:nvPr>
        </p:nvGraphicFramePr>
        <p:xfrm>
          <a:off x="468313" y="3644900"/>
          <a:ext cx="8229600" cy="3174048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Десятичное число, целое частное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Делитель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(основание системы)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Остаток (цифры двоичного числа)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54" name="Line 44"/>
          <p:cNvSpPr>
            <a:spLocks noChangeShapeType="1"/>
          </p:cNvSpPr>
          <p:nvPr/>
        </p:nvSpPr>
        <p:spPr bwMode="auto">
          <a:xfrm flipV="1">
            <a:off x="8027988" y="4508500"/>
            <a:ext cx="0" cy="1800225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9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Перевод десятичных дробей в двоичную систему счисления</a:t>
            </a:r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229600" cy="2065338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ru-RU" sz="1800" smtClean="0"/>
              <a:t>Последовательно выполнять умножение исходной десятичной дроби и получаемых дробей на основание системы (на 2) до тех пор, пока не получим нулевую дробную часть или не будет достигнута требуемая точность вычислений;</a:t>
            </a:r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ru-RU" sz="1800" smtClean="0"/>
              <a:t>Получить искомую двоичную дробь, записав полученные целые части произведений в прямой последовательности.</a:t>
            </a:r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ru-RU" sz="1800" smtClean="0"/>
              <a:t>В результате получаем двоичную дробь: </a:t>
            </a:r>
            <a:r>
              <a:rPr lang="ru-RU" sz="1800" b="1" smtClean="0"/>
              <a:t>0,75</a:t>
            </a:r>
            <a:r>
              <a:rPr lang="ru-RU" sz="1800" b="1" baseline="-25000" smtClean="0"/>
              <a:t>10</a:t>
            </a:r>
            <a:r>
              <a:rPr lang="ru-RU" sz="1800" b="1" smtClean="0"/>
              <a:t>=0,11</a:t>
            </a:r>
            <a:r>
              <a:rPr lang="ru-RU" sz="1800" b="1" baseline="-25000" smtClean="0"/>
              <a:t>2</a:t>
            </a:r>
          </a:p>
        </p:txBody>
      </p:sp>
      <p:graphicFrame>
        <p:nvGraphicFramePr>
          <p:cNvPr id="5149" name="Group 29"/>
          <p:cNvGraphicFramePr>
            <a:graphicFrameLocks noGrp="1"/>
          </p:cNvGraphicFramePr>
          <p:nvPr>
            <p:ph sz="half" idx="2"/>
          </p:nvPr>
        </p:nvGraphicFramePr>
        <p:xfrm>
          <a:off x="457200" y="4149725"/>
          <a:ext cx="8229600" cy="2645728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Десятичная дробь, дробная часть произведения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Множитель (основание системы)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Целая часть произведения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0,75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6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66" name="Line 30"/>
          <p:cNvSpPr>
            <a:spLocks noChangeShapeType="1"/>
          </p:cNvSpPr>
          <p:nvPr/>
        </p:nvSpPr>
        <p:spPr bwMode="auto">
          <a:xfrm>
            <a:off x="7956550" y="5300663"/>
            <a:ext cx="0" cy="792162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Физкультминутка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D:\Microsoft Office XP Media Content\FILES\PFILES\MSOFFICE\MEDIA\CNTCD1\Animated\j017811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0" y="1904709"/>
            <a:ext cx="1643074" cy="39531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471488"/>
          </a:xfrm>
        </p:spPr>
        <p:txBody>
          <a:bodyPr/>
          <a:lstStyle/>
          <a:p>
            <a:pPr eaLnBrk="1" hangingPunct="1"/>
            <a:r>
              <a:rPr lang="ru-RU" sz="3200" i="1" smtClean="0"/>
              <a:t>Задание: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071563"/>
            <a:ext cx="8229600" cy="5257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ru-RU" sz="2400" dirty="0" smtClean="0"/>
              <a:t>Переведите десятичное число </a:t>
            </a:r>
            <a:r>
              <a:rPr lang="ru-RU" sz="2400" b="1" dirty="0" smtClean="0"/>
              <a:t>10,25</a:t>
            </a:r>
            <a:r>
              <a:rPr lang="ru-RU" sz="2400" b="1" baseline="-25000" dirty="0" smtClean="0"/>
              <a:t>10</a:t>
            </a:r>
            <a:r>
              <a:rPr lang="ru-RU" sz="2400" dirty="0" smtClean="0"/>
              <a:t> в двоичную систему счисления.</a:t>
            </a:r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endParaRPr lang="ru-RU" sz="2400" i="1" dirty="0" smtClean="0"/>
          </a:p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ru-RU" sz="2400" i="1" dirty="0" smtClean="0">
                <a:solidFill>
                  <a:srgbClr val="C00000"/>
                </a:solidFill>
              </a:rPr>
              <a:t>Перевод чисел, содержащих и целую и дробную часть, производится в два этапа. Отдельно переводится по соответствующему алгоритму целая часть и отдельно – дробная. В итоговой записи полученного числа целая часть от дробной отделяется запятой.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471488"/>
          </a:xfrm>
        </p:spPr>
        <p:txBody>
          <a:bodyPr/>
          <a:lstStyle/>
          <a:p>
            <a:pPr eaLnBrk="1" hangingPunct="1"/>
            <a:r>
              <a:rPr lang="ru-RU" sz="3200" i="1" smtClean="0"/>
              <a:t>Самостоятельно (дома):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357313"/>
            <a:ext cx="8229600" cy="52578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Clr>
                <a:schemeClr val="tx1"/>
              </a:buClr>
              <a:buNone/>
              <a:defRPr/>
            </a:pPr>
            <a:r>
              <a:rPr lang="ru-RU" sz="2400" dirty="0" smtClean="0"/>
              <a:t>Переведите </a:t>
            </a:r>
            <a:r>
              <a:rPr lang="ru-RU" sz="2400" dirty="0" smtClean="0"/>
              <a:t>десятичное число </a:t>
            </a:r>
            <a:r>
              <a:rPr lang="ru-RU" sz="2400" b="1" dirty="0" smtClean="0"/>
              <a:t>3,5</a:t>
            </a:r>
            <a:r>
              <a:rPr lang="ru-RU" sz="2400" b="1" baseline="-25000" dirty="0" smtClean="0"/>
              <a:t>10</a:t>
            </a:r>
            <a:r>
              <a:rPr lang="ru-RU" sz="2400" dirty="0" smtClean="0"/>
              <a:t> в двоичную систему счисления.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8">
      <a:dk1>
        <a:srgbClr val="003300"/>
      </a:dk1>
      <a:lt1>
        <a:srgbClr val="FFFFFF"/>
      </a:lt1>
      <a:dk2>
        <a:srgbClr val="000000"/>
      </a:dk2>
      <a:lt2>
        <a:srgbClr val="336600"/>
      </a:lt2>
      <a:accent1>
        <a:srgbClr val="CCCC00"/>
      </a:accent1>
      <a:accent2>
        <a:srgbClr val="669900"/>
      </a:accent2>
      <a:accent3>
        <a:srgbClr val="FFFFFF"/>
      </a:accent3>
      <a:accent4>
        <a:srgbClr val="002A00"/>
      </a:accent4>
      <a:accent5>
        <a:srgbClr val="E2E2AA"/>
      </a:accent5>
      <a:accent6>
        <a:srgbClr val="5C8A00"/>
      </a:accent6>
      <a:hlink>
        <a:srgbClr val="333300"/>
      </a:hlink>
      <a:folHlink>
        <a:srgbClr val="99CC00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1510</TotalTime>
  <Words>305</Words>
  <Application>Microsoft Office PowerPoint</Application>
  <PresentationFormat>Экран (4:3)</PresentationFormat>
  <Paragraphs>79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Пиксел</vt:lpstr>
      <vt:lpstr>Перевод чисел в позиционных системах счисления</vt:lpstr>
      <vt:lpstr>Слайд 2</vt:lpstr>
      <vt:lpstr>Слайд 3</vt:lpstr>
      <vt:lpstr>Перевод чисел из двоичной системы счисления в десятичную систему счисления</vt:lpstr>
      <vt:lpstr>Перевод чисел из десятичной системы в двоичную</vt:lpstr>
      <vt:lpstr>Перевод десятичных дробей в двоичную систему счисления</vt:lpstr>
      <vt:lpstr>Физкультминутка</vt:lpstr>
      <vt:lpstr>Задание:</vt:lpstr>
      <vt:lpstr>Самостоятельно (дома):</vt:lpstr>
    </vt:vector>
  </TitlesOfParts>
  <Company>Lmm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Представление и кодирование информации</dc:title>
  <dc:creator>User</dc:creator>
  <cp:lastModifiedBy>User</cp:lastModifiedBy>
  <cp:revision>94</cp:revision>
  <dcterms:created xsi:type="dcterms:W3CDTF">2009-01-20T12:09:57Z</dcterms:created>
  <dcterms:modified xsi:type="dcterms:W3CDTF">2014-12-09T15:08:36Z</dcterms:modified>
</cp:coreProperties>
</file>