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00"/>
    <a:srgbClr val="ABCE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CBE0-B421-4F20-8911-F09F7A1CDB7A}" type="datetimeFigureOut">
              <a:rPr lang="ru-RU" smtClean="0"/>
              <a:pPr/>
              <a:t>15.03.2010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EE56A-32C5-43F0-ADCD-0D5874CDE6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ЮЖНАЯ АМЕРИКА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143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</a:rPr>
              <a:t>Южная Америка-второй по величине материк планеты. Он простирается с севера на юг от Колумбии и  13% всей суши.</a:t>
            </a:r>
            <a:endParaRPr lang="ru-RU" sz="2400" dirty="0">
              <a:solidFill>
                <a:srgbClr val="3333CC"/>
              </a:solidFill>
            </a:endParaRPr>
          </a:p>
        </p:txBody>
      </p:sp>
      <p:pic>
        <p:nvPicPr>
          <p:cNvPr id="1027" name="Picture 3" descr="C:\Documents and Settings\Регина\Рабочий стол\южная америка\map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811" y="1571612"/>
            <a:ext cx="3471189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64305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</a:rPr>
              <a:t>В Амазонии и других областях близ </a:t>
            </a:r>
            <a:endParaRPr lang="ru-RU" sz="2400" dirty="0" smtClean="0">
              <a:solidFill>
                <a:srgbClr val="3333CC"/>
              </a:solidFill>
            </a:endParaRPr>
          </a:p>
          <a:p>
            <a:r>
              <a:rPr lang="ru-RU" sz="2400" dirty="0" smtClean="0">
                <a:solidFill>
                  <a:srgbClr val="3333CC"/>
                </a:solidFill>
              </a:rPr>
              <a:t>экватора </a:t>
            </a:r>
            <a:r>
              <a:rPr lang="ru-RU" sz="2400" dirty="0" smtClean="0">
                <a:solidFill>
                  <a:srgbClr val="3333CC"/>
                </a:solidFill>
              </a:rPr>
              <a:t>круглый год жарко и очень </a:t>
            </a:r>
            <a:endParaRPr lang="ru-RU" sz="2400" dirty="0" smtClean="0">
              <a:solidFill>
                <a:srgbClr val="3333CC"/>
              </a:solidFill>
            </a:endParaRPr>
          </a:p>
          <a:p>
            <a:r>
              <a:rPr lang="ru-RU" sz="2400" dirty="0" smtClean="0">
                <a:solidFill>
                  <a:srgbClr val="3333CC"/>
                </a:solidFill>
              </a:rPr>
              <a:t>влажно</a:t>
            </a:r>
            <a:r>
              <a:rPr lang="ru-RU" sz="2400" dirty="0" smtClean="0">
                <a:solidFill>
                  <a:srgbClr val="3333CC"/>
                </a:solidFill>
              </a:rPr>
              <a:t>. Далее на юг начинаются степи </a:t>
            </a:r>
            <a:endParaRPr lang="ru-RU" sz="2400" dirty="0" smtClean="0">
              <a:solidFill>
                <a:srgbClr val="3333CC"/>
              </a:solidFill>
            </a:endParaRPr>
          </a:p>
          <a:p>
            <a:r>
              <a:rPr lang="ru-RU" sz="2400" dirty="0" smtClean="0">
                <a:solidFill>
                  <a:srgbClr val="3333CC"/>
                </a:solidFill>
              </a:rPr>
              <a:t>Гран-Чако</a:t>
            </a:r>
            <a:r>
              <a:rPr lang="ru-RU" sz="2400" dirty="0" smtClean="0">
                <a:solidFill>
                  <a:srgbClr val="3333CC"/>
                </a:solidFill>
              </a:rPr>
              <a:t>, где четко разграничиваются </a:t>
            </a:r>
            <a:endParaRPr lang="ru-RU" sz="2400" dirty="0" smtClean="0">
              <a:solidFill>
                <a:srgbClr val="3333CC"/>
              </a:solidFill>
            </a:endParaRPr>
          </a:p>
          <a:p>
            <a:r>
              <a:rPr lang="ru-RU" sz="2400" dirty="0" smtClean="0">
                <a:solidFill>
                  <a:srgbClr val="3333CC"/>
                </a:solidFill>
              </a:rPr>
              <a:t>сухие </a:t>
            </a:r>
            <a:r>
              <a:rPr lang="ru-RU" sz="2400" dirty="0" smtClean="0">
                <a:solidFill>
                  <a:srgbClr val="3333CC"/>
                </a:solidFill>
              </a:rPr>
              <a:t>и дождливые сезоны. В зоне </a:t>
            </a:r>
            <a:endParaRPr lang="ru-RU" sz="2400" dirty="0" smtClean="0">
              <a:solidFill>
                <a:srgbClr val="3333CC"/>
              </a:solidFill>
            </a:endParaRPr>
          </a:p>
          <a:p>
            <a:r>
              <a:rPr lang="ru-RU" sz="2400" dirty="0" smtClean="0">
                <a:solidFill>
                  <a:srgbClr val="3333CC"/>
                </a:solidFill>
              </a:rPr>
              <a:t>Бразильского </a:t>
            </a:r>
            <a:r>
              <a:rPr lang="ru-RU" sz="2400" dirty="0" smtClean="0">
                <a:solidFill>
                  <a:srgbClr val="3333CC"/>
                </a:solidFill>
              </a:rPr>
              <a:t>нагорья климат более </a:t>
            </a:r>
            <a:endParaRPr lang="ru-RU" sz="2400" dirty="0" smtClean="0">
              <a:solidFill>
                <a:srgbClr val="3333CC"/>
              </a:solidFill>
            </a:endParaRPr>
          </a:p>
          <a:p>
            <a:r>
              <a:rPr lang="ru-RU" sz="2400" dirty="0" smtClean="0">
                <a:solidFill>
                  <a:srgbClr val="3333CC"/>
                </a:solidFill>
              </a:rPr>
              <a:t>умеренный</a:t>
            </a:r>
            <a:r>
              <a:rPr lang="ru-RU" sz="2400" dirty="0" smtClean="0">
                <a:solidFill>
                  <a:srgbClr val="3333CC"/>
                </a:solidFill>
              </a:rPr>
              <a:t>. На северо-востоке </a:t>
            </a:r>
            <a:r>
              <a:rPr lang="ru-RU" sz="2400" dirty="0" smtClean="0">
                <a:solidFill>
                  <a:srgbClr val="3333CC"/>
                </a:solidFill>
              </a:rPr>
              <a:t>Бразилии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</a:t>
            </a:r>
            <a:r>
              <a:rPr lang="ru-RU" sz="2400" dirty="0" smtClean="0">
                <a:solidFill>
                  <a:srgbClr val="3333CC"/>
                </a:solidFill>
              </a:rPr>
              <a:t>частые засухи способствовали </a:t>
            </a:r>
            <a:r>
              <a:rPr lang="ru-RU" sz="2400" dirty="0" smtClean="0">
                <a:solidFill>
                  <a:srgbClr val="3333CC"/>
                </a:solidFill>
              </a:rPr>
              <a:t>появлению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</a:t>
            </a:r>
            <a:r>
              <a:rPr lang="ru-RU" sz="2400" dirty="0" smtClean="0">
                <a:solidFill>
                  <a:srgbClr val="3333CC"/>
                </a:solidFill>
              </a:rPr>
              <a:t>низкорастущих деревьев, колючих </a:t>
            </a:r>
            <a:endParaRPr lang="ru-RU" sz="2400" dirty="0" smtClean="0">
              <a:solidFill>
                <a:srgbClr val="3333CC"/>
              </a:solidFill>
            </a:endParaRPr>
          </a:p>
          <a:p>
            <a:r>
              <a:rPr lang="ru-RU" sz="2400" dirty="0" smtClean="0">
                <a:solidFill>
                  <a:srgbClr val="3333CC"/>
                </a:solidFill>
              </a:rPr>
              <a:t>кустарников </a:t>
            </a:r>
            <a:r>
              <a:rPr lang="ru-RU" sz="2400" dirty="0" smtClean="0">
                <a:solidFill>
                  <a:srgbClr val="3333CC"/>
                </a:solidFill>
              </a:rPr>
              <a:t>и кактусов. Южная </a:t>
            </a:r>
            <a:r>
              <a:rPr lang="ru-RU" sz="2400" dirty="0" smtClean="0">
                <a:solidFill>
                  <a:srgbClr val="3333CC"/>
                </a:solidFill>
              </a:rPr>
              <a:t>Америка 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простирается </a:t>
            </a:r>
            <a:r>
              <a:rPr lang="ru-RU" sz="2400" dirty="0" smtClean="0">
                <a:solidFill>
                  <a:srgbClr val="3333CC"/>
                </a:solidFill>
              </a:rPr>
              <a:t>на юг дальше, чем любой другой материк, поэтому в ее южных районах большую часть года прохладно. По-настоящему холодно бывает только в южных областях Аргентины и Чили, а также высоко в Андах.</a:t>
            </a:r>
            <a:endParaRPr lang="ru-RU" sz="2400" dirty="0" smtClean="0"/>
          </a:p>
          <a:p>
            <a:endParaRPr lang="ru-RU" sz="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РЕЛЬЕФ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2918"/>
            <a:ext cx="62865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</a:rPr>
              <a:t>Анды</a:t>
            </a:r>
            <a:r>
              <a:rPr lang="ru-RU" sz="2400" dirty="0" smtClean="0">
                <a:solidFill>
                  <a:srgbClr val="3333CC"/>
                </a:solidFill>
                <a:latin typeface="Calibri"/>
              </a:rPr>
              <a:t>—</a:t>
            </a:r>
            <a:r>
              <a:rPr lang="ru-RU" sz="2400" dirty="0" smtClean="0">
                <a:solidFill>
                  <a:srgbClr val="3333CC"/>
                </a:solidFill>
              </a:rPr>
              <a:t>самая протяженная горная цепь в мире: они простираются более чем на 7100км вдоль западного побережья материка. Среди горных пиков возвышаются вулканы в снеговых шапках, в том числе и еще действующие, например Котопахи. В этом районе часто возникают землетрясения.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     Между Андами и Тихоокеанским побережьем расположена зона пустынь, простирающаяся на 1600км от Юж. Эквадора до Сев. Чили. Пустыня Атакама</a:t>
            </a:r>
            <a:r>
              <a:rPr lang="ru-RU" sz="2400" dirty="0" smtClean="0">
                <a:solidFill>
                  <a:srgbClr val="3333CC"/>
                </a:solidFill>
                <a:latin typeface="Calibri"/>
              </a:rPr>
              <a:t>—самое засушливое место на Земле. Кое-где в этих местах никогда не было дождей.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Calibri"/>
              </a:rPr>
              <a:t>       на территории Южной Америки находится 3 плато. Гвианское плоскогорье представляет покрытые лесом долины, в основном необитаемые. </a:t>
            </a:r>
            <a:endParaRPr lang="ru-RU" sz="2400" dirty="0">
              <a:solidFill>
                <a:srgbClr val="33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2000240"/>
            <a:ext cx="2857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Котопахи — самый высокий из действующих вулканов Эквадора (5 897 метров). Он расположен в 60 километрах от Кито и славится своим «правильным» симметричным кратером. Это одна из самых впечатляющих вершин узкой и длинной долины, которую Александр фон Гумбольдт прозвал в XIX веке «дорогой вулканов» 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Регина\Рабочий стол\южная америка\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0"/>
            <a:ext cx="2857500" cy="2038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Регина\Рабочий стол\южная америка\Atacama dese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214951"/>
            <a:ext cx="2786050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</a:rPr>
              <a:t> </a:t>
            </a:r>
            <a:endParaRPr lang="ru-RU" sz="2400" dirty="0">
              <a:solidFill>
                <a:srgbClr val="3333CC"/>
              </a:solidFill>
            </a:endParaRPr>
          </a:p>
        </p:txBody>
      </p:sp>
      <p:pic>
        <p:nvPicPr>
          <p:cNvPr id="11" name="Рисунок 10" descr="IMG_1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500042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</a:rPr>
              <a:t>Большинство бразильцев живет на </a:t>
            </a:r>
            <a:endParaRPr lang="ru-RU" sz="2400" dirty="0" smtClean="0">
              <a:solidFill>
                <a:srgbClr val="3333CC"/>
              </a:solidFill>
            </a:endParaRPr>
          </a:p>
          <a:p>
            <a:r>
              <a:rPr lang="ru-RU" sz="2400" dirty="0" smtClean="0">
                <a:solidFill>
                  <a:srgbClr val="3333CC"/>
                </a:solidFill>
              </a:rPr>
              <a:t>Бразильском </a:t>
            </a:r>
            <a:r>
              <a:rPr lang="ru-RU" sz="2400" dirty="0" smtClean="0">
                <a:solidFill>
                  <a:srgbClr val="3333CC"/>
                </a:solidFill>
              </a:rPr>
              <a:t>плоскогорье, </a:t>
            </a:r>
            <a:endParaRPr lang="ru-RU" sz="2400" dirty="0" smtClean="0">
              <a:solidFill>
                <a:srgbClr val="3333CC"/>
              </a:solidFill>
            </a:endParaRPr>
          </a:p>
          <a:p>
            <a:r>
              <a:rPr lang="ru-RU" sz="2400" dirty="0" smtClean="0">
                <a:solidFill>
                  <a:srgbClr val="3333CC"/>
                </a:solidFill>
              </a:rPr>
              <a:t>расположенном </a:t>
            </a:r>
            <a:r>
              <a:rPr lang="ru-RU" sz="2400" dirty="0" smtClean="0">
                <a:solidFill>
                  <a:srgbClr val="3333CC"/>
                </a:solidFill>
              </a:rPr>
              <a:t>на востоке страны</a:t>
            </a:r>
            <a:r>
              <a:rPr lang="ru-RU" sz="2400" dirty="0" smtClean="0">
                <a:solidFill>
                  <a:srgbClr val="3333CC"/>
                </a:solidFill>
              </a:rPr>
              <a:t>. 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Его западную часть образуют плато 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Мату-Гросу. Сухое плоскогорье Патагония 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расположено на юге. 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</a:t>
            </a:r>
            <a:r>
              <a:rPr lang="ru-RU" sz="2400" dirty="0" smtClean="0">
                <a:solidFill>
                  <a:srgbClr val="3333CC"/>
                </a:solidFill>
              </a:rPr>
              <a:t>    Низменности бассейна Амазонки 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покрыты густыми тропическими лесами.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Они поражают разнообразием растений, насекомых, обезьян и попугаев. Вдали от Амазонки леса переходят в степи с отдельно растущими деревьями(Гран-Чако) и более плодородные равнины (пампасы) в бассейне Параны на юге, а также в саванны(льяносы) в бассейне реки Ориноко на севере.   </a:t>
            </a:r>
            <a:endParaRPr lang="ru-RU" sz="2400" dirty="0">
              <a:solidFill>
                <a:srgbClr val="3333CC"/>
              </a:solidFill>
            </a:endParaRPr>
          </a:p>
        </p:txBody>
      </p:sp>
      <p:pic>
        <p:nvPicPr>
          <p:cNvPr id="6" name="Рисунок 5" descr="d0b0d0bdd185d0b5d0bbd18c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4643422"/>
            <a:ext cx="153642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СТРАНЫ.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Регина\Рабочий стол\южная америка\south_america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0383" y="0"/>
            <a:ext cx="2313617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Регина\Рабочий стол\южная америка\south_america_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160092" cy="25003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291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</a:rPr>
              <a:t>                               Крупнейшая из стран Южной Америки,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</a:t>
            </a:r>
            <a:r>
              <a:rPr lang="ru-RU" sz="2400" dirty="0" smtClean="0">
                <a:solidFill>
                  <a:srgbClr val="3333CC"/>
                </a:solidFill>
              </a:rPr>
              <a:t>                              в которой проживает половина населения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</a:t>
            </a:r>
            <a:r>
              <a:rPr lang="ru-RU" sz="2400" dirty="0" smtClean="0">
                <a:solidFill>
                  <a:srgbClr val="3333CC"/>
                </a:solidFill>
              </a:rPr>
              <a:t>                              всего материка- Бразилия. Крышей Южной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                              Америки называют Боливию. Треть ее 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</a:t>
            </a:r>
            <a:r>
              <a:rPr lang="ru-RU" sz="2400" dirty="0" smtClean="0">
                <a:solidFill>
                  <a:srgbClr val="3333CC"/>
                </a:solidFill>
              </a:rPr>
              <a:t>                              территории расположена на высоте 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более1,5км над уровнем моря. Аргентина и Уругвай</a:t>
            </a:r>
          </a:p>
          <a:p>
            <a:r>
              <a:rPr lang="ru-RU" sz="2400" dirty="0" smtClean="0">
                <a:solidFill>
                  <a:srgbClr val="3333CC"/>
                </a:solidFill>
              </a:rPr>
              <a:t> совместно пользуются эстуарием(однорукавное воронкообразное устье реки) Ла-Плата</a:t>
            </a:r>
            <a:r>
              <a:rPr lang="ru-RU" sz="2400" dirty="0" smtClean="0">
                <a:solidFill>
                  <a:srgbClr val="3333CC"/>
                </a:solidFill>
                <a:latin typeface="Calibri"/>
              </a:rPr>
              <a:t>—важным торговым путем, ведущим вглубь материка. Южная Америка экспортирует много сельскохозяйственных продуктов и 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Calibri"/>
              </a:rPr>
              <a:t>минералов. Чили—ведущий 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Calibri"/>
              </a:rPr>
              <a:t>мировой производитель меди.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Calibri"/>
              </a:rPr>
              <a:t> Бразилия— ведущий экспортер кофе, 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Calibri"/>
              </a:rPr>
              <a:t>сахара, какао, олова и фруктов. Перу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Calibri"/>
              </a:rPr>
              <a:t> торгует медью, свинцом и цинком.</a:t>
            </a:r>
            <a:endParaRPr lang="ru-RU" sz="2400" dirty="0">
              <a:solidFill>
                <a:srgbClr val="3333CC"/>
              </a:solidFill>
            </a:endParaRPr>
          </a:p>
        </p:txBody>
      </p:sp>
      <p:pic>
        <p:nvPicPr>
          <p:cNvPr id="8" name="Рисунок 7" descr="content_countries_10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488" y="3981444"/>
            <a:ext cx="3931512" cy="2876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452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ЮЖНАЯ АМЕРИКА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Регина</dc:creator>
  <cp:lastModifiedBy>Регина</cp:lastModifiedBy>
  <cp:revision>17</cp:revision>
  <dcterms:created xsi:type="dcterms:W3CDTF">2010-03-14T10:28:16Z</dcterms:created>
  <dcterms:modified xsi:type="dcterms:W3CDTF">2010-03-15T14:51:59Z</dcterms:modified>
</cp:coreProperties>
</file>