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C9BEF19F-C92F-4A62-B646-6CEED7FBD68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BEF19F-C92F-4A62-B646-6CEED7FBD6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BEF19F-C92F-4A62-B646-6CEED7FBD6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C9BEF19F-C92F-4A62-B646-6CEED7FBD6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C9BEF19F-C92F-4A62-B646-6CEED7FBD683}"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9BEF19F-C92F-4A62-B646-6CEED7FBD6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C9BEF19F-C92F-4A62-B646-6CEED7FBD683}"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BEF19F-C92F-4A62-B646-6CEED7FBD6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BEF19F-C92F-4A62-B646-6CEED7FBD68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BEF19F-C92F-4A62-B646-6CEED7FBD6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1F1B55E-80EB-4C0E-98B1-BB33BCDBD9A8}" type="datetimeFigureOut">
              <a:rPr lang="ru-RU" smtClean="0"/>
              <a:pPr/>
              <a:t>26.03.2012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9BEF19F-C92F-4A62-B646-6CEED7FBD683}"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F1B55E-80EB-4C0E-98B1-BB33BCDBD9A8}" type="datetimeFigureOut">
              <a:rPr lang="ru-RU" smtClean="0"/>
              <a:pPr/>
              <a:t>26.03.2012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9BEF19F-C92F-4A62-B646-6CEED7FBD683}"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ru/imgres?imgurl=http://protown.ru/netcat_files/Image/gerb_kalin.gif&amp;imgrefurl=http://protown.ru/russia/obl/spravka/spravka_83.html&amp;usg=__gWQKmYRQf9e1l9kCeET9i0rWxVM=&amp;h=600&amp;w=496&amp;sz=872&amp;hl=ru&amp;start=9&amp;zoom=1&amp;tbnid=LVWVSnmYryZvoM:&amp;tbnh=135&amp;tbnw=112&amp;ei=XWdtT9z0NcjDtAbT8_mIAg&amp;prev=/search?q=%D0%BA%D0%B0%D0%BB%D0%B8%D0%BD%D0%B8%D0%BD%D0%B3%D1%80%D0%B0%D0%B4%D1%81%D0%BA%D0%B0%D1%8F+%D0%BE%D0%B1%D0%BB%D0%B0%D1%81%D1%82%D1%8C.+%D1%84%D0%BB%D0%B0%D0%B3&amp;hl=ru&amp;newwindow=1&amp;sa=X&amp;gbv=2&amp;tbm=isch&amp;prmd=ivnsm&amp;itbs=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ru/imgres?imgurl=http://www.svetly.ru/uploads/gallery/comthumb/1/img_2747.jpg&amp;imgrefurl=http://www.svetly.ru/index.php%3Fdo%3Dgallery%26jc%3D1%26jump%3Dprevious%26j%3D190&amp;usg=__No8-0tUj_lhOoOtTRE-JO4B1a58=&amp;h=337&amp;w=450&amp;sz=33&amp;hl=ru&amp;start=9&amp;zoom=1&amp;tbnid=3a7QpwFOFS8YaM:&amp;tbnh=95&amp;tbnw=127&amp;ei=mPFvT-DCNdDLswbtvYW4Ag&amp;prev=/search%3Fq%3D%25D0%25BA%25D0%25B0%25D0%25BB%25D0%25B8%25D0%25BD%25D0%25B8%25D0%25BD%25D0%25B3%25D1%2580%25D0%25B0%25D0%25B4%25D1%2581%25D0%25BA%25D0%25B0%25D1%258F%2B%25D0%25BE%25D0%25B1%25D0%25BB%25D0%25B0%25D1%2581%25D1%2582%25D1%258C.%2B%25D0%25B1%25D0%25BE%25D0%25BB%25D0%25BE%25D1%2582%25D0%25BE%26hl%3Dru%26newwindow%3D1%26sa%3DX%26gbv%3D2%26tbm%3Disch%26prmd%3Divnsm&amp;itbs=1"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www.google.ru/imgres?imgurl=http://nexvorat.ru/images/stories/Moroshka.jpg&amp;imgrefurl=http://nexvorat.ru/index.php/moroshka.html&amp;usg=__XQ5iTltdnkaWfY7hxPGX8Y7n7KQ=&amp;h=525&amp;w=700&amp;sz=83&amp;hl=ru&amp;start=5&amp;zoom=1&amp;tbnid=ib67LqXcy5Nd3M:&amp;tbnh=105&amp;tbnw=140&amp;ei=_vFvT53XIo7csgbIz9mMAg&amp;prev=/search%3Fq%3D%25D0%25BC%25D0%25BE%25D1%2580%25D0%25BE%25D1%2588%25D0%25BA%25D0%25B0%26hl%3Dru%26newwindow%3D1%26sa%3DX%26gbv%3D2%26tbm%3Disch%26prmd%3Divnsm&amp;itbs=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ru/imgres?imgurl=http://bse.sci-lib.com/pictures/15/01/222149059.jpg&amp;imgrefurl=http://bse.sci-lib.com/particle018131.html&amp;usg=__bL-LvwZ5wZ8FaUfBmkd4EpIP8EE=&amp;h=400&amp;w=391&amp;sz=24&amp;hl=ru&amp;start=7&amp;zoom=1&amp;tbnid=1SQQHFLebRX78M:&amp;tbnh=124&amp;tbnw=121&amp;ei=r_RvT9GtBMGRswaPtOyqAg&amp;prev=/search%3Fq%3D%25D0%25BE%25D0%25BB%25D0%25B5%25D0%25BD%25D1%258C%26hl%3Dru%26newwindow%3D1%26sa%3DX%26gbv%3D2%26tbm%3Disch%26prmd%3Divnsm&amp;itbs=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hyperlink" Target="http://www.google.ru/imgres?imgurl=http://sigils.ru/symbols/img/olen01.jpg&amp;imgrefurl=http://sigils.ru/symbols/olen.html&amp;usg=__PraI1Htn7UoqNvCJAyPNlEnfH_g=&amp;h=768&amp;w=1024&amp;sz=70&amp;hl=ru&amp;start=4&amp;zoom=1&amp;tbnid=uEAY5KoBB_wMWM:&amp;tbnh=113&amp;tbnw=150&amp;ei=r_RvT9GtBMGRswaPtOyqAg&amp;prev=/search%3Fq%3D%25D0%25BE%25D0%25BB%25D0%25B5%25D0%25BD%25D1%258C%26hl%3Dru%26newwindow%3D1%26sa%3DX%26gbv%3D2%26tbm%3Disch%26prmd%3Divnsm&amp;itbs=1" TargetMode="External"/><Relationship Id="rId1" Type="http://schemas.openxmlformats.org/officeDocument/2006/relationships/slideLayout" Target="../slideLayouts/slideLayout2.xml"/><Relationship Id="rId6" Type="http://schemas.openxmlformats.org/officeDocument/2006/relationships/hyperlink" Target="http://www.google.ru/imgres?imgurl=http://www.kto-takoy.ru/wp-content/uploads/2010/01/1208200798_kosul_450.jpg&amp;imgrefurl=http://www.kto-takoy.ru/kosulya.htm&amp;usg=__q1MXXHJIIeq0VowHCifAeENe-Gs=&amp;h=584&amp;w=450&amp;sz=93&amp;hl=ru&amp;start=12&amp;zoom=1&amp;tbnid=Q-P20_r5ZzYp_M:&amp;tbnh=135&amp;tbnw=104&amp;ei=vfVvT4uqLY_Lswbl_v3GAg&amp;prev=/search%3Fq%3D%25D0%25BA%25D0%25BE%25D1%2581%25D1%2583%25D0%25BB%25D1%258F%26hl%3Dru%26newwindow%3D1%26sa%3DX%26gbv%3D2%26tbm%3Disch%26prmd%3Divnsm&amp;itbs=1" TargetMode="External"/><Relationship Id="rId5" Type="http://schemas.openxmlformats.org/officeDocument/2006/relationships/image" Target="../media/image16.jpeg"/><Relationship Id="rId4" Type="http://schemas.openxmlformats.org/officeDocument/2006/relationships/hyperlink" Target="http://www.google.ru/imgres?imgurl=http://zooclub.ru/attach/wild/0141.jpg&amp;imgrefurl=http://zooclub.ru/wild/parno/8.shtml&amp;usg=__Fd3Uz1r3E7YUj7D6N33CVg7XUKo=&amp;h=273&amp;w=300&amp;sz=23&amp;hl=ru&amp;start=13&amp;zoom=1&amp;tbnid=3K9S-hQvEiqJUM:&amp;tbnh=106&amp;tbnw=116&amp;ei=UvVvT8_mJY76sga9vpTIAg&amp;prev=/search%3Fq%3D%25D0%25BB%25D0%25BE%25D1%2581%25D1%258C%26hl%3Dru%26newwindow%3D1%26sa%3DX%26gbv%3D2%26tbm%3Disch%26prmd%3Divnsm&amp;itbs=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ru/imgres?imgurl=http://samsay.ru/uploads/posts/2009-08/1250511505_1234514169_lipa_wood.jpg&amp;imgrefurl=http://samsay.ru/narodrasti/1725-lipa-svyashhennoe-derevo-drevnix-slavyan.html&amp;usg=__eyFoKl6yQQbWIrjS-qSFchIKAxw=&amp;h=410&amp;w=300&amp;sz=54&amp;hl=ru&amp;start=12&amp;zoom=1&amp;tbnid=RtPaI8H3KR51GM:&amp;tbnh=125&amp;tbnw=91&amp;ei=qq5tT5z2Co-EhQentMi3Bw&amp;prev=/search?q=%D0%BB%D0%B8%D0%BF%D0%B0&amp;hl=ru&amp;newwindow=1&amp;gbv=2&amp;tbm=isch&amp;itbs=1"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2"/>
            <a:ext cx="8458200" cy="1222375"/>
          </a:xfrm>
        </p:spPr>
        <p:txBody>
          <a:bodyPr/>
          <a:lstStyle/>
          <a:p>
            <a:pPr algn="ctr"/>
            <a:r>
              <a:rPr lang="ru-RU" dirty="0" smtClean="0"/>
              <a:t>Калининградская область.</a:t>
            </a:r>
            <a:endParaRPr lang="ru-RU" dirty="0"/>
          </a:p>
        </p:txBody>
      </p:sp>
      <p:sp>
        <p:nvSpPr>
          <p:cNvPr id="3" name="Подзаголовок 2"/>
          <p:cNvSpPr>
            <a:spLocks noGrp="1"/>
          </p:cNvSpPr>
          <p:nvPr>
            <p:ph type="subTitle" idx="1"/>
          </p:nvPr>
        </p:nvSpPr>
        <p:spPr/>
        <p:txBody>
          <a:bodyPr/>
          <a:lstStyle/>
          <a:p>
            <a:endParaRPr lang="ru-RU"/>
          </a:p>
        </p:txBody>
      </p:sp>
      <p:pic>
        <p:nvPicPr>
          <p:cNvPr id="24578" name="Picture 2" descr="http://t1.gstatic.com/images?q=tbn:ANd9GcSJjUSycdyF2U5Lg1BKk940_eyES7K4kfSwzajY4yTgVNzl_99S_Y5m3uE">
            <a:hlinkClick r:id="rId2"/>
          </p:cNvPr>
          <p:cNvPicPr>
            <a:picLocks noChangeAspect="1" noChangeArrowheads="1"/>
          </p:cNvPicPr>
          <p:nvPr/>
        </p:nvPicPr>
        <p:blipFill>
          <a:blip r:embed="rId3"/>
          <a:srcRect/>
          <a:stretch>
            <a:fillRect/>
          </a:stretch>
        </p:blipFill>
        <p:spPr bwMode="auto">
          <a:xfrm>
            <a:off x="3357554" y="1357298"/>
            <a:ext cx="2904085" cy="35004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857620" y="1554162"/>
            <a:ext cx="5133980" cy="4525963"/>
          </a:xfrm>
        </p:spPr>
        <p:txBody>
          <a:bodyPr>
            <a:normAutofit/>
          </a:bodyPr>
          <a:lstStyle/>
          <a:p>
            <a:pPr>
              <a:buFont typeface="Wingdings" pitchFamily="2" charset="2"/>
              <a:buChar char="Ø"/>
            </a:pPr>
            <a:r>
              <a:rPr lang="ru-RU" sz="2000" dirty="0" smtClean="0"/>
              <a:t>Около Зеленоградска находится роща черной ольхи. Уникальный тысячелетний дуб находится в городе Ладушкин. Встречаются и буковые </a:t>
            </a:r>
            <a:r>
              <a:rPr lang="ru-RU" sz="2000" dirty="0" smtClean="0"/>
              <a:t>рощи.</a:t>
            </a:r>
            <a:r>
              <a:rPr lang="en-US" sz="2000" dirty="0" smtClean="0"/>
              <a:t> </a:t>
            </a:r>
            <a:r>
              <a:rPr lang="ru-RU" sz="2000" dirty="0" smtClean="0"/>
              <a:t>На территории области насчитывается несколько сотен болот. Их общая площадь более 1000 км². Болотистые места богаты </a:t>
            </a:r>
            <a:r>
              <a:rPr lang="ru-RU" sz="2000" dirty="0" smtClean="0"/>
              <a:t>ягодами: брусникой</a:t>
            </a:r>
            <a:r>
              <a:rPr lang="ru-RU" sz="2000" dirty="0" smtClean="0"/>
              <a:t>, голубикой, клюквой, морошкой, </a:t>
            </a:r>
            <a:r>
              <a:rPr lang="ru-RU" sz="2000" dirty="0" smtClean="0"/>
              <a:t>черникой</a:t>
            </a:r>
            <a:r>
              <a:rPr lang="en-US" sz="2000" dirty="0" smtClean="0"/>
              <a:t>,</a:t>
            </a:r>
            <a:r>
              <a:rPr lang="ru-RU" sz="2000" dirty="0" smtClean="0"/>
              <a:t> </a:t>
            </a:r>
            <a:r>
              <a:rPr lang="ru-RU" sz="2000" dirty="0" smtClean="0"/>
              <a:t>лекарственными </a:t>
            </a:r>
            <a:r>
              <a:rPr lang="ru-RU" sz="2000" dirty="0" smtClean="0"/>
              <a:t>травами.</a:t>
            </a:r>
            <a:endParaRPr lang="ru-RU" sz="2000" dirty="0" smtClean="0"/>
          </a:p>
          <a:p>
            <a:endParaRPr lang="ru-RU" sz="2000" dirty="0"/>
          </a:p>
        </p:txBody>
      </p:sp>
      <p:pic>
        <p:nvPicPr>
          <p:cNvPr id="1026" name="Picture 2" descr="http://t0.gstatic.com/images?q=tbn:ANd9GcRslSaLr8sTMOHEp6ppxLRgzRSw87EeHzhCmQhEXNPmHFInacLwJtbhWqs">
            <a:hlinkClick r:id="rId2"/>
          </p:cNvPr>
          <p:cNvPicPr>
            <a:picLocks noChangeAspect="1" noChangeArrowheads="1"/>
          </p:cNvPicPr>
          <p:nvPr/>
        </p:nvPicPr>
        <p:blipFill>
          <a:blip r:embed="rId3"/>
          <a:srcRect/>
          <a:stretch>
            <a:fillRect/>
          </a:stretch>
        </p:blipFill>
        <p:spPr bwMode="auto">
          <a:xfrm rot="20964355">
            <a:off x="661118" y="1586061"/>
            <a:ext cx="2674034" cy="2000264"/>
          </a:xfrm>
          <a:prstGeom prst="rect">
            <a:avLst/>
          </a:prstGeom>
          <a:noFill/>
        </p:spPr>
      </p:pic>
      <p:pic>
        <p:nvPicPr>
          <p:cNvPr id="1028" name="Picture 4" descr="http://t3.gstatic.com/images?q=tbn:ANd9GcR8Ul2YuyLPvHihPDKFGGUkGhOlwLUkC-cZdZ69BsvJwkUrgyjfetSDDJ5p">
            <a:hlinkClick r:id="rId4"/>
          </p:cNvPr>
          <p:cNvPicPr>
            <a:picLocks noChangeAspect="1" noChangeArrowheads="1"/>
          </p:cNvPicPr>
          <p:nvPr/>
        </p:nvPicPr>
        <p:blipFill>
          <a:blip r:embed="rId5"/>
          <a:srcRect/>
          <a:stretch>
            <a:fillRect/>
          </a:stretch>
        </p:blipFill>
        <p:spPr bwMode="auto">
          <a:xfrm rot="1138699">
            <a:off x="1015984" y="4488819"/>
            <a:ext cx="2428892" cy="182166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Животный мир.</a:t>
            </a:r>
            <a:endParaRPr lang="ru-RU" dirty="0"/>
          </a:p>
        </p:txBody>
      </p:sp>
      <p:sp>
        <p:nvSpPr>
          <p:cNvPr id="3" name="Содержимое 2"/>
          <p:cNvSpPr>
            <a:spLocks noGrp="1"/>
          </p:cNvSpPr>
          <p:nvPr>
            <p:ph idx="1"/>
          </p:nvPr>
        </p:nvSpPr>
        <p:spPr/>
        <p:txBody>
          <a:bodyPr/>
          <a:lstStyle/>
          <a:p>
            <a:pPr>
              <a:buFont typeface="Wingdings" pitchFamily="2" charset="2"/>
              <a:buChar char="Ø"/>
            </a:pPr>
            <a:r>
              <a:rPr lang="ru-RU" sz="2000" dirty="0" smtClean="0"/>
              <a:t>Животный мир области разнообразен. Имеются животные отрядов копытных, хищников, грызунов, насекомоядных и </a:t>
            </a:r>
            <a:r>
              <a:rPr lang="ru-RU" sz="2000" dirty="0" smtClean="0"/>
              <a:t>рукокрылых.</a:t>
            </a:r>
          </a:p>
          <a:p>
            <a:pPr>
              <a:buNone/>
            </a:pPr>
            <a:r>
              <a:rPr lang="ru-RU" sz="2000" dirty="0" smtClean="0"/>
              <a:t>     Крупнейший представитель фауны области — лось. Другие представители семейства оленей в области — благородный, пятнистый олени, косули, лань. Из хищников в области встречаются лисицы, горностаи, куницы, хори, ласки. Волки к 1970-м годам были полностью истреблёны охотниками, хотя встречаются появления волков из Польши или Литвы — на них разрешена охота</a:t>
            </a:r>
            <a:r>
              <a:rPr lang="ru-RU" sz="2000" dirty="0" smtClean="0"/>
              <a:t>. </a:t>
            </a:r>
          </a:p>
          <a:p>
            <a:pPr>
              <a:buNone/>
            </a:pPr>
            <a:r>
              <a:rPr lang="ru-RU" sz="2000" dirty="0" smtClean="0"/>
              <a:t>     Грызуны представлены  бобром, нутрией, ондатрой, </a:t>
            </a:r>
            <a:r>
              <a:rPr lang="ru-RU" sz="2000" dirty="0" smtClean="0"/>
              <a:t>белкой.</a:t>
            </a:r>
            <a:endParaRPr lang="ru-RU" sz="2000" dirty="0" smtClean="0"/>
          </a:p>
          <a:p>
            <a:pPr>
              <a:buNone/>
            </a:pPr>
            <a:endParaRPr lang="ru-RU" sz="2000" dirty="0" smtClean="0">
              <a:solidFill>
                <a:srgbClr val="FF0000"/>
              </a:solidFill>
            </a:endParaRPr>
          </a:p>
          <a:p>
            <a:pPr>
              <a:buFont typeface="Wingdings" pitchFamily="2" charset="2"/>
              <a:buChar char="Ø"/>
            </a:pPr>
            <a:endParaRPr lang="ru-RU" dirty="0"/>
          </a:p>
        </p:txBody>
      </p:sp>
      <p:pic>
        <p:nvPicPr>
          <p:cNvPr id="23554" name="Picture 2" descr="http://t0.gstatic.com/images?q=tbn:ANd9GcQbqir3ec_dhrR4l8gQfAZQAuGHR6CwScEJRLqXu7D5XqeshO2u4Ae1sMQ">
            <a:hlinkClick r:id="rId2"/>
          </p:cNvPr>
          <p:cNvPicPr>
            <a:picLocks noChangeAspect="1" noChangeArrowheads="1"/>
          </p:cNvPicPr>
          <p:nvPr/>
        </p:nvPicPr>
        <p:blipFill>
          <a:blip r:embed="rId3"/>
          <a:srcRect/>
          <a:stretch>
            <a:fillRect/>
          </a:stretch>
        </p:blipFill>
        <p:spPr bwMode="auto">
          <a:xfrm rot="21053138">
            <a:off x="571472" y="4786322"/>
            <a:ext cx="1673030" cy="171451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pic>
        <p:nvPicPr>
          <p:cNvPr id="24578" name="Picture 2" descr="http://t0.gstatic.com/images?q=tbn:ANd9GcQ0i05tcD-qibzjHoXtNxW5iD-VoSTFhwx-W_IvWha8XjDmF5-1ns8_Pkya">
            <a:hlinkClick r:id="rId2"/>
          </p:cNvPr>
          <p:cNvPicPr>
            <a:picLocks noChangeAspect="1" noChangeArrowheads="1"/>
          </p:cNvPicPr>
          <p:nvPr/>
        </p:nvPicPr>
        <p:blipFill>
          <a:blip r:embed="rId3"/>
          <a:srcRect/>
          <a:stretch>
            <a:fillRect/>
          </a:stretch>
        </p:blipFill>
        <p:spPr bwMode="auto">
          <a:xfrm rot="185947">
            <a:off x="500034" y="1643050"/>
            <a:ext cx="3034532" cy="2286016"/>
          </a:xfrm>
          <a:prstGeom prst="rect">
            <a:avLst/>
          </a:prstGeom>
          <a:noFill/>
        </p:spPr>
      </p:pic>
      <p:pic>
        <p:nvPicPr>
          <p:cNvPr id="24580" name="Picture 4" descr="http://t2.gstatic.com/images?q=tbn:ANd9GcTYOuA7jJ-iLzrVJve5GWiqHI_9uu6F6HuwQ1XAdH8XG3TAtu94pVGBog">
            <a:hlinkClick r:id="rId4"/>
          </p:cNvPr>
          <p:cNvPicPr>
            <a:picLocks noChangeAspect="1" noChangeArrowheads="1"/>
          </p:cNvPicPr>
          <p:nvPr/>
        </p:nvPicPr>
        <p:blipFill>
          <a:blip r:embed="rId5"/>
          <a:srcRect/>
          <a:stretch>
            <a:fillRect/>
          </a:stretch>
        </p:blipFill>
        <p:spPr bwMode="auto">
          <a:xfrm rot="491181">
            <a:off x="5072066" y="1714488"/>
            <a:ext cx="2970743" cy="2714644"/>
          </a:xfrm>
          <a:prstGeom prst="rect">
            <a:avLst/>
          </a:prstGeom>
          <a:noFill/>
        </p:spPr>
      </p:pic>
      <p:pic>
        <p:nvPicPr>
          <p:cNvPr id="24582" name="Picture 6" descr="http://t2.gstatic.com/images?q=tbn:ANd9GcTGhvDGwXOIXEtmUvZpauiDmnyZF37PUz_205mjzsEiiWcsswforubZYlg">
            <a:hlinkClick r:id="rId6"/>
          </p:cNvPr>
          <p:cNvPicPr>
            <a:picLocks noChangeAspect="1" noChangeArrowheads="1"/>
          </p:cNvPicPr>
          <p:nvPr/>
        </p:nvPicPr>
        <p:blipFill>
          <a:blip r:embed="rId7"/>
          <a:srcRect/>
          <a:stretch>
            <a:fillRect/>
          </a:stretch>
        </p:blipFill>
        <p:spPr bwMode="auto">
          <a:xfrm rot="546873">
            <a:off x="3229123" y="4183092"/>
            <a:ext cx="1571636" cy="2111544"/>
          </a:xfrm>
          <a:prstGeom prst="rect">
            <a:avLst/>
          </a:prstGeom>
          <a:noFill/>
        </p:spPr>
      </p:pic>
      <p:sp>
        <p:nvSpPr>
          <p:cNvPr id="7" name="TextBox 6"/>
          <p:cNvSpPr txBox="1"/>
          <p:nvPr/>
        </p:nvSpPr>
        <p:spPr>
          <a:xfrm>
            <a:off x="1714480" y="4000504"/>
            <a:ext cx="857256" cy="261610"/>
          </a:xfrm>
          <a:prstGeom prst="rect">
            <a:avLst/>
          </a:prstGeom>
          <a:noFill/>
        </p:spPr>
        <p:txBody>
          <a:bodyPr wrap="square" rtlCol="0">
            <a:spAutoFit/>
          </a:bodyPr>
          <a:lstStyle/>
          <a:p>
            <a:r>
              <a:rPr lang="ru-RU" sz="1100" dirty="0" smtClean="0"/>
              <a:t>олень</a:t>
            </a:r>
            <a:endParaRPr lang="ru-RU" sz="1100" dirty="0"/>
          </a:p>
        </p:txBody>
      </p:sp>
      <p:sp>
        <p:nvSpPr>
          <p:cNvPr id="9" name="TextBox 8"/>
          <p:cNvSpPr txBox="1"/>
          <p:nvPr/>
        </p:nvSpPr>
        <p:spPr>
          <a:xfrm>
            <a:off x="6000760" y="4572008"/>
            <a:ext cx="928694" cy="261610"/>
          </a:xfrm>
          <a:prstGeom prst="rect">
            <a:avLst/>
          </a:prstGeom>
          <a:noFill/>
        </p:spPr>
        <p:txBody>
          <a:bodyPr wrap="square" rtlCol="0">
            <a:spAutoFit/>
          </a:bodyPr>
          <a:lstStyle/>
          <a:p>
            <a:pPr algn="ctr"/>
            <a:r>
              <a:rPr lang="ru-RU" sz="1100" dirty="0" smtClean="0"/>
              <a:t>лось</a:t>
            </a:r>
            <a:endParaRPr lang="ru-RU" sz="1100" dirty="0"/>
          </a:p>
        </p:txBody>
      </p:sp>
      <p:sp>
        <p:nvSpPr>
          <p:cNvPr id="10" name="TextBox 9"/>
          <p:cNvSpPr txBox="1"/>
          <p:nvPr/>
        </p:nvSpPr>
        <p:spPr>
          <a:xfrm>
            <a:off x="3357554" y="6357958"/>
            <a:ext cx="1143008" cy="261610"/>
          </a:xfrm>
          <a:prstGeom prst="rect">
            <a:avLst/>
          </a:prstGeom>
          <a:noFill/>
        </p:spPr>
        <p:txBody>
          <a:bodyPr wrap="square" rtlCol="0">
            <a:spAutoFit/>
          </a:bodyPr>
          <a:lstStyle/>
          <a:p>
            <a:pPr algn="ctr"/>
            <a:r>
              <a:rPr lang="ru-RU" sz="1100" dirty="0" smtClean="0"/>
              <a:t>косуля</a:t>
            </a:r>
            <a:endParaRPr lang="ru-RU" sz="11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Общая информация.</a:t>
            </a:r>
            <a:endParaRPr lang="ru-RU" dirty="0"/>
          </a:p>
        </p:txBody>
      </p:sp>
      <p:sp>
        <p:nvSpPr>
          <p:cNvPr id="3" name="Содержимое 2"/>
          <p:cNvSpPr>
            <a:spLocks noGrp="1"/>
          </p:cNvSpPr>
          <p:nvPr>
            <p:ph idx="1"/>
          </p:nvPr>
        </p:nvSpPr>
        <p:spPr/>
        <p:txBody>
          <a:bodyPr/>
          <a:lstStyle/>
          <a:p>
            <a:pPr>
              <a:buFont typeface="Wingdings" pitchFamily="2" charset="2"/>
              <a:buChar char="Ø"/>
            </a:pPr>
            <a:r>
              <a:rPr lang="ru-RU" sz="2400" b="1" dirty="0" smtClean="0"/>
              <a:t>Калининградская область</a:t>
            </a:r>
            <a:r>
              <a:rPr lang="ru-RU" sz="2400" dirty="0" smtClean="0"/>
              <a:t> — самая западная и самая маленькая по площади область входит в состав Северо-Западного федерального округа.</a:t>
            </a:r>
          </a:p>
          <a:p>
            <a:pPr>
              <a:buFont typeface="Wingdings" pitchFamily="2" charset="2"/>
              <a:buChar char="Ø"/>
            </a:pPr>
            <a:r>
              <a:rPr lang="ru-RU" sz="2400" dirty="0" smtClean="0"/>
              <a:t>Расположена в Центральной Европе. Является </a:t>
            </a:r>
            <a:r>
              <a:rPr lang="ru-RU" sz="2400" dirty="0" err="1" smtClean="0"/>
              <a:t>полуэксклавом</a:t>
            </a:r>
            <a:r>
              <a:rPr lang="ru-RU" sz="2400" dirty="0" smtClean="0"/>
              <a:t> Российской Федерации, так как не имеет общей с Россией сухопутной границы.</a:t>
            </a:r>
          </a:p>
          <a:p>
            <a:pPr>
              <a:buFont typeface="Wingdings" pitchFamily="2" charset="2"/>
              <a:buChar char="Ø"/>
            </a:pPr>
            <a:endParaRPr lang="ru-RU" sz="2400" dirty="0" smtClean="0"/>
          </a:p>
          <a:p>
            <a:pPr>
              <a:buFont typeface="Wingdings" pitchFamily="2" charset="2"/>
              <a:buChar char="Ø"/>
            </a:pPr>
            <a:r>
              <a:rPr lang="ru-RU" sz="1800" i="1" dirty="0" smtClean="0"/>
              <a:t>Площадь</a:t>
            </a:r>
            <a:r>
              <a:rPr lang="ru-RU" sz="1800" dirty="0" smtClean="0"/>
              <a:t> — 15,1 тыс. км² </a:t>
            </a:r>
            <a:endParaRPr lang="en-US" sz="1800" dirty="0" smtClean="0"/>
          </a:p>
          <a:p>
            <a:pPr>
              <a:buFont typeface="Wingdings" pitchFamily="2" charset="2"/>
              <a:buChar char="Ø"/>
            </a:pPr>
            <a:r>
              <a:rPr lang="ru-RU" sz="1800" i="1" dirty="0" smtClean="0"/>
              <a:t>Население</a:t>
            </a:r>
            <a:r>
              <a:rPr lang="ru-RU" sz="1800" dirty="0" smtClean="0"/>
              <a:t> — 937,9 тыс. чел.</a:t>
            </a:r>
            <a:endParaRPr lang="en-US" sz="1800" dirty="0" smtClean="0"/>
          </a:p>
          <a:p>
            <a:pPr>
              <a:buFont typeface="Wingdings" pitchFamily="2" charset="2"/>
              <a:buChar char="Ø"/>
            </a:pPr>
            <a:r>
              <a:rPr lang="ru-RU" sz="1400" dirty="0" smtClean="0"/>
              <a:t>Плотность населения: 62,1 чел/км², </a:t>
            </a:r>
            <a:endParaRPr lang="ru-RU" sz="1400" dirty="0"/>
          </a:p>
        </p:txBody>
      </p:sp>
      <p:pic>
        <p:nvPicPr>
          <p:cNvPr id="1026" name="Picture 2" descr="C:\Documents and Settings\Admin\Рабочий стол\800px-%D0%9A%D0%B0%D0%BB%D0%B8%D0%BD%D0%B8%D0%BD%D0%B3%D1%80%D0%B0%D0%B4%D1%81%D0%BA%D0%B0%D1%8F_%D0%BE%D0%B1%D0%BB%D0%B0%D1%81%D1%82%D1%8C.png"/>
          <p:cNvPicPr>
            <a:picLocks noChangeAspect="1" noChangeArrowheads="1"/>
          </p:cNvPicPr>
          <p:nvPr/>
        </p:nvPicPr>
        <p:blipFill>
          <a:blip r:embed="rId2"/>
          <a:srcRect/>
          <a:stretch>
            <a:fillRect/>
          </a:stretch>
        </p:blipFill>
        <p:spPr bwMode="auto">
          <a:xfrm rot="21429839">
            <a:off x="3922300" y="4001109"/>
            <a:ext cx="4930782" cy="2736584"/>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1554162"/>
            <a:ext cx="4338638" cy="4525963"/>
          </a:xfrm>
        </p:spPr>
        <p:txBody>
          <a:bodyPr>
            <a:normAutofit fontScale="85000" lnSpcReduction="10000"/>
          </a:bodyPr>
          <a:lstStyle/>
          <a:p>
            <a:pPr>
              <a:buFont typeface="Wingdings" pitchFamily="2" charset="2"/>
              <a:buChar char="Ø"/>
            </a:pPr>
            <a:r>
              <a:rPr lang="ru-RU" sz="2400" dirty="0" smtClean="0"/>
              <a:t>Максимальная протяжённость области с запада на восток — 205 км, с севера на юг — 108 км. Протяженность границ области, являющихся одновременно и государственной границей Российской Федерации, составляет 540 км. Из них 410 км приходится на сухопутные — примерно поровну на границу с Польшей и Литвой и 140-километровая морская граница по побережью Балтийского моря.</a:t>
            </a:r>
          </a:p>
          <a:p>
            <a:pPr>
              <a:buFont typeface="Wingdings" pitchFamily="2" charset="2"/>
              <a:buChar char="Ø"/>
            </a:pPr>
            <a:endParaRPr lang="ru-RU" sz="2400" dirty="0"/>
          </a:p>
        </p:txBody>
      </p:sp>
      <p:pic>
        <p:nvPicPr>
          <p:cNvPr id="2050" name="Picture 2" descr="C:\Documents and Settings\Admin\Рабочий стол\ages.jpg"/>
          <p:cNvPicPr>
            <a:picLocks noChangeAspect="1" noChangeArrowheads="1"/>
          </p:cNvPicPr>
          <p:nvPr/>
        </p:nvPicPr>
        <p:blipFill>
          <a:blip r:embed="rId2"/>
          <a:srcRect/>
          <a:stretch>
            <a:fillRect/>
          </a:stretch>
        </p:blipFill>
        <p:spPr bwMode="auto">
          <a:xfrm rot="776549">
            <a:off x="5140684" y="2651176"/>
            <a:ext cx="2874240" cy="2214578"/>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РЕЛЬЕФ.</a:t>
            </a:r>
            <a:endParaRPr lang="ru-RU" dirty="0"/>
          </a:p>
        </p:txBody>
      </p:sp>
      <p:sp>
        <p:nvSpPr>
          <p:cNvPr id="3" name="Содержимое 2"/>
          <p:cNvSpPr>
            <a:spLocks noGrp="1"/>
          </p:cNvSpPr>
          <p:nvPr>
            <p:ph idx="1"/>
          </p:nvPr>
        </p:nvSpPr>
        <p:spPr>
          <a:xfrm>
            <a:off x="304800" y="1554162"/>
            <a:ext cx="8624918" cy="4525963"/>
          </a:xfrm>
        </p:spPr>
        <p:txBody>
          <a:bodyPr>
            <a:normAutofit/>
          </a:bodyPr>
          <a:lstStyle/>
          <a:p>
            <a:pPr>
              <a:buFont typeface="Wingdings" pitchFamily="2" charset="2"/>
              <a:buChar char="Ø"/>
            </a:pPr>
            <a:r>
              <a:rPr lang="ru-RU" sz="2400" dirty="0" smtClean="0"/>
              <a:t>Рельеф области — всхолмлённая равнина, отдельные участки которой находятся ниже уровня моря.</a:t>
            </a:r>
          </a:p>
          <a:p>
            <a:pPr>
              <a:buNone/>
            </a:pPr>
            <a:r>
              <a:rPr lang="ru-RU" sz="2400" dirty="0" smtClean="0"/>
              <a:t>     На востоке области, в </a:t>
            </a:r>
            <a:r>
              <a:rPr lang="ru-RU" sz="2400" dirty="0" err="1" smtClean="0"/>
              <a:t>Нестеровском</a:t>
            </a:r>
            <a:r>
              <a:rPr lang="ru-RU" sz="2400" dirty="0" smtClean="0"/>
              <a:t> районе, рельеф более неровный, здесь расположена </a:t>
            </a:r>
            <a:r>
              <a:rPr lang="ru-RU" sz="2400" dirty="0" err="1" smtClean="0"/>
              <a:t>Виштынецкая</a:t>
            </a:r>
            <a:r>
              <a:rPr lang="ru-RU" sz="2400" dirty="0" smtClean="0"/>
              <a:t> возвышенность с высотами до 230 метров над уровнем моря.  </a:t>
            </a:r>
            <a:endParaRPr lang="ru-RU" sz="2400" dirty="0"/>
          </a:p>
        </p:txBody>
      </p:sp>
      <p:pic>
        <p:nvPicPr>
          <p:cNvPr id="3074" name="Picture 2" descr="C:\Documents and Settings\Admin\Рабочий стол\011412_2044_3.jpg"/>
          <p:cNvPicPr>
            <a:picLocks noChangeAspect="1" noChangeArrowheads="1"/>
          </p:cNvPicPr>
          <p:nvPr/>
        </p:nvPicPr>
        <p:blipFill>
          <a:blip r:embed="rId2"/>
          <a:srcRect/>
          <a:stretch>
            <a:fillRect/>
          </a:stretch>
        </p:blipFill>
        <p:spPr bwMode="auto">
          <a:xfrm>
            <a:off x="571472" y="4143380"/>
            <a:ext cx="7929618" cy="2205053"/>
          </a:xfrm>
          <a:prstGeom prst="rect">
            <a:avLst/>
          </a:prstGeom>
          <a:noFill/>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Font typeface="Wingdings" pitchFamily="2" charset="2"/>
              <a:buChar char="Ø"/>
            </a:pPr>
            <a:r>
              <a:rPr lang="ru-RU" sz="2000" dirty="0" smtClean="0"/>
              <a:t>Самые низменные территории области расположены в Славском районе. Это так называемые польдеры — земли постоянно находящиеся под угрозой затопления и огороженные дамбами. Площадь калининградских польдеров около тысячи квадратных километров, что составляет более половины всех польдеров бывшего СССР. </a:t>
            </a:r>
          </a:p>
          <a:p>
            <a:pPr>
              <a:buFont typeface="Wingdings" pitchFamily="2" charset="2"/>
              <a:buChar char="Ø"/>
            </a:pPr>
            <a:r>
              <a:rPr lang="ru-RU" sz="2000" dirty="0" smtClean="0"/>
              <a:t>Средняя абсолютная высота поверхности суши Калининградской области над уровнем Мирового океана составляет 15 метров. Избыточное увлажнение при плоском низменном рельефе требует больших мелиоративных работ. Поэтому почти вся территория области покрыта осушительными мелиоративными каналами.</a:t>
            </a:r>
            <a:endParaRPr lang="ru-RU" sz="20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Климат.</a:t>
            </a:r>
            <a:endParaRPr lang="ru-RU" dirty="0"/>
          </a:p>
        </p:txBody>
      </p:sp>
      <p:sp>
        <p:nvSpPr>
          <p:cNvPr id="3" name="Содержимое 2"/>
          <p:cNvSpPr>
            <a:spLocks noGrp="1"/>
          </p:cNvSpPr>
          <p:nvPr>
            <p:ph idx="1"/>
          </p:nvPr>
        </p:nvSpPr>
        <p:spPr>
          <a:xfrm rot="180717">
            <a:off x="4000496" y="1554162"/>
            <a:ext cx="4991104" cy="4525963"/>
          </a:xfrm>
        </p:spPr>
        <p:txBody>
          <a:bodyPr>
            <a:normAutofit fontScale="92500" lnSpcReduction="20000"/>
          </a:bodyPr>
          <a:lstStyle/>
          <a:p>
            <a:pPr>
              <a:buFont typeface="Wingdings" pitchFamily="2" charset="2"/>
              <a:buChar char="Ø"/>
            </a:pPr>
            <a:r>
              <a:rPr lang="ru-RU" sz="2400" dirty="0" smtClean="0"/>
              <a:t>Климат Калининградской области обусловлен её географическим положением и является переходным от морского к умеренно-континентальному.</a:t>
            </a:r>
          </a:p>
          <a:p>
            <a:pPr>
              <a:buNone/>
            </a:pPr>
            <a:r>
              <a:rPr lang="ru-RU" sz="2400" dirty="0" smtClean="0"/>
              <a:t>     Влияние Балтийского моря приводит к тому, что среднегодовые температуры увеличиваются с 6,5 °C на северо-востоке области до 7,5 °C на юго-западе. Максимальная разница среднемесячных температур наблюдается в январе-феврале (до двух градусов).</a:t>
            </a:r>
            <a:endParaRPr lang="ru-RU" sz="2400" dirty="0"/>
          </a:p>
        </p:txBody>
      </p:sp>
      <p:pic>
        <p:nvPicPr>
          <p:cNvPr id="4098" name="Picture 2" descr="C:\Documents and Settings\Admin\Рабочий стол\ec-o-kalin-o-2010-17.png"/>
          <p:cNvPicPr>
            <a:picLocks noChangeAspect="1" noChangeArrowheads="1"/>
          </p:cNvPicPr>
          <p:nvPr/>
        </p:nvPicPr>
        <p:blipFill>
          <a:blip r:embed="rId2"/>
          <a:srcRect/>
          <a:stretch>
            <a:fillRect/>
          </a:stretch>
        </p:blipFill>
        <p:spPr bwMode="auto">
          <a:xfrm rot="21427099">
            <a:off x="785786" y="2143116"/>
            <a:ext cx="2653303" cy="2571768"/>
          </a:xfrm>
          <a:prstGeom prst="rect">
            <a:avLst/>
          </a:prstGeom>
          <a:noFill/>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Font typeface="Wingdings" pitchFamily="2" charset="2"/>
              <a:buChar char="Ø"/>
            </a:pPr>
            <a:r>
              <a:rPr lang="ru-RU" sz="2000" dirty="0" smtClean="0"/>
              <a:t>Обычно самый холодный месяц — январь, но в феврале температура воздуха отличается от январской лишь на полградуса. Самый тёплый месяц — июль (август холоднее на полградуса). Максимальная температура воздуха летом составляет 22—26 °C, минимальная температура зимой — от −18 до −23 °C. Абсолютный минимум составлял в городах Советске и Нестерове −35 °C, абсолютный максимум (в Калининграде) — +37 °C.</a:t>
            </a:r>
            <a:r>
              <a:rPr lang="en-US" sz="2000" dirty="0" smtClean="0"/>
              <a:t> </a:t>
            </a:r>
          </a:p>
          <a:p>
            <a:pPr>
              <a:buNone/>
            </a:pPr>
            <a:r>
              <a:rPr lang="en-US" sz="2000" dirty="0" smtClean="0"/>
              <a:t>     </a:t>
            </a:r>
            <a:r>
              <a:rPr lang="ru-RU" sz="2000" dirty="0" smtClean="0"/>
              <a:t>Дождь идет в среднем 185 дней в году, снег — 55 дней, 60 дней бывает пасмурно, 68 дней — солнечно.</a:t>
            </a:r>
            <a:endParaRPr lang="en-US" sz="2000" dirty="0" smtClean="0"/>
          </a:p>
          <a:p>
            <a:pPr>
              <a:buNone/>
            </a:pPr>
            <a:r>
              <a:rPr lang="en-US" sz="2000" dirty="0" smtClean="0"/>
              <a:t>     </a:t>
            </a:r>
            <a:r>
              <a:rPr lang="ru-RU" sz="2000" dirty="0" smtClean="0"/>
              <a:t>В осенний период часто над областью проходят западные штормовые ветры. Число дней с сильным ветром на побережье доходит до 35. Грозы в области могут случаться в течение всего года, хотя зимой они бывают в среднем раз в 10 лет.</a:t>
            </a:r>
          </a:p>
          <a:p>
            <a:pPr>
              <a:buNone/>
            </a:pPr>
            <a:endParaRPr lang="ru-RU" sz="2000" dirty="0"/>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C:\Documents and Settings\Admin\Рабочий стол\leto1.jpg"/>
          <p:cNvPicPr>
            <a:picLocks noChangeAspect="1" noChangeArrowheads="1"/>
          </p:cNvPicPr>
          <p:nvPr/>
        </p:nvPicPr>
        <p:blipFill>
          <a:blip r:embed="rId2"/>
          <a:srcRect/>
          <a:stretch>
            <a:fillRect/>
          </a:stretch>
        </p:blipFill>
        <p:spPr bwMode="auto">
          <a:xfrm>
            <a:off x="0" y="0"/>
            <a:ext cx="9144000" cy="6429396"/>
          </a:xfrm>
          <a:prstGeom prst="rect">
            <a:avLst/>
          </a:prstGeom>
          <a:noFill/>
        </p:spPr>
      </p:pic>
      <p:sp>
        <p:nvSpPr>
          <p:cNvPr id="5" name="TextBox 4"/>
          <p:cNvSpPr txBox="1"/>
          <p:nvPr/>
        </p:nvSpPr>
        <p:spPr>
          <a:xfrm>
            <a:off x="4000496" y="6429396"/>
            <a:ext cx="1866217" cy="276999"/>
          </a:xfrm>
          <a:prstGeom prst="rect">
            <a:avLst/>
          </a:prstGeom>
          <a:noFill/>
        </p:spPr>
        <p:txBody>
          <a:bodyPr wrap="none" rtlCol="0">
            <a:spAutoFit/>
          </a:bodyPr>
          <a:lstStyle/>
          <a:p>
            <a:r>
              <a:rPr lang="ru-RU" sz="1200" dirty="0" smtClean="0"/>
              <a:t>Дождь в Калининграде.</a:t>
            </a:r>
            <a:endParaRPr lang="ru-RU" sz="12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t2.gstatic.com/images?q=tbn:ANd9GcRi54oa9ysmuJzHS28Iz4viWoM5xFkuAvU8hiJyxSPsu-AeqWvg1j_AcyI">
            <a:hlinkClick r:id="rId2"/>
          </p:cNvPr>
          <p:cNvPicPr>
            <a:picLocks noChangeAspect="1" noChangeArrowheads="1"/>
          </p:cNvPicPr>
          <p:nvPr/>
        </p:nvPicPr>
        <p:blipFill>
          <a:blip r:embed="rId3"/>
          <a:srcRect/>
          <a:stretch>
            <a:fillRect/>
          </a:stretch>
        </p:blipFill>
        <p:spPr bwMode="auto">
          <a:xfrm rot="750673">
            <a:off x="3950785" y="2730365"/>
            <a:ext cx="1724031" cy="2368175"/>
          </a:xfrm>
          <a:prstGeom prst="rect">
            <a:avLst/>
          </a:prstGeom>
          <a:noFill/>
        </p:spPr>
      </p:pic>
      <p:sp>
        <p:nvSpPr>
          <p:cNvPr id="2" name="Заголовок 1"/>
          <p:cNvSpPr>
            <a:spLocks noGrp="1"/>
          </p:cNvSpPr>
          <p:nvPr>
            <p:ph type="title"/>
          </p:nvPr>
        </p:nvSpPr>
        <p:spPr/>
        <p:txBody>
          <a:bodyPr/>
          <a:lstStyle/>
          <a:p>
            <a:r>
              <a:rPr lang="ru-RU" dirty="0" smtClean="0"/>
              <a:t>Растительность.</a:t>
            </a:r>
            <a:endParaRPr lang="ru-RU" dirty="0"/>
          </a:p>
        </p:txBody>
      </p:sp>
      <p:sp>
        <p:nvSpPr>
          <p:cNvPr id="3" name="Содержимое 2"/>
          <p:cNvSpPr>
            <a:spLocks noGrp="1"/>
          </p:cNvSpPr>
          <p:nvPr>
            <p:ph idx="1"/>
          </p:nvPr>
        </p:nvSpPr>
        <p:spPr>
          <a:xfrm>
            <a:off x="304800" y="1554162"/>
            <a:ext cx="4410076" cy="5089548"/>
          </a:xfrm>
        </p:spPr>
        <p:txBody>
          <a:bodyPr>
            <a:normAutofit fontScale="92500" lnSpcReduction="20000"/>
          </a:bodyPr>
          <a:lstStyle/>
          <a:p>
            <a:pPr>
              <a:buFont typeface="Wingdings" pitchFamily="2" charset="2"/>
              <a:buChar char="Ø"/>
            </a:pPr>
            <a:r>
              <a:rPr lang="ru-RU" sz="2000" dirty="0" smtClean="0"/>
              <a:t>Леса в области вторичные — посаженные в XVIII—XIX веках после того, как широколиственные леса были вырублены. Леса чётко  делятся на кварталы.</a:t>
            </a:r>
          </a:p>
          <a:p>
            <a:pPr>
              <a:buNone/>
            </a:pPr>
            <a:r>
              <a:rPr lang="ru-RU" sz="2000" dirty="0" smtClean="0"/>
              <a:t>     Территория Калининградской области относится к зоне смешанных хвойно-широколиственных лесов. Лесистость области достигает 22 %. Наиболее </a:t>
            </a:r>
            <a:r>
              <a:rPr lang="ru-RU" sz="2000" dirty="0" err="1" smtClean="0"/>
              <a:t>облесена</a:t>
            </a:r>
            <a:r>
              <a:rPr lang="ru-RU" sz="2000" dirty="0" smtClean="0"/>
              <a:t> восточная часть области. В области </a:t>
            </a:r>
            <a:r>
              <a:rPr lang="ru-RU" sz="2000" dirty="0" err="1" smtClean="0"/>
              <a:t>интродуцированы</a:t>
            </a:r>
            <a:r>
              <a:rPr lang="ru-RU" sz="2000" dirty="0" smtClean="0"/>
              <a:t> растения, привезенные из стран </a:t>
            </a:r>
            <a:r>
              <a:rPr lang="ru-RU" sz="2000" dirty="0" smtClean="0">
                <a:solidFill>
                  <a:srgbClr val="FF0000"/>
                </a:solidFill>
              </a:rPr>
              <a:t>с </a:t>
            </a:r>
            <a:r>
              <a:rPr lang="ru-RU" sz="2000" dirty="0" smtClean="0"/>
              <a:t>более тёплым климатом, а также из Крыма и Кавказа. Часто встречаются хвойные деревья — ель и сосна, лиственные — берёза, бук, граб, дуб, клён, липа, ольха, ясень.</a:t>
            </a:r>
          </a:p>
          <a:p>
            <a:pPr>
              <a:buNone/>
            </a:pPr>
            <a:endParaRPr lang="ru-RU" sz="2000" dirty="0"/>
          </a:p>
        </p:txBody>
      </p:sp>
      <p:pic>
        <p:nvPicPr>
          <p:cNvPr id="1026" name="Picture 2" descr="C:\Documents and Settings\Admin\Рабочий стол\1B4SSCAWX6YLCCA70BOOJCA23LZNOCANQ7QA5CAIM5JCXCA82XG0YCAENFFODCA4EW3QFCAFCSJKVCA156YEICAWSCVJBCA1EG18UCA2ZKIH4CATYRUTYCA60H2TOCA2R32K8CA97LCA9CADGZJD6CAF5RGIK.jpg"/>
          <p:cNvPicPr>
            <a:picLocks noChangeAspect="1" noChangeArrowheads="1"/>
          </p:cNvPicPr>
          <p:nvPr/>
        </p:nvPicPr>
        <p:blipFill>
          <a:blip r:embed="rId4"/>
          <a:srcRect/>
          <a:stretch>
            <a:fillRect/>
          </a:stretch>
        </p:blipFill>
        <p:spPr bwMode="auto">
          <a:xfrm rot="20306557">
            <a:off x="6338234" y="1111779"/>
            <a:ext cx="1397025" cy="2102890"/>
          </a:xfrm>
          <a:prstGeom prst="rect">
            <a:avLst/>
          </a:prstGeom>
          <a:noFill/>
        </p:spPr>
      </p:pic>
      <p:pic>
        <p:nvPicPr>
          <p:cNvPr id="1027" name="Picture 3" descr="C:\Documents and Settings\Admin\Рабочий стол\V9UXUCA5KVOWLCAYZ1PQFCADH57JICAAH2KYECAEKYA33CAFZE000CAFRA15ICAC4CT20CAWX1QSACANI5YWGCAJHYJSHCAPMQY2RCAJXEPQOCAVS24J5CAQ521G9CA6Q22HUCAPTAXWICADAK22VCAOGHGO1.jpg"/>
          <p:cNvPicPr>
            <a:picLocks noChangeAspect="1" noChangeArrowheads="1"/>
          </p:cNvPicPr>
          <p:nvPr/>
        </p:nvPicPr>
        <p:blipFill>
          <a:blip r:embed="rId5"/>
          <a:srcRect/>
          <a:stretch>
            <a:fillRect/>
          </a:stretch>
        </p:blipFill>
        <p:spPr bwMode="auto">
          <a:xfrm>
            <a:off x="6786578" y="3857628"/>
            <a:ext cx="1815366" cy="2000264"/>
          </a:xfrm>
          <a:prstGeom prst="rect">
            <a:avLst/>
          </a:prstGeom>
          <a:noFill/>
        </p:spPr>
      </p:pic>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135</TotalTime>
  <Words>192</Words>
  <Application>Microsoft Office PowerPoint</Application>
  <PresentationFormat>Экран (4:3)</PresentationFormat>
  <Paragraphs>32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Калининградская область.</vt:lpstr>
      <vt:lpstr>Общая информация.</vt:lpstr>
      <vt:lpstr>Слайд 3</vt:lpstr>
      <vt:lpstr>РЕЛЬЕФ.</vt:lpstr>
      <vt:lpstr>Слайд 5</vt:lpstr>
      <vt:lpstr>Климат.</vt:lpstr>
      <vt:lpstr>Слайд 7</vt:lpstr>
      <vt:lpstr>Слайд 8</vt:lpstr>
      <vt:lpstr>Растительность.</vt:lpstr>
      <vt:lpstr>Слайд 10</vt:lpstr>
      <vt:lpstr>Животный мир.</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Калининградская область.</dc:title>
  <dc:creator>SamLab.ws</dc:creator>
  <cp:lastModifiedBy>SamLab.ws</cp:lastModifiedBy>
  <cp:revision>24</cp:revision>
  <dcterms:created xsi:type="dcterms:W3CDTF">2012-03-24T09:16:45Z</dcterms:created>
  <dcterms:modified xsi:type="dcterms:W3CDTF">2012-03-26T08:09:42Z</dcterms:modified>
</cp:coreProperties>
</file>