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E0B6-6E20-409B-8BC2-14F24D3BF0C9}" type="datetimeFigureOut">
              <a:rPr lang="ru-RU" smtClean="0"/>
              <a:t>10.07.2013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2A77-EE26-49EF-89D4-88C32D3F6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hoo.com/" TargetMode="External"/><Relationship Id="rId3" Type="http://schemas.openxmlformats.org/officeDocument/2006/relationships/hyperlink" Target="http://www.rambler.ru/" TargetMode="External"/><Relationship Id="rId7" Type="http://schemas.openxmlformats.org/officeDocument/2006/relationships/hyperlink" Target="http://www.altavista.com/" TargetMode="External"/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" TargetMode="External"/><Relationship Id="rId5" Type="http://schemas.openxmlformats.org/officeDocument/2006/relationships/hyperlink" Target="http://www.gogo.ru/" TargetMode="External"/><Relationship Id="rId4" Type="http://schemas.openxmlformats.org/officeDocument/2006/relationships/hyperlink" Target="http://www.aport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сложных запросов</a:t>
            </a:r>
            <a:endParaRPr lang="ru-RU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7776864" cy="1752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информатики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Альшевская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А.А.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№1. </a:t>
            </a:r>
            <a:r>
              <a:rPr lang="ru-RU" dirty="0"/>
              <a:t>Р</a:t>
            </a:r>
            <a:r>
              <a:rPr lang="ru-RU" dirty="0" smtClean="0"/>
              <a:t>анжирование .</a:t>
            </a:r>
            <a:endParaRPr lang="ru-RU" dirty="0"/>
          </a:p>
        </p:txBody>
      </p:sp>
      <p:pic>
        <p:nvPicPr>
          <p:cNvPr id="4" name="Рисунок 3" descr="Сложные запросы. Задание на ранжирование №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14754"/>
            <a:ext cx="7524328" cy="5643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№2.  Ранжирование </a:t>
            </a:r>
            <a:endParaRPr lang="ru-RU" dirty="0"/>
          </a:p>
        </p:txBody>
      </p:sp>
      <p:pic>
        <p:nvPicPr>
          <p:cNvPr id="4" name="Рисунок 3" descr="Сложные запросы.Задание на ранжирование №1.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60748"/>
            <a:ext cx="7596336" cy="56972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Задание№3. </a:t>
            </a:r>
            <a:r>
              <a:rPr lang="ru-RU" dirty="0"/>
              <a:t>Д</a:t>
            </a:r>
            <a:r>
              <a:rPr lang="ru-RU" dirty="0" smtClean="0"/>
              <a:t>иаграммы Вена.</a:t>
            </a:r>
            <a:endParaRPr lang="ru-RU" dirty="0"/>
          </a:p>
        </p:txBody>
      </p:sp>
      <p:pic>
        <p:nvPicPr>
          <p:cNvPr id="4" name="Содержимое 3" descr="Диаграммы Венна. Задание №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268760"/>
            <a:ext cx="7131636" cy="53487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№4.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7632" t="33556" r="34870" b="53756"/>
          <a:stretch>
            <a:fillRect/>
          </a:stretch>
        </p:blipFill>
        <p:spPr bwMode="auto">
          <a:xfrm>
            <a:off x="827584" y="2780928"/>
            <a:ext cx="78488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№4.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b="53229"/>
          <a:stretch>
            <a:fillRect/>
          </a:stretch>
        </p:blipFill>
        <p:spPr bwMode="auto">
          <a:xfrm>
            <a:off x="0" y="2132856"/>
            <a:ext cx="9180512" cy="18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в формате ЕГЭ</a:t>
            </a:r>
            <a:endParaRPr lang="ru-RU" dirty="0"/>
          </a:p>
        </p:txBody>
      </p:sp>
      <p:pic>
        <p:nvPicPr>
          <p:cNvPr id="4" name="Содержимое 3" descr="Сложные запросы. Аналог задачи в формате ЕГ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8448" y="1144880"/>
            <a:ext cx="7461984" cy="5596488"/>
          </a:xfrm>
        </p:spPr>
      </p:pic>
      <p:pic>
        <p:nvPicPr>
          <p:cNvPr id="5" name="Содержимое 3" descr="Сложные запросы. Аналог задачи в формате ЕГ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1512"/>
            <a:ext cx="7461984" cy="5596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№5. Диаграммы Венна</a:t>
            </a:r>
            <a:endParaRPr lang="ru-RU" dirty="0"/>
          </a:p>
        </p:txBody>
      </p:sp>
      <p:pic>
        <p:nvPicPr>
          <p:cNvPr id="4" name="Содержимое 3" descr="Диаграммы Венна. Задание №2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08876"/>
            <a:ext cx="7560840" cy="56706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Дополнительное задание для сильных учеников.</a:t>
            </a:r>
            <a:endParaRPr lang="ru-RU" dirty="0"/>
          </a:p>
        </p:txBody>
      </p:sp>
      <p:pic>
        <p:nvPicPr>
          <p:cNvPr id="4" name="Содержимое 3" descr="Сложный запрос. Задание №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6840759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6856" t="10853" r="28383" b="13934"/>
          <a:stretch>
            <a:fillRect/>
          </a:stretch>
        </p:blipFill>
        <p:spPr bwMode="auto">
          <a:xfrm>
            <a:off x="1259633" y="1440610"/>
            <a:ext cx="5416916" cy="541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Определите на каком уровне вы находитесь 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0601" t="42119" r="53392" b="39726"/>
          <a:stretch>
            <a:fillRect/>
          </a:stretch>
        </p:blipFill>
        <p:spPr bwMode="auto">
          <a:xfrm>
            <a:off x="0" y="1772817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Инсерт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err="1"/>
              <a:t>Инсерт</a:t>
            </a:r>
            <a:r>
              <a:rPr lang="ru-RU" sz="5600" dirty="0"/>
              <a:t>.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Прочитайте текст. Скопируйте лист “</a:t>
            </a:r>
            <a:r>
              <a:rPr lang="ru-RU" sz="5600" dirty="0" err="1"/>
              <a:t>Файл-создать</a:t>
            </a:r>
            <a:r>
              <a:rPr lang="ru-RU" sz="5600" dirty="0"/>
              <a:t> копию”. Настройте доступ и скопируйте ссылку в таблицу продвижения. Используя, инструмент фона текста, промаркируйте текст (его фрагменты), применив обозначения:</a:t>
            </a:r>
            <a:endParaRPr lang="ru-RU" sz="5600" dirty="0" smtClean="0"/>
          </a:p>
          <a:p>
            <a:pPr>
              <a:buNone/>
            </a:pPr>
            <a:r>
              <a:rPr lang="ru-RU" sz="5600" b="1" dirty="0">
                <a:solidFill>
                  <a:srgbClr val="FFFF00"/>
                </a:solidFill>
              </a:rPr>
              <a:t>известно </a:t>
            </a:r>
            <a:endParaRPr lang="ru-RU" sz="5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600" b="1" dirty="0">
                <a:solidFill>
                  <a:srgbClr val="00B050"/>
                </a:solidFill>
              </a:rPr>
              <a:t>интересно и неожиданно </a:t>
            </a:r>
            <a:endParaRPr lang="ru-RU" sz="5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5600" b="1" dirty="0">
                <a:solidFill>
                  <a:srgbClr val="FF0000"/>
                </a:solidFill>
              </a:rPr>
              <a:t>неясно, хочу узнать больше</a:t>
            </a:r>
            <a:endParaRPr lang="ru-RU" sz="5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600" dirty="0" smtClean="0"/>
              <a:t>Как </a:t>
            </a:r>
            <a:r>
              <a:rPr lang="ru-RU" sz="5600" dirty="0"/>
              <a:t>уже отмечалось, в Интернете существует множество поисковых серверов, отечественных и зарубежных.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Российские поисковые серверы: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«</a:t>
            </a:r>
            <a:r>
              <a:rPr lang="ru-RU" sz="5600" dirty="0" err="1"/>
              <a:t>Яндекс</a:t>
            </a:r>
            <a:r>
              <a:rPr lang="ru-RU" sz="5600" dirty="0"/>
              <a:t>» –</a:t>
            </a:r>
            <a:r>
              <a:rPr lang="ru-RU" sz="5600" dirty="0">
                <a:hlinkClick r:id="rId2"/>
              </a:rPr>
              <a:t> </a:t>
            </a:r>
            <a:r>
              <a:rPr lang="ru-RU" sz="5600" b="1" u="sng" dirty="0" err="1">
                <a:hlinkClick r:id="rId2"/>
              </a:rPr>
              <a:t>www.yandex.ru</a:t>
            </a:r>
            <a:r>
              <a:rPr lang="ru-RU" sz="5600" dirty="0"/>
              <a:t>;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«</a:t>
            </a:r>
            <a:r>
              <a:rPr lang="ru-RU" sz="5600" dirty="0" err="1"/>
              <a:t>Рамблер</a:t>
            </a:r>
            <a:r>
              <a:rPr lang="ru-RU" sz="5600" dirty="0"/>
              <a:t>» –</a:t>
            </a:r>
            <a:r>
              <a:rPr lang="ru-RU" sz="5600" dirty="0">
                <a:hlinkClick r:id="rId3"/>
              </a:rPr>
              <a:t> </a:t>
            </a:r>
            <a:r>
              <a:rPr lang="ru-RU" sz="5600" b="1" u="sng" dirty="0" err="1">
                <a:hlinkClick r:id="rId3"/>
              </a:rPr>
              <a:t>www.rambler.ru</a:t>
            </a:r>
            <a:r>
              <a:rPr lang="ru-RU" sz="5600" dirty="0"/>
              <a:t>;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«Апорт» –</a:t>
            </a:r>
            <a:r>
              <a:rPr lang="ru-RU" sz="5600" dirty="0">
                <a:hlinkClick r:id="rId4"/>
              </a:rPr>
              <a:t> </a:t>
            </a:r>
            <a:r>
              <a:rPr lang="ru-RU" sz="5600" b="1" u="sng" dirty="0" err="1">
                <a:hlinkClick r:id="rId4"/>
              </a:rPr>
              <a:t>www.aport.ru</a:t>
            </a:r>
            <a:r>
              <a:rPr lang="ru-RU" sz="5600" dirty="0"/>
              <a:t>;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</a:t>
            </a:r>
            <a:r>
              <a:rPr lang="ru-RU" sz="5600" dirty="0" err="1"/>
              <a:t>Gogo</a:t>
            </a:r>
            <a:r>
              <a:rPr lang="ru-RU" sz="5600" dirty="0"/>
              <a:t> –</a:t>
            </a:r>
            <a:r>
              <a:rPr lang="ru-RU" sz="5600" dirty="0">
                <a:hlinkClick r:id="rId5"/>
              </a:rPr>
              <a:t> </a:t>
            </a:r>
            <a:r>
              <a:rPr lang="ru-RU" sz="5600" b="1" u="sng" dirty="0" err="1">
                <a:hlinkClick r:id="rId5"/>
              </a:rPr>
              <a:t>www.gogo.ru</a:t>
            </a:r>
            <a:r>
              <a:rPr lang="ru-RU" sz="5600" dirty="0"/>
              <a:t>.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Зарубежные поисковые серверы: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</a:t>
            </a:r>
            <a:r>
              <a:rPr lang="ru-RU" sz="5600" dirty="0" err="1"/>
              <a:t>Google</a:t>
            </a:r>
            <a:r>
              <a:rPr lang="ru-RU" sz="5600" dirty="0"/>
              <a:t> –</a:t>
            </a:r>
            <a:r>
              <a:rPr lang="ru-RU" sz="5600" dirty="0">
                <a:hlinkClick r:id="rId6"/>
              </a:rPr>
              <a:t> </a:t>
            </a:r>
            <a:r>
              <a:rPr lang="ru-RU" sz="5600" b="1" u="sng" dirty="0" err="1">
                <a:hlinkClick r:id="rId6"/>
              </a:rPr>
              <a:t>www.google.com</a:t>
            </a:r>
            <a:r>
              <a:rPr lang="ru-RU" sz="5600" dirty="0"/>
              <a:t>;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</a:t>
            </a:r>
            <a:r>
              <a:rPr lang="ru-RU" sz="5600" dirty="0" err="1"/>
              <a:t>Altavista</a:t>
            </a:r>
            <a:r>
              <a:rPr lang="ru-RU" sz="5600" dirty="0"/>
              <a:t> –</a:t>
            </a:r>
            <a:r>
              <a:rPr lang="ru-RU" sz="5600" dirty="0">
                <a:hlinkClick r:id="rId7"/>
              </a:rPr>
              <a:t> </a:t>
            </a:r>
            <a:r>
              <a:rPr lang="ru-RU" sz="5600" b="1" u="sng" dirty="0" err="1">
                <a:hlinkClick r:id="rId7"/>
              </a:rPr>
              <a:t>www.altavista.com</a:t>
            </a:r>
            <a:r>
              <a:rPr lang="ru-RU" sz="5600" dirty="0"/>
              <a:t>;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• </a:t>
            </a:r>
            <a:r>
              <a:rPr lang="ru-RU" sz="5600" dirty="0" err="1"/>
              <a:t>Yahoo</a:t>
            </a:r>
            <a:r>
              <a:rPr lang="ru-RU" sz="5600" dirty="0"/>
              <a:t>! –</a:t>
            </a:r>
            <a:r>
              <a:rPr lang="ru-RU" sz="5600" dirty="0">
                <a:hlinkClick r:id="rId8"/>
              </a:rPr>
              <a:t> </a:t>
            </a:r>
            <a:r>
              <a:rPr lang="ru-RU" sz="5600" b="1" u="sng" dirty="0" err="1">
                <a:hlinkClick r:id="rId8"/>
              </a:rPr>
              <a:t>www.yahoo.com</a:t>
            </a:r>
            <a:r>
              <a:rPr lang="ru-RU" sz="5600" dirty="0"/>
              <a:t>.</a:t>
            </a:r>
            <a:endParaRPr lang="ru-RU" sz="5600" dirty="0" smtClean="0"/>
          </a:p>
          <a:p>
            <a:pPr>
              <a:buNone/>
            </a:pPr>
            <a:r>
              <a:rPr lang="ru-RU" sz="5600" dirty="0"/>
              <a:t>Для обеспечения более эффективного поиска в Интернете поисковые серверы предоставляют возможность расширенного поиска, а также поиска с использованием языка запросов. Чтобы разграничить эти понятия, дам их определения.</a:t>
            </a:r>
            <a:endParaRPr lang="ru-RU" sz="5600" dirty="0" smtClean="0"/>
          </a:p>
          <a:p>
            <a:pPr>
              <a:buNone/>
            </a:pPr>
            <a:r>
              <a:rPr lang="ru-RU" sz="5600" i="1" dirty="0"/>
              <a:t>Расширенный поиск </a:t>
            </a:r>
            <a:r>
              <a:rPr lang="ru-RU" sz="5600" dirty="0"/>
              <a:t>– возможность поиска с указанием множества различных параметров. Для этого в поисковиках предусмотрены отдельные страницы, на которых можно задать такие параметры. Принципы работы расширенного поиска схожи у большинства поисковиков.</a:t>
            </a:r>
            <a:endParaRPr lang="ru-RU" sz="5600" dirty="0" smtClean="0"/>
          </a:p>
          <a:p>
            <a:pPr>
              <a:buNone/>
            </a:pPr>
            <a:r>
              <a:rPr lang="ru-RU" sz="5600" i="1" dirty="0"/>
              <a:t>Язык запросов </a:t>
            </a:r>
            <a:r>
              <a:rPr lang="ru-RU" sz="5600" dirty="0"/>
              <a:t>– система команд, позволяющая изменять параметры запроса из основной строки поиска с помощью специальных команд. Ориентирован на опытных пользователей.</a:t>
            </a:r>
            <a:endParaRPr lang="ru-RU" sz="5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8035" y="1916832"/>
            <a:ext cx="71879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В таблице приведены запросы и количество страниц, которые нашел </a:t>
            </a:r>
            <a:endParaRPr lang="ru-RU" dirty="0" smtClean="0"/>
          </a:p>
          <a:p>
            <a:pPr lvl="0"/>
            <a:r>
              <a:rPr lang="ru-RU" dirty="0" smtClean="0"/>
              <a:t>поисковый </a:t>
            </a:r>
            <a:r>
              <a:rPr lang="ru-RU" dirty="0"/>
              <a:t>сервер по этим запросам в некотором сегменте Интернета:</a:t>
            </a:r>
          </a:p>
          <a:p>
            <a:r>
              <a:rPr lang="ru-RU" i="1" dirty="0" smtClean="0"/>
              <a:t>март </a:t>
            </a:r>
            <a:r>
              <a:rPr lang="en-US" dirty="0"/>
              <a:t>&amp;</a:t>
            </a:r>
            <a:r>
              <a:rPr lang="en-US" i="1" dirty="0"/>
              <a:t> </a:t>
            </a:r>
            <a:r>
              <a:rPr lang="ru-RU" i="1" dirty="0"/>
              <a:t>май </a:t>
            </a:r>
            <a:endParaRPr lang="ru-RU" dirty="0"/>
          </a:p>
          <a:p>
            <a:r>
              <a:rPr lang="en-US" i="1" dirty="0"/>
              <a:t>472</a:t>
            </a:r>
            <a:endParaRPr lang="ru-RU" dirty="0"/>
          </a:p>
          <a:p>
            <a:r>
              <a:rPr lang="ru-RU" i="1" dirty="0"/>
              <a:t>май</a:t>
            </a:r>
            <a:r>
              <a:rPr lang="en-US" i="1" dirty="0"/>
              <a:t> &amp; </a:t>
            </a:r>
            <a:r>
              <a:rPr lang="ru-RU" i="1" dirty="0"/>
              <a:t>апрель</a:t>
            </a:r>
            <a:endParaRPr lang="ru-RU" dirty="0"/>
          </a:p>
          <a:p>
            <a:r>
              <a:rPr lang="ru-RU" i="1" dirty="0"/>
              <a:t>42</a:t>
            </a:r>
            <a:r>
              <a:rPr lang="en-US" i="1" dirty="0"/>
              <a:t>5</a:t>
            </a:r>
            <a:endParaRPr lang="ru-RU" dirty="0"/>
          </a:p>
          <a:p>
            <a:r>
              <a:rPr lang="ru-RU" dirty="0"/>
              <a:t>май </a:t>
            </a:r>
            <a:r>
              <a:rPr lang="en-US" dirty="0"/>
              <a:t>&amp; </a:t>
            </a:r>
            <a:r>
              <a:rPr lang="en-US" i="1" dirty="0"/>
              <a:t> </a:t>
            </a:r>
            <a:r>
              <a:rPr lang="ru-RU" i="1" dirty="0"/>
              <a:t>(март</a:t>
            </a:r>
            <a:r>
              <a:rPr lang="en-US" i="1" dirty="0"/>
              <a:t> | </a:t>
            </a:r>
            <a:r>
              <a:rPr lang="ru-RU" i="1" dirty="0"/>
              <a:t>апрель</a:t>
            </a:r>
            <a:r>
              <a:rPr lang="en-US" i="1" dirty="0"/>
              <a:t>)</a:t>
            </a:r>
            <a:endParaRPr lang="ru-RU" dirty="0"/>
          </a:p>
          <a:p>
            <a:r>
              <a:rPr lang="ru-RU" i="1" dirty="0"/>
              <a:t>6</a:t>
            </a:r>
            <a:r>
              <a:rPr lang="en-US" i="1" dirty="0"/>
              <a:t>20</a:t>
            </a:r>
            <a:endParaRPr lang="ru-RU" dirty="0"/>
          </a:p>
          <a:p>
            <a:r>
              <a:rPr lang="ru-RU" dirty="0"/>
              <a:t>Сколько страниц (в тысячах) будет найдено по запросу </a:t>
            </a:r>
          </a:p>
          <a:p>
            <a:r>
              <a:rPr lang="ru-RU" b="1" dirty="0"/>
              <a:t>март &amp; апрель &amp; май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437" y="1844824"/>
            <a:ext cx="87491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В таблице приведены запросы и количество страниц, </a:t>
            </a:r>
            <a:endParaRPr lang="ru-RU" dirty="0" smtClean="0"/>
          </a:p>
          <a:p>
            <a:pPr lvl="0"/>
            <a:r>
              <a:rPr lang="ru-RU" dirty="0" smtClean="0"/>
              <a:t>которые </a:t>
            </a:r>
            <a:r>
              <a:rPr lang="ru-RU" dirty="0"/>
              <a:t>нашел поисковый сервер по этим запросам в некотором сегменте Интернета:</a:t>
            </a:r>
          </a:p>
          <a:p>
            <a:r>
              <a:rPr lang="ru-RU" i="1" dirty="0" smtClean="0"/>
              <a:t>васильки  </a:t>
            </a:r>
            <a:r>
              <a:rPr lang="en-US" dirty="0"/>
              <a:t>&amp; </a:t>
            </a:r>
            <a:r>
              <a:rPr lang="en-US" i="1" dirty="0"/>
              <a:t> </a:t>
            </a:r>
            <a:r>
              <a:rPr lang="ru-RU" i="1" dirty="0"/>
              <a:t>ландыши</a:t>
            </a:r>
            <a:endParaRPr lang="ru-RU" dirty="0"/>
          </a:p>
          <a:p>
            <a:r>
              <a:rPr lang="ru-RU" i="1" dirty="0"/>
              <a:t>650</a:t>
            </a:r>
            <a:endParaRPr lang="ru-RU" dirty="0"/>
          </a:p>
          <a:p>
            <a:r>
              <a:rPr lang="ru-RU" i="1" dirty="0"/>
              <a:t>ландыши</a:t>
            </a:r>
            <a:r>
              <a:rPr lang="en-US" i="1" dirty="0"/>
              <a:t> &amp; </a:t>
            </a:r>
            <a:r>
              <a:rPr lang="ru-RU" i="1" dirty="0"/>
              <a:t>лютики</a:t>
            </a:r>
            <a:endParaRPr lang="ru-RU" dirty="0"/>
          </a:p>
          <a:p>
            <a:r>
              <a:rPr lang="ru-RU" i="1" dirty="0"/>
              <a:t>230</a:t>
            </a:r>
            <a:endParaRPr lang="ru-RU" dirty="0"/>
          </a:p>
          <a:p>
            <a:r>
              <a:rPr lang="ru-RU" dirty="0"/>
              <a:t>ландыши </a:t>
            </a:r>
            <a:r>
              <a:rPr lang="en-US" dirty="0"/>
              <a:t>&amp; </a:t>
            </a:r>
            <a:r>
              <a:rPr lang="en-US" i="1" dirty="0"/>
              <a:t> </a:t>
            </a:r>
            <a:r>
              <a:rPr lang="ru-RU" i="1" dirty="0"/>
              <a:t>(васильки </a:t>
            </a:r>
            <a:r>
              <a:rPr lang="en-US" i="1" dirty="0"/>
              <a:t> |  </a:t>
            </a:r>
            <a:r>
              <a:rPr lang="ru-RU" i="1" dirty="0"/>
              <a:t>лютики</a:t>
            </a:r>
            <a:r>
              <a:rPr lang="en-US" i="1" dirty="0"/>
              <a:t>)</a:t>
            </a:r>
            <a:endParaRPr lang="ru-RU" dirty="0"/>
          </a:p>
          <a:p>
            <a:r>
              <a:rPr lang="ru-RU" i="1" dirty="0"/>
              <a:t>740</a:t>
            </a:r>
            <a:endParaRPr lang="ru-RU" dirty="0"/>
          </a:p>
          <a:p>
            <a:r>
              <a:rPr lang="ru-RU" dirty="0"/>
              <a:t>Сколько страниц (в тысячах) будет найдено по запросу </a:t>
            </a:r>
          </a:p>
          <a:p>
            <a:r>
              <a:rPr lang="ru-RU" b="1" dirty="0"/>
              <a:t>ландыши &amp; васильки &amp; лютики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2132856"/>
            <a:ext cx="66164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Некоторый сегмент сети Интернет состоит из 5000 сайтов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принтеры</a:t>
            </a:r>
            <a:endParaRPr lang="ru-RU" dirty="0"/>
          </a:p>
          <a:p>
            <a:r>
              <a:rPr lang="ru-RU" i="1" dirty="0"/>
              <a:t>400</a:t>
            </a:r>
            <a:endParaRPr lang="ru-RU" dirty="0"/>
          </a:p>
          <a:p>
            <a:r>
              <a:rPr lang="ru-RU" i="1" dirty="0"/>
              <a:t>сканеры</a:t>
            </a:r>
            <a:endParaRPr lang="ru-RU" dirty="0"/>
          </a:p>
          <a:p>
            <a:r>
              <a:rPr lang="ru-RU" i="1" dirty="0"/>
              <a:t>300</a:t>
            </a:r>
            <a:endParaRPr lang="ru-RU" dirty="0"/>
          </a:p>
          <a:p>
            <a:r>
              <a:rPr lang="ru-RU" i="1" dirty="0"/>
              <a:t>мониторы</a:t>
            </a:r>
            <a:endParaRPr lang="ru-RU" dirty="0"/>
          </a:p>
          <a:p>
            <a:r>
              <a:rPr lang="ru-RU" i="1" dirty="0"/>
              <a:t>500</a:t>
            </a:r>
            <a:endParaRPr lang="ru-RU" dirty="0"/>
          </a:p>
          <a:p>
            <a:r>
              <a:rPr lang="ru-RU" dirty="0"/>
              <a:t>Сколько сайтов будет найдено по запросу </a:t>
            </a:r>
          </a:p>
          <a:p>
            <a:r>
              <a:rPr lang="ru-RU" b="1" dirty="0"/>
              <a:t>(принтеры </a:t>
            </a:r>
            <a:r>
              <a:rPr lang="en-US" b="1" dirty="0"/>
              <a:t>| </a:t>
            </a:r>
            <a:r>
              <a:rPr lang="ru-RU" b="1" dirty="0"/>
              <a:t>мониторы) </a:t>
            </a:r>
            <a:r>
              <a:rPr lang="en-US" b="1" dirty="0"/>
              <a:t>&amp; </a:t>
            </a:r>
            <a:r>
              <a:rPr lang="ru-RU" b="1" dirty="0"/>
              <a:t>сканеры</a:t>
            </a:r>
            <a:endParaRPr lang="ru-RU" dirty="0"/>
          </a:p>
          <a:p>
            <a:r>
              <a:rPr lang="ru-RU" dirty="0"/>
              <a:t>если по запросу</a:t>
            </a:r>
            <a:r>
              <a:rPr lang="ru-RU" i="1" dirty="0"/>
              <a:t>  </a:t>
            </a:r>
            <a:r>
              <a:rPr lang="ru-RU" b="1" dirty="0"/>
              <a:t>принтеры | сканеры</a:t>
            </a:r>
            <a:r>
              <a:rPr lang="ru-RU" i="1" dirty="0"/>
              <a:t> </a:t>
            </a:r>
            <a:r>
              <a:rPr lang="ru-RU" dirty="0"/>
              <a:t>было найдено 600 сайтов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dirty="0" smtClean="0"/>
              <a:t>по </a:t>
            </a:r>
            <a:r>
              <a:rPr lang="ru-RU" dirty="0"/>
              <a:t>запросу</a:t>
            </a:r>
            <a:r>
              <a:rPr lang="ru-RU" i="1" dirty="0"/>
              <a:t> </a:t>
            </a:r>
            <a:r>
              <a:rPr lang="ru-RU" b="1" dirty="0"/>
              <a:t>принтеры | мониторы </a:t>
            </a:r>
            <a:r>
              <a:rPr lang="ru-RU" dirty="0"/>
              <a:t>– 900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по запросу</a:t>
            </a:r>
            <a:r>
              <a:rPr lang="ru-RU" i="1" dirty="0"/>
              <a:t> </a:t>
            </a:r>
            <a:r>
              <a:rPr lang="ru-RU" b="1" dirty="0"/>
              <a:t>сканеры | мониторы</a:t>
            </a:r>
            <a:r>
              <a:rPr lang="ru-RU" i="1" dirty="0"/>
              <a:t> </a:t>
            </a:r>
            <a:r>
              <a:rPr lang="ru-RU" dirty="0"/>
              <a:t>– 750.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Инсерт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dirty="0" smtClean="0"/>
              <a:t>Основные команды языка запросов “</a:t>
            </a:r>
            <a:r>
              <a:rPr lang="ru-RU" sz="4800" b="1" dirty="0" err="1" smtClean="0"/>
              <a:t>Yandex</a:t>
            </a:r>
            <a:r>
              <a:rPr lang="ru-RU" sz="4800" b="1" dirty="0" smtClean="0"/>
              <a:t>”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“ (кавычки) </a:t>
            </a:r>
            <a:r>
              <a:rPr lang="ru-RU" sz="4800" dirty="0" smtClean="0"/>
              <a:t>Искать точно в соответствии с запросом Полезно использовать при поиске цитат. Например, “я помню чудное мгновенье” 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+ (плюс)</a:t>
            </a:r>
            <a:r>
              <a:rPr lang="ru-RU" sz="4800" dirty="0" smtClean="0"/>
              <a:t> Обязательно искать слово. Используется для принудительного поиска коротких слов.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~~(две тильды без пробела) </a:t>
            </a:r>
            <a:r>
              <a:rPr lang="ru-RU" sz="4800" dirty="0" smtClean="0"/>
              <a:t>Исключить слово из результатов поиска.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&amp; (амперсанд)</a:t>
            </a:r>
            <a:r>
              <a:rPr lang="ru-RU" sz="4800" dirty="0" smtClean="0"/>
              <a:t> Слова должны встречаться в одном предложении. Запрос культура &amp;Китая найдет страницы, где есть сочетания слов “культура Древнего Китая” или “Китай и его культура”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| (вертикальная черта)</a:t>
            </a:r>
            <a:r>
              <a:rPr lang="ru-RU" sz="4800" dirty="0" smtClean="0"/>
              <a:t> Искать любое из слов. Например, при запросе веник | метелка | пылесос поисковик выдаст страницы, на которых встречается хотя бы одно из этих слов.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&amp;&amp;(без пробела) </a:t>
            </a:r>
            <a:r>
              <a:rPr lang="ru-RU" sz="4800" dirty="0" smtClean="0"/>
              <a:t>Слова должны встречаться в одном документе. По запросу продажа &amp; </a:t>
            </a:r>
            <a:r>
              <a:rPr lang="ru-RU" sz="4800" dirty="0" err="1" smtClean="0"/>
              <a:t>сканеров&amp;&amp;Новосибирск</a:t>
            </a:r>
            <a:r>
              <a:rPr lang="ru-RU" sz="4800" dirty="0" smtClean="0"/>
              <a:t> найдутся страницы, где в одном предложении должны встретиться слова “продажи” и “сканеры”, и где угодно на странице должно быть слово “Новосибирск”</a:t>
            </a:r>
          </a:p>
          <a:p>
            <a:pPr>
              <a:buNone/>
            </a:pPr>
            <a:r>
              <a:rPr lang="ru-RU" sz="4800" b="1" dirty="0" smtClean="0"/>
              <a:t>! (восклицательный знак ) </a:t>
            </a:r>
            <a:r>
              <a:rPr lang="ru-RU" sz="4800" dirty="0" smtClean="0"/>
              <a:t>Не менять морфологию слова. Запрос !день найдет страницы, где </a:t>
            </a:r>
            <a:r>
              <a:rPr lang="ru-RU" sz="4800" dirty="0" err="1" smtClean="0"/>
              <a:t>словл</a:t>
            </a:r>
            <a:r>
              <a:rPr lang="ru-RU" sz="4800" dirty="0" smtClean="0"/>
              <a:t> “лень” встречается только в такой форме.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Язык поисковых запросов в </a:t>
            </a:r>
            <a:r>
              <a:rPr lang="ru-RU" sz="4800" dirty="0" err="1" smtClean="0"/>
              <a:t>Google</a:t>
            </a:r>
            <a:r>
              <a:rPr lang="ru-RU" sz="4800" dirty="0" smtClean="0"/>
              <a:t> отличается от «</a:t>
            </a:r>
            <a:r>
              <a:rPr lang="ru-RU" sz="4800" dirty="0" err="1" smtClean="0"/>
              <a:t>Яндекса</a:t>
            </a:r>
            <a:r>
              <a:rPr lang="ru-RU" sz="4800" dirty="0" smtClean="0"/>
              <a:t>», хотя есть и некоторые общие моменты. 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Основные команды </a:t>
            </a:r>
            <a:r>
              <a:rPr lang="ru-RU" sz="4800" b="1" dirty="0" err="1" smtClean="0"/>
              <a:t>Google</a:t>
            </a:r>
            <a:r>
              <a:rPr lang="ru-RU" sz="4800" b="1" dirty="0" smtClean="0"/>
              <a:t>.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OR </a:t>
            </a:r>
            <a:r>
              <a:rPr lang="ru-RU" sz="4800" dirty="0" smtClean="0"/>
              <a:t>искать любое из слов. Аналог команды </a:t>
            </a:r>
            <a:r>
              <a:rPr lang="ru-RU" sz="4800" dirty="0" err="1" smtClean="0"/>
              <a:t>yandex</a:t>
            </a:r>
            <a:r>
              <a:rPr lang="ru-RU" sz="4800" dirty="0" smtClean="0"/>
              <a:t> | (вертикальная черта)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“(кавычки</a:t>
            </a:r>
            <a:r>
              <a:rPr lang="ru-RU" sz="4800" dirty="0" smtClean="0"/>
              <a:t>) Ищет в точном соответствии с запросом. Аналог </a:t>
            </a:r>
            <a:r>
              <a:rPr lang="ru-RU" sz="4800" dirty="0" err="1" smtClean="0"/>
              <a:t>yandex</a:t>
            </a:r>
            <a:r>
              <a:rPr lang="ru-RU" sz="4800" dirty="0" smtClean="0"/>
              <a:t>.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-(минус)</a:t>
            </a:r>
            <a:r>
              <a:rPr lang="ru-RU" sz="4800" dirty="0" smtClean="0"/>
              <a:t> Исключить слово из поиска. Аналог команды </a:t>
            </a:r>
            <a:r>
              <a:rPr lang="ru-RU" sz="4800" dirty="0" err="1" smtClean="0"/>
              <a:t>yandex</a:t>
            </a:r>
            <a:r>
              <a:rPr lang="ru-RU" sz="4800" dirty="0" smtClean="0"/>
              <a:t> ~~ (две тильды)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+ (плюс)</a:t>
            </a:r>
            <a:r>
              <a:rPr lang="ru-RU" sz="4800" dirty="0" smtClean="0"/>
              <a:t> Не менять морфологию </a:t>
            </a:r>
            <a:r>
              <a:rPr lang="ru-RU" sz="4800" dirty="0" err="1" smtClean="0"/>
              <a:t>слова.Аналог</a:t>
            </a:r>
            <a:r>
              <a:rPr lang="ru-RU" sz="4800" dirty="0" smtClean="0"/>
              <a:t> команды ! </a:t>
            </a:r>
            <a:r>
              <a:rPr lang="ru-RU" sz="4800" dirty="0" err="1" smtClean="0"/>
              <a:t>yandex</a:t>
            </a:r>
            <a:endParaRPr lang="ru-RU" sz="4800" dirty="0" smtClean="0"/>
          </a:p>
          <a:p>
            <a:pPr>
              <a:buNone/>
            </a:pPr>
            <a:endParaRPr lang="ru-RU" sz="4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3074" name="Picture 2" descr="https://19dacc40-a-62cb3a1a-s-sites.googlegroups.com/site/konstr548/predmety/ikt/zapros/zapros1/%D0%BE%D0%B1%D1%8A%D0%B5%D0%B4%D0%B8%D0%BD%D0%B5%D0%BD%D0%B8%D0%B54.png?attachauth=ANoY7cog6ZMF9PaaKlPs-m12SXdisPkN8VmTcLRo2X7uY6zcYqpJT8XxIjZbpuDa7AvCOmTZkqzbH1cCQpVHvDR5xtYEVIbL_NS1bnmc2ScLoi6SThucedB3WkJcv-5AavZHB4doIpCzkYfCPdSHthZceaXTZl7dSk7GxMeiDMjxhgnbHMrcRPx5lngya-MwRW5KaqaGWyNJkUT4uBUQ0OihFzZoUgC1JRfLpEFkceDG58TB7HqZPgH7FqjYx_pA5iStWI-2kPQ0drEOgCgtU56si3_TGNWEkaVeE-gj5JCyiBh0HJOVA-JEaLABgcmFdV6-le-XLP7t-aP1c0013AWN4slywViVeA%3D%3D&amp;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328592" cy="518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8194" name="Picture 2" descr="https://19dacc40-a-62cb3a1a-s-sites.googlegroups.com/site/konstr548/predmety/ikt/zapros/zapros1/%D0%BF%D0%B5%D1%80%D0%B5%D1%81%D0%B5%D1%87%D0%B5%D0%BD%D0%B8%D0%B52.png?attachauth=ANoY7croKpvVwILuzFbwb85jDkumfe1W3mgqESuJZ8ThjGdoPqypo_ikjZnaJFucwU1c6wKSzoq6DSXtBvDJKmYXWcxNyKfpQ01la2xBM8GQEkA5ob8CzcKh434X-Khy9GkFoPBupZ-P8jmsVoWUGJJsdF26MLTSy9-fKYnQz6IjliUr9H9ChNkpk3-82ZXB4IpbN34z8-ZEujX3yHFLYpoik08DxZARC5AZk5A0mZQZsFMQyq_n_vRbFANWKE4X7Z9nDW0Z0RVlNKWimfaodx6upirkgxE_0iF0NyBc5ucnXhy0vSD5aWWa1nf594lD1fg_o88ht9_a3td-aApkQoRuRuw5_xnxRg%3D%3D&amp;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214" y="1412776"/>
            <a:ext cx="5169572" cy="518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5" name="Рисунок 4" descr="н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1844825"/>
            <a:ext cx="3888432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381328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Отрицание   </a:t>
            </a:r>
            <a:r>
              <a:rPr lang="en-US" dirty="0" smtClean="0"/>
              <a:t>not</a:t>
            </a:r>
            <a:r>
              <a:rPr lang="ru-RU" dirty="0" smtClean="0"/>
              <a:t> </a:t>
            </a:r>
            <a:r>
              <a:rPr lang="en-US" dirty="0" smtClean="0"/>
              <a:t>A  </a:t>
            </a:r>
            <a:r>
              <a:rPr lang="ru-RU" dirty="0" smtClean="0"/>
              <a:t>или </a:t>
            </a:r>
            <a:r>
              <a:rPr lang="ru-RU" dirty="0" smtClean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A  </a:t>
            </a:r>
            <a:r>
              <a:rPr lang="ru-RU" dirty="0" smtClean="0">
                <a:sym typeface="Symbol"/>
              </a:rPr>
              <a:t>или</a:t>
            </a:r>
            <a:r>
              <a:rPr lang="en-US" dirty="0" smtClean="0">
                <a:sym typeface="Symbol"/>
              </a:rPr>
              <a:t>  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427984" y="645333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4" name="Рисунок 3" descr="x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88840"/>
            <a:ext cx="5551556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021288"/>
            <a:ext cx="699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Исключающее «ИЛИ», «Сумма по модулю два»       </a:t>
            </a:r>
            <a:r>
              <a:rPr lang="en-US" dirty="0" smtClean="0"/>
              <a:t>A XOR B </a:t>
            </a:r>
            <a:r>
              <a:rPr lang="ru-RU" dirty="0" smtClean="0"/>
              <a:t>или 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 B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4" name="Рисунок 3" descr="имплик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6337" y="1340768"/>
            <a:ext cx="4031325" cy="3202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373216"/>
            <a:ext cx="315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Импликация   </a:t>
            </a:r>
            <a:r>
              <a:rPr lang="en-US" dirty="0" smtClean="0"/>
              <a:t>A-&gt;B=not A OR B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множествами</a:t>
            </a:r>
            <a:endParaRPr lang="ru-RU" dirty="0"/>
          </a:p>
        </p:txBody>
      </p:sp>
      <p:pic>
        <p:nvPicPr>
          <p:cNvPr id="4" name="Рисунок 3" descr="эквивалентност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720987" cy="3615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877272"/>
            <a:ext cx="465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Эквивалентность     </a:t>
            </a:r>
            <a:r>
              <a:rPr lang="en-US" dirty="0" smtClean="0"/>
              <a:t>A&lt;-&gt;B= A*B or not A*not B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</TotalTime>
  <Words>494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Построение сложных запросов</vt:lpstr>
      <vt:lpstr>Инсерт</vt:lpstr>
      <vt:lpstr>Инсерт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Операции над множествами</vt:lpstr>
      <vt:lpstr>Задание №1. Ранжирование .</vt:lpstr>
      <vt:lpstr>Задание №2.  Ранжирование </vt:lpstr>
      <vt:lpstr>Задание№3. Диаграммы Вена.</vt:lpstr>
      <vt:lpstr>Задание №4.</vt:lpstr>
      <vt:lpstr>Задание №4.</vt:lpstr>
      <vt:lpstr>Задача в формате ЕГЭ</vt:lpstr>
      <vt:lpstr>Задание №5. Диаграммы Венна</vt:lpstr>
      <vt:lpstr>Дополнительное задание для сильных учеников.</vt:lpstr>
      <vt:lpstr>Тест</vt:lpstr>
      <vt:lpstr>Определите на каком уровне вы находитесь .</vt:lpstr>
      <vt:lpstr>Домашнее задание.</vt:lpstr>
      <vt:lpstr>Домашнее задание.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сложных запросов</dc:title>
  <dc:creator>antonina</dc:creator>
  <cp:lastModifiedBy>antonina</cp:lastModifiedBy>
  <cp:revision>11</cp:revision>
  <dcterms:created xsi:type="dcterms:W3CDTF">2013-07-10T10:11:43Z</dcterms:created>
  <dcterms:modified xsi:type="dcterms:W3CDTF">2013-07-10T11:52:31Z</dcterms:modified>
</cp:coreProperties>
</file>