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9"/>
  </p:notesMasterIdLst>
  <p:handoutMasterIdLst>
    <p:handoutMasterId r:id="rId20"/>
  </p:handout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57" r:id="rId15"/>
    <p:sldId id="275" r:id="rId16"/>
    <p:sldId id="261" r:id="rId17"/>
    <p:sldId id="276"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2046BC-EB09-4D54-9701-FF104F55920C}" type="datetimeFigureOut">
              <a:rPr lang="ru-RU" smtClean="0"/>
              <a:pPr/>
              <a:t>04.02.2014</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D9A4A6-84E8-4D35-9FFC-AEE870DD2C1E}"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AB4CA1-3E67-42C4-8405-DF72DFCCD886}" type="datetimeFigureOut">
              <a:rPr lang="ru-RU" smtClean="0"/>
              <a:pPr/>
              <a:t>04.02.2014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450DE2-3423-4E6A-9E8F-5A414777595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3450DE2-3423-4E6A-9E8F-5A414777595D}" type="slidenum">
              <a:rPr lang="ru-RU" smtClean="0"/>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A83133D-FBEB-488C-8835-8B503051397C}" type="datetimeFigureOut">
              <a:rPr lang="ru-RU" smtClean="0"/>
              <a:pPr/>
              <a:t>04.02.2014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4E8700-2AFF-4FC0-AD3F-BC5320A72A8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A83133D-FBEB-488C-8835-8B503051397C}" type="datetimeFigureOut">
              <a:rPr lang="ru-RU" smtClean="0"/>
              <a:pPr/>
              <a:t>04.02.2014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4E8700-2AFF-4FC0-AD3F-BC5320A72A8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A83133D-FBEB-488C-8835-8B503051397C}" type="datetimeFigureOut">
              <a:rPr lang="ru-RU" smtClean="0"/>
              <a:pPr/>
              <a:t>04.02.2014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4E8700-2AFF-4FC0-AD3F-BC5320A72A8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A83133D-FBEB-488C-8835-8B503051397C}" type="datetimeFigureOut">
              <a:rPr lang="ru-RU" smtClean="0"/>
              <a:pPr/>
              <a:t>04.02.2014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4E8700-2AFF-4FC0-AD3F-BC5320A72A8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A83133D-FBEB-488C-8835-8B503051397C}" type="datetimeFigureOut">
              <a:rPr lang="ru-RU" smtClean="0"/>
              <a:pPr/>
              <a:t>04.02.2014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4E8700-2AFF-4FC0-AD3F-BC5320A72A8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A83133D-FBEB-488C-8835-8B503051397C}" type="datetimeFigureOut">
              <a:rPr lang="ru-RU" smtClean="0"/>
              <a:pPr/>
              <a:t>04.02.2014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4E8700-2AFF-4FC0-AD3F-BC5320A72A8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A83133D-FBEB-488C-8835-8B503051397C}" type="datetimeFigureOut">
              <a:rPr lang="ru-RU" smtClean="0"/>
              <a:pPr/>
              <a:t>04.02.2014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94E8700-2AFF-4FC0-AD3F-BC5320A72A8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A83133D-FBEB-488C-8835-8B503051397C}" type="datetimeFigureOut">
              <a:rPr lang="ru-RU" smtClean="0"/>
              <a:pPr/>
              <a:t>04.02.2014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94E8700-2AFF-4FC0-AD3F-BC5320A72A8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A83133D-FBEB-488C-8835-8B503051397C}" type="datetimeFigureOut">
              <a:rPr lang="ru-RU" smtClean="0"/>
              <a:pPr/>
              <a:t>04.02.2014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94E8700-2AFF-4FC0-AD3F-BC5320A72A8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A83133D-FBEB-488C-8835-8B503051397C}" type="datetimeFigureOut">
              <a:rPr lang="ru-RU" smtClean="0"/>
              <a:pPr/>
              <a:t>04.02.2014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4E8700-2AFF-4FC0-AD3F-BC5320A72A8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A83133D-FBEB-488C-8835-8B503051397C}" type="datetimeFigureOut">
              <a:rPr lang="ru-RU" smtClean="0"/>
              <a:pPr/>
              <a:t>04.02.2014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4E8700-2AFF-4FC0-AD3F-BC5320A72A8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3133D-FBEB-488C-8835-8B503051397C}" type="datetimeFigureOut">
              <a:rPr lang="ru-RU" smtClean="0"/>
              <a:pPr/>
              <a:t>04.02.2014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E8700-2AFF-4FC0-AD3F-BC5320A72A8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ctrTitle"/>
          </p:nvPr>
        </p:nvSpPr>
        <p:spPr/>
        <p:txBody>
          <a:bodyPr>
            <a:noAutofit/>
          </a:bodyPr>
          <a:lstStyle/>
          <a:p>
            <a:r>
              <a:rPr lang="ru-RU" sz="4560" b="1" i="1" dirty="0" smtClean="0">
                <a:solidFill>
                  <a:srgbClr val="C00000"/>
                </a:solidFill>
                <a:latin typeface="Times New Roman" pitchFamily="18" charset="0"/>
              </a:rPr>
              <a:t>Камчатские горнолыжницы в составе сборной России на Олимпийских Играх</a:t>
            </a:r>
            <a:endParaRPr lang="ru-RU" sz="4560" b="1" i="1" dirty="0">
              <a:solidFill>
                <a:srgbClr val="C00000"/>
              </a:solidFill>
              <a:latin typeface="Times New Roman" pitchFamily="18" charset="0"/>
            </a:endParaRPr>
          </a:p>
        </p:txBody>
      </p:sp>
      <p:sp>
        <p:nvSpPr>
          <p:cNvPr id="4" name="Подзаголовок 3"/>
          <p:cNvSpPr>
            <a:spLocks noGrp="1"/>
          </p:cNvSpPr>
          <p:nvPr>
            <p:ph type="subTitle" idx="1"/>
          </p:nvPr>
        </p:nvSpPr>
        <p:spPr>
          <a:xfrm>
            <a:off x="3857620" y="3886200"/>
            <a:ext cx="4857784" cy="1752600"/>
          </a:xfrm>
        </p:spPr>
        <p:txBody>
          <a:bodyPr>
            <a:normAutofit fontScale="70000" lnSpcReduction="20000"/>
          </a:bodyPr>
          <a:lstStyle/>
          <a:p>
            <a:endParaRPr lang="ru-RU" dirty="0" smtClean="0">
              <a:solidFill>
                <a:schemeClr val="accent4">
                  <a:lumMod val="50000"/>
                </a:schemeClr>
              </a:solidFill>
              <a:latin typeface="Times New Roman" pitchFamily="18" charset="0"/>
              <a:cs typeface="Times New Roman" pitchFamily="18" charset="0"/>
            </a:endParaRPr>
          </a:p>
          <a:p>
            <a:r>
              <a:rPr lang="ru-RU" i="1" dirty="0" smtClean="0">
                <a:solidFill>
                  <a:schemeClr val="accent4">
                    <a:lumMod val="50000"/>
                  </a:schemeClr>
                </a:solidFill>
                <a:latin typeface="Times New Roman" pitchFamily="18" charset="0"/>
                <a:cs typeface="Times New Roman" pitchFamily="18" charset="0"/>
              </a:rPr>
              <a:t>Выполнила: Алексеева О.П.</a:t>
            </a:r>
          </a:p>
          <a:p>
            <a:r>
              <a:rPr lang="ru-RU" i="1" dirty="0" smtClean="0">
                <a:solidFill>
                  <a:schemeClr val="accent4">
                    <a:lumMod val="50000"/>
                  </a:schemeClr>
                </a:solidFill>
                <a:latin typeface="Times New Roman" pitchFamily="18" charset="0"/>
                <a:cs typeface="Times New Roman" pitchFamily="18" charset="0"/>
              </a:rPr>
              <a:t>     учитель физической культуры</a:t>
            </a:r>
          </a:p>
          <a:p>
            <a:pPr algn="l"/>
            <a:r>
              <a:rPr lang="ru-RU" i="1" dirty="0" smtClean="0">
                <a:solidFill>
                  <a:schemeClr val="accent4">
                    <a:lumMod val="50000"/>
                  </a:schemeClr>
                </a:solidFill>
                <a:latin typeface="Times New Roman" pitchFamily="18" charset="0"/>
                <a:cs typeface="Times New Roman" pitchFamily="18" charset="0"/>
              </a:rPr>
              <a:t> </a:t>
            </a:r>
            <a:r>
              <a:rPr lang="ru-RU" i="1" dirty="0" smtClean="0">
                <a:solidFill>
                  <a:schemeClr val="accent4">
                    <a:lumMod val="50000"/>
                  </a:schemeClr>
                </a:solidFill>
                <a:latin typeface="Times New Roman" pitchFamily="18" charset="0"/>
                <a:cs typeface="Times New Roman" pitchFamily="18" charset="0"/>
              </a:rPr>
              <a:t>         МАОУ СОШ №43</a:t>
            </a:r>
          </a:p>
          <a:p>
            <a:r>
              <a:rPr lang="ru-RU" i="1" dirty="0" smtClean="0">
                <a:solidFill>
                  <a:schemeClr val="accent4">
                    <a:lumMod val="50000"/>
                  </a:schemeClr>
                </a:solidFill>
                <a:latin typeface="Times New Roman" pitchFamily="18" charset="0"/>
                <a:cs typeface="Times New Roman" pitchFamily="18" charset="0"/>
              </a:rPr>
              <a:t>     г. Петропавловск-Камчатский</a:t>
            </a:r>
            <a:endParaRPr lang="ru-RU" i="1" dirty="0">
              <a:solidFill>
                <a:schemeClr val="accent4">
                  <a:lumMod val="50000"/>
                </a:schemeClr>
              </a:solidFill>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accent4">
                    <a:lumMod val="50000"/>
                  </a:schemeClr>
                </a:solidFill>
                <a:latin typeface="Times New Roman" pitchFamily="18" charset="0"/>
              </a:rPr>
              <a:t>Супер-комбинация</a:t>
            </a:r>
            <a:r>
              <a:rPr lang="ru-RU" dirty="0" smtClean="0"/>
              <a:t/>
            </a:r>
            <a:br>
              <a:rPr lang="ru-RU" dirty="0" smtClean="0"/>
            </a:br>
            <a:endParaRPr lang="ru-RU" dirty="0"/>
          </a:p>
        </p:txBody>
      </p:sp>
      <p:sp>
        <p:nvSpPr>
          <p:cNvPr id="3" name="Содержимое 2"/>
          <p:cNvSpPr>
            <a:spLocks noGrp="1"/>
          </p:cNvSpPr>
          <p:nvPr>
            <p:ph idx="1"/>
          </p:nvPr>
        </p:nvSpPr>
        <p:spPr>
          <a:xfrm>
            <a:off x="457200" y="928671"/>
            <a:ext cx="8329642" cy="2071702"/>
          </a:xfrm>
        </p:spPr>
        <p:txBody>
          <a:bodyPr>
            <a:normAutofit/>
          </a:bodyPr>
          <a:lstStyle/>
          <a:p>
            <a:pPr algn="just">
              <a:buNone/>
            </a:pPr>
            <a:r>
              <a:rPr lang="ru-RU" dirty="0" smtClean="0">
                <a:solidFill>
                  <a:schemeClr val="accent2">
                    <a:lumMod val="75000"/>
                  </a:schemeClr>
                </a:solidFill>
                <a:latin typeface="Times New Roman" pitchFamily="18" charset="0"/>
              </a:rPr>
              <a:t>    представляет собой вид программы, объединяющий в себе скоростной спуск и слалом-гигант.</a:t>
            </a:r>
          </a:p>
          <a:p>
            <a:endParaRPr lang="ru-RU" dirty="0"/>
          </a:p>
        </p:txBody>
      </p:sp>
      <p:pic>
        <p:nvPicPr>
          <p:cNvPr id="3074" name="Picture 2" descr="C:\Users\1\Desktop\презентации\горнолыжный спорт1.jpg"/>
          <p:cNvPicPr>
            <a:picLocks noChangeAspect="1" noChangeArrowheads="1"/>
          </p:cNvPicPr>
          <p:nvPr/>
        </p:nvPicPr>
        <p:blipFill>
          <a:blip r:embed="rId2"/>
          <a:srcRect/>
          <a:stretch>
            <a:fillRect/>
          </a:stretch>
        </p:blipFill>
        <p:spPr bwMode="auto">
          <a:xfrm>
            <a:off x="1928794" y="2500306"/>
            <a:ext cx="5929354" cy="406916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32" fill="hold" nodeType="clickEffect">
                                  <p:stCondLst>
                                    <p:cond delay="0"/>
                                  </p:stCondLst>
                                  <p:childTnLst>
                                    <p:set>
                                      <p:cBhvr>
                                        <p:cTn id="12" dur="1" fill="hold">
                                          <p:stCondLst>
                                            <p:cond delay="0"/>
                                          </p:stCondLst>
                                        </p:cTn>
                                        <p:tgtEl>
                                          <p:spTgt spid="3074"/>
                                        </p:tgtEl>
                                        <p:attrNameLst>
                                          <p:attrName>style.visibility</p:attrName>
                                        </p:attrNameLst>
                                      </p:cBhvr>
                                      <p:to>
                                        <p:strVal val="visible"/>
                                      </p:to>
                                    </p:set>
                                    <p:animEffect transition="in" filter="box(out)">
                                      <p:cBhvr>
                                        <p:cTn id="13" dur="1000"/>
                                        <p:tgtEl>
                                          <p:spTgt spid="3074"/>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linds(horizontal)">
                                      <p:cBhvr>
                                        <p:cTn id="1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FFEFD1"/>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72452" cy="1143000"/>
          </a:xfrm>
        </p:spPr>
        <p:txBody>
          <a:bodyPr>
            <a:normAutofit fontScale="90000"/>
          </a:bodyPr>
          <a:lstStyle/>
          <a:p>
            <a:r>
              <a:rPr lang="ru-RU" b="1" dirty="0" smtClean="0"/>
              <a:t/>
            </a:r>
            <a:br>
              <a:rPr lang="ru-RU" b="1" dirty="0" smtClean="0"/>
            </a:br>
            <a:r>
              <a:rPr lang="ru-RU" b="1" dirty="0" smtClean="0">
                <a:solidFill>
                  <a:schemeClr val="accent5">
                    <a:lumMod val="50000"/>
                  </a:schemeClr>
                </a:solidFill>
                <a:latin typeface="Times New Roman" pitchFamily="18" charset="0"/>
              </a:rPr>
              <a:t>Спортивное оборудование</a:t>
            </a:r>
            <a:r>
              <a:rPr lang="ru-RU" dirty="0" smtClean="0">
                <a:solidFill>
                  <a:schemeClr val="accent5">
                    <a:lumMod val="50000"/>
                  </a:schemeClr>
                </a:solidFill>
                <a:latin typeface="Times New Roman" pitchFamily="18" charset="0"/>
              </a:rPr>
              <a:t/>
            </a:r>
            <a:br>
              <a:rPr lang="ru-RU" dirty="0" smtClean="0">
                <a:solidFill>
                  <a:schemeClr val="accent5">
                    <a:lumMod val="50000"/>
                  </a:schemeClr>
                </a:solidFill>
                <a:latin typeface="Times New Roman" pitchFamily="18" charset="0"/>
              </a:rPr>
            </a:br>
            <a:endParaRPr lang="ru-RU" dirty="0">
              <a:solidFill>
                <a:schemeClr val="accent5">
                  <a:lumMod val="50000"/>
                </a:schemeClr>
              </a:solidFill>
              <a:latin typeface="Times New Roman" pitchFamily="18" charset="0"/>
            </a:endParaRPr>
          </a:p>
        </p:txBody>
      </p:sp>
      <p:sp>
        <p:nvSpPr>
          <p:cNvPr id="3" name="Содержимое 2"/>
          <p:cNvSpPr>
            <a:spLocks noGrp="1"/>
          </p:cNvSpPr>
          <p:nvPr>
            <p:ph idx="1"/>
          </p:nvPr>
        </p:nvSpPr>
        <p:spPr>
          <a:xfrm>
            <a:off x="457200" y="1285860"/>
            <a:ext cx="8229600" cy="4840303"/>
          </a:xfrm>
        </p:spPr>
        <p:txBody>
          <a:bodyPr>
            <a:noAutofit/>
          </a:bodyPr>
          <a:lstStyle/>
          <a:p>
            <a:pPr algn="just">
              <a:buNone/>
            </a:pPr>
            <a:r>
              <a:rPr lang="ru-RU" sz="2300" dirty="0" smtClean="0">
                <a:latin typeface="Times New Roman" pitchFamily="18" charset="0"/>
              </a:rPr>
              <a:t>     Используются специальные пластиковые ботинки.</a:t>
            </a:r>
            <a:br>
              <a:rPr lang="ru-RU" sz="2300" dirty="0" smtClean="0">
                <a:latin typeface="Times New Roman" pitchFamily="18" charset="0"/>
              </a:rPr>
            </a:br>
            <a:r>
              <a:rPr lang="ru-RU" sz="2300" dirty="0" smtClean="0">
                <a:latin typeface="Times New Roman" pitchFamily="18" charset="0"/>
              </a:rPr>
              <a:t>Крепления фиксируют ноги горнолыжника на лыжах. Перчатки для горнолыжного спорта сделаны из кожи или синтетических материалов. Очки предохраняют глаза от ветра, падающего снега, повышенного ультрафиолета на высоте и светоотражения от снега. Шлем защищает спортсмена от травм и должен плотно прилегать в голове.  Лыжи изготавливаются из различных материалов (дерево, композитные материалы) и индивидуально подбираются для каждого спортсмена. Лыжи для скоростного спуска на 30 % длиннее, чем те, что используются в слаломе. Это позволяет обеспечить дополнительную устойчивость при высоких скоростях. Специальную одежду для спортсменов шьют из тканей, </a:t>
            </a:r>
            <a:r>
              <a:rPr lang="ru-RU" sz="2300" dirty="0" err="1" smtClean="0">
                <a:latin typeface="Times New Roman" pitchFamily="18" charset="0"/>
              </a:rPr>
              <a:t>минимизирующих</a:t>
            </a:r>
            <a:r>
              <a:rPr lang="ru-RU" sz="2300" dirty="0" smtClean="0">
                <a:latin typeface="Times New Roman" pitchFamily="18" charset="0"/>
              </a:rPr>
              <a:t> сопротивление воздуха.</a:t>
            </a:r>
          </a:p>
          <a:p>
            <a:pPr algn="just"/>
            <a:endParaRPr lang="ru-RU" sz="24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2"/>
                                        </p:tgtEl>
                                        <p:attrNameLst>
                                          <p:attrName>ppt_w</p:attrName>
                                        </p:attrNameLst>
                                      </p:cBhvr>
                                      <p:tavLst>
                                        <p:tav tm="0">
                                          <p:val>
                                            <p:strVal val="#ppt_w*.05"/>
                                          </p:val>
                                        </p:tav>
                                        <p:tav tm="100000">
                                          <p:val>
                                            <p:strVal val="#ppt_w"/>
                                          </p:val>
                                        </p:tav>
                                      </p:tavLst>
                                    </p:anim>
                                    <p:anim calcmode="lin" valueType="num">
                                      <p:cBhvr>
                                        <p:cTn id="10" dur="2000" fill="hold"/>
                                        <p:tgtEl>
                                          <p:spTgt spid="2"/>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2"/>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checkerboard(across)">
                                      <p:cBhvr>
                                        <p:cTn id="1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143000"/>
          </a:xfrm>
        </p:spPr>
        <p:txBody>
          <a:bodyPr>
            <a:noAutofit/>
          </a:bodyPr>
          <a:lstStyle/>
          <a:p>
            <a:r>
              <a:rPr lang="ru-RU" sz="2800" dirty="0" smtClean="0">
                <a:latin typeface="Times New Roman" pitchFamily="18" charset="0"/>
              </a:rPr>
              <a:t>В состав олимпийской сборной России вошли камчатские спортсмены</a:t>
            </a:r>
            <a:br>
              <a:rPr lang="ru-RU" sz="2800" dirty="0" smtClean="0">
                <a:latin typeface="Times New Roman" pitchFamily="18" charset="0"/>
              </a:rPr>
            </a:br>
            <a:endParaRPr lang="ru-RU" sz="2800" dirty="0">
              <a:latin typeface="Times New Roman" pitchFamily="18" charset="0"/>
            </a:endParaRPr>
          </a:p>
        </p:txBody>
      </p:sp>
      <p:sp>
        <p:nvSpPr>
          <p:cNvPr id="3" name="Содержимое 2"/>
          <p:cNvSpPr>
            <a:spLocks noGrp="1"/>
          </p:cNvSpPr>
          <p:nvPr>
            <p:ph idx="1"/>
          </p:nvPr>
        </p:nvSpPr>
        <p:spPr>
          <a:xfrm>
            <a:off x="457200" y="1357298"/>
            <a:ext cx="8229600" cy="4768865"/>
          </a:xfrm>
        </p:spPr>
        <p:txBody>
          <a:bodyPr>
            <a:noAutofit/>
          </a:bodyPr>
          <a:lstStyle/>
          <a:p>
            <a:pPr algn="just">
              <a:buNone/>
            </a:pPr>
            <a:r>
              <a:rPr lang="ru-RU" sz="2000" dirty="0" smtClean="0"/>
              <a:t>     </a:t>
            </a:r>
            <a:r>
              <a:rPr lang="ru-RU" sz="2000" dirty="0" smtClean="0">
                <a:latin typeface="Times New Roman" pitchFamily="18" charset="0"/>
              </a:rPr>
              <a:t> В четверг, 23 января, в Олимпийском комитете России (ОКР) состоялось совместное заседание Коллегии Минспорта России и Исполнительного комитета ОКР. Оно прошло по председательством министра спорта Российской Федерации Виталия </a:t>
            </a:r>
            <a:r>
              <a:rPr lang="ru-RU" sz="2000" dirty="0" err="1" smtClean="0">
                <a:latin typeface="Times New Roman" pitchFamily="18" charset="0"/>
              </a:rPr>
              <a:t>Мутко</a:t>
            </a:r>
            <a:r>
              <a:rPr lang="ru-RU" sz="2000" dirty="0" smtClean="0">
                <a:latin typeface="Times New Roman" pitchFamily="18" charset="0"/>
              </a:rPr>
              <a:t> и первого заместителя председателя Государственной Думы Федерального Собрания Российской Федерации, президента ОКР Александра Жукова. Заседание было посвящено утверждению состава делегации России на XXII Олимпийских зимних играх 2014 года в Сочи. В утверждённом по итогам обсуждения списке присутствуют 223 спортсмена.  </a:t>
            </a:r>
            <a:br>
              <a:rPr lang="ru-RU" sz="2000" dirty="0" smtClean="0">
                <a:latin typeface="Times New Roman" pitchFamily="18" charset="0"/>
              </a:rPr>
            </a:br>
            <a:r>
              <a:rPr lang="ru-RU" sz="2000" dirty="0" smtClean="0">
                <a:latin typeface="Times New Roman" pitchFamily="18" charset="0"/>
              </a:rPr>
              <a:t>"Самым последним утверждался состав сборной России по горным лыжам. Поэтому официальные итоги этого заседания нам стали известны только в выходные", - рассказали в министерстве. Сегодня стало окончательно известно, что в женскую сборную команду по горным лыжам вошли две камчатские спортсменки.</a:t>
            </a:r>
            <a:br>
              <a:rPr lang="ru-RU" sz="2000" dirty="0" smtClean="0">
                <a:latin typeface="Times New Roman" pitchFamily="18" charset="0"/>
              </a:rPr>
            </a:br>
            <a:r>
              <a:rPr lang="ru-RU" sz="2000" dirty="0" smtClean="0">
                <a:latin typeface="Times New Roman" pitchFamily="18" charset="0"/>
              </a:rPr>
              <a:t>Мастер спорта России по горнолыжному спорту  Мария Бедарева и мастер спорта России по горнолыжному спорту Елена Яковишина</a:t>
            </a:r>
            <a:endParaRPr lang="ru-RU" sz="20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8"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Бедарева Мария</a:t>
            </a:r>
            <a:br>
              <a:rPr lang="ru-RU" b="1" dirty="0" smtClean="0"/>
            </a:br>
            <a:endParaRPr lang="ru-RU" dirty="0"/>
          </a:p>
        </p:txBody>
      </p:sp>
      <p:pic>
        <p:nvPicPr>
          <p:cNvPr id="4" name="Содержимое 3" descr="bedareva.jpg"/>
          <p:cNvPicPr>
            <a:picLocks noGrp="1" noChangeAspect="1"/>
          </p:cNvPicPr>
          <p:nvPr>
            <p:ph idx="1"/>
          </p:nvPr>
        </p:nvPicPr>
        <p:blipFill>
          <a:blip r:embed="rId2"/>
          <a:stretch>
            <a:fillRect/>
          </a:stretch>
        </p:blipFill>
        <p:spPr>
          <a:xfrm>
            <a:off x="285720" y="1071546"/>
            <a:ext cx="4000528" cy="5218080"/>
          </a:xfrm>
        </p:spPr>
      </p:pic>
      <p:sp>
        <p:nvSpPr>
          <p:cNvPr id="5" name="Прямоугольник 4"/>
          <p:cNvSpPr/>
          <p:nvPr/>
        </p:nvSpPr>
        <p:spPr>
          <a:xfrm>
            <a:off x="4929190" y="857232"/>
            <a:ext cx="4000528" cy="5466112"/>
          </a:xfrm>
          <a:prstGeom prst="rect">
            <a:avLst/>
          </a:prstGeom>
        </p:spPr>
        <p:txBody>
          <a:bodyPr wrap="square">
            <a:spAutoFit/>
          </a:bodyPr>
          <a:lstStyle/>
          <a:p>
            <a:pPr algn="just" fontAlgn="base"/>
            <a:r>
              <a:rPr lang="ru-RU" sz="1940" b="1" dirty="0" smtClean="0">
                <a:solidFill>
                  <a:schemeClr val="accent2">
                    <a:lumMod val="50000"/>
                  </a:schemeClr>
                </a:solidFill>
                <a:latin typeface="Times New Roman" pitchFamily="18" charset="0"/>
              </a:rPr>
              <a:t>Дата рождения:</a:t>
            </a:r>
          </a:p>
          <a:p>
            <a:pPr algn="just" fontAlgn="base" latinLnBrk="1"/>
            <a:r>
              <a:rPr lang="ru-RU" sz="1940" dirty="0" smtClean="0">
                <a:solidFill>
                  <a:schemeClr val="accent2">
                    <a:lumMod val="50000"/>
                  </a:schemeClr>
                </a:solidFill>
                <a:latin typeface="Times New Roman" pitchFamily="18" charset="0"/>
              </a:rPr>
              <a:t>03 Марта 1992</a:t>
            </a:r>
          </a:p>
          <a:p>
            <a:pPr algn="just" fontAlgn="base"/>
            <a:r>
              <a:rPr lang="ru-RU" sz="1940" b="1" dirty="0" smtClean="0">
                <a:solidFill>
                  <a:schemeClr val="accent2">
                    <a:lumMod val="50000"/>
                  </a:schemeClr>
                </a:solidFill>
                <a:latin typeface="Times New Roman" pitchFamily="18" charset="0"/>
              </a:rPr>
              <a:t>Место рождения:</a:t>
            </a:r>
          </a:p>
          <a:p>
            <a:pPr algn="just" fontAlgn="base" latinLnBrk="1"/>
            <a:r>
              <a:rPr lang="ru-RU" sz="1940" dirty="0" smtClean="0">
                <a:solidFill>
                  <a:schemeClr val="accent2">
                    <a:lumMod val="50000"/>
                  </a:schemeClr>
                </a:solidFill>
                <a:latin typeface="Times New Roman" pitchFamily="18" charset="0"/>
              </a:rPr>
              <a:t>с. Ильпырский, Камчатская область</a:t>
            </a:r>
          </a:p>
          <a:p>
            <a:pPr algn="just" fontAlgn="base"/>
            <a:r>
              <a:rPr lang="ru-RU" sz="1940" b="1" dirty="0" smtClean="0">
                <a:solidFill>
                  <a:schemeClr val="accent2">
                    <a:lumMod val="50000"/>
                  </a:schemeClr>
                </a:solidFill>
                <a:latin typeface="Times New Roman" pitchFamily="18" charset="0"/>
              </a:rPr>
              <a:t>Дисциплина:</a:t>
            </a:r>
          </a:p>
          <a:p>
            <a:pPr algn="just" fontAlgn="base" latinLnBrk="1"/>
            <a:r>
              <a:rPr lang="ru-RU" sz="1940" dirty="0" smtClean="0">
                <a:solidFill>
                  <a:schemeClr val="accent2">
                    <a:lumMod val="50000"/>
                  </a:schemeClr>
                </a:solidFill>
                <a:latin typeface="Times New Roman" pitchFamily="18" charset="0"/>
              </a:rPr>
              <a:t>Горнолыжный спорт</a:t>
            </a:r>
          </a:p>
          <a:p>
            <a:pPr algn="just" fontAlgn="base"/>
            <a:r>
              <a:rPr lang="ru-RU" sz="1940" b="1" dirty="0" smtClean="0">
                <a:solidFill>
                  <a:schemeClr val="accent2">
                    <a:lumMod val="50000"/>
                  </a:schemeClr>
                </a:solidFill>
                <a:latin typeface="Times New Roman" pitchFamily="18" charset="0"/>
              </a:rPr>
              <a:t>Звание:</a:t>
            </a:r>
          </a:p>
          <a:p>
            <a:pPr algn="just" fontAlgn="base" latinLnBrk="1"/>
            <a:r>
              <a:rPr lang="ru-RU" sz="1940" dirty="0" smtClean="0">
                <a:solidFill>
                  <a:schemeClr val="accent2">
                    <a:lumMod val="50000"/>
                  </a:schemeClr>
                </a:solidFill>
                <a:latin typeface="Times New Roman" pitchFamily="18" charset="0"/>
              </a:rPr>
              <a:t>Мастер спорта</a:t>
            </a:r>
          </a:p>
          <a:p>
            <a:pPr algn="just" fontAlgn="base"/>
            <a:r>
              <a:rPr lang="ru-RU" sz="1940" b="1" dirty="0" smtClean="0">
                <a:solidFill>
                  <a:schemeClr val="accent2">
                    <a:lumMod val="50000"/>
                  </a:schemeClr>
                </a:solidFill>
                <a:latin typeface="Times New Roman" pitchFamily="18" charset="0"/>
              </a:rPr>
              <a:t>Клуб:</a:t>
            </a:r>
          </a:p>
          <a:p>
            <a:pPr algn="just" fontAlgn="base" latinLnBrk="1"/>
            <a:r>
              <a:rPr lang="ru-RU" sz="1940" dirty="0" smtClean="0">
                <a:solidFill>
                  <a:schemeClr val="accent2">
                    <a:lumMod val="50000"/>
                  </a:schemeClr>
                </a:solidFill>
                <a:latin typeface="Times New Roman" pitchFamily="18" charset="0"/>
              </a:rPr>
              <a:t>ФСО "Россия"</a:t>
            </a:r>
          </a:p>
          <a:p>
            <a:pPr algn="just" fontAlgn="base"/>
            <a:r>
              <a:rPr lang="ru-RU" sz="1940" b="1" dirty="0" smtClean="0">
                <a:solidFill>
                  <a:schemeClr val="accent2">
                    <a:lumMod val="50000"/>
                  </a:schemeClr>
                </a:solidFill>
                <a:latin typeface="Times New Roman" pitchFamily="18" charset="0"/>
              </a:rPr>
              <a:t>Награды:</a:t>
            </a:r>
          </a:p>
          <a:p>
            <a:pPr algn="just" fontAlgn="base" latinLnBrk="1"/>
            <a:r>
              <a:rPr lang="ru-RU" sz="1940" dirty="0" smtClean="0">
                <a:solidFill>
                  <a:schemeClr val="accent2">
                    <a:lumMod val="50000"/>
                  </a:schemeClr>
                </a:solidFill>
                <a:latin typeface="Times New Roman" pitchFamily="18" charset="0"/>
              </a:rPr>
              <a:t>Золотой призер в супергиганте этапа  Кубка России, Кубок Южной Америки, гигантский слалом - 3 место Кубок  Южной Америки, супергигант - 3 место; European Cup Сочи,     супергигант -1 место; European Cup Сочи, гигантский слалом -1место.</a:t>
            </a:r>
            <a:endParaRPr lang="ru-RU" sz="1940" dirty="0">
              <a:solidFill>
                <a:schemeClr val="accent2">
                  <a:lumMod val="50000"/>
                </a:schemeClr>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style.rotation</p:attrName>
                                        </p:attrNameLst>
                                      </p:cBhvr>
                                      <p:tavLst>
                                        <p:tav tm="0">
                                          <p:val>
                                            <p:fltVal val="720"/>
                                          </p:val>
                                        </p:tav>
                                        <p:tav tm="100000">
                                          <p:val>
                                            <p:fltVal val="0"/>
                                          </p:val>
                                        </p:tav>
                                      </p:tavLst>
                                    </p:anim>
                                    <p:anim calcmode="lin" valueType="num">
                                      <p:cBhvr>
                                        <p:cTn id="9" dur="1000" fill="hold"/>
                                        <p:tgtEl>
                                          <p:spTgt spid="2"/>
                                        </p:tgtEl>
                                        <p:attrNameLst>
                                          <p:attrName>ppt_h</p:attrName>
                                        </p:attrNameLst>
                                      </p:cBhvr>
                                      <p:tavLst>
                                        <p:tav tm="0">
                                          <p:val>
                                            <p:fltVal val="0"/>
                                          </p:val>
                                        </p:tav>
                                        <p:tav tm="100000">
                                          <p:val>
                                            <p:strVal val="#ppt_h"/>
                                          </p:val>
                                        </p:tav>
                                      </p:tavLst>
                                    </p:anim>
                                    <p:anim calcmode="lin" valueType="num">
                                      <p:cBhvr>
                                        <p:cTn id="10" dur="1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3"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1+#ppt_w/2"/>
                                          </p:val>
                                        </p:tav>
                                        <p:tav tm="100000">
                                          <p:val>
                                            <p:strVal val="#ppt_x"/>
                                          </p:val>
                                        </p:tav>
                                      </p:tavLst>
                                    </p:anim>
                                    <p:anim calcmode="lin" valueType="num">
                                      <p:cBhvr additive="base">
                                        <p:cTn id="16"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1000" fill="hold"/>
                                        <p:tgtEl>
                                          <p:spTgt spid="5"/>
                                        </p:tgtEl>
                                        <p:attrNameLst>
                                          <p:attrName>ppt_x</p:attrName>
                                        </p:attrNameLst>
                                      </p:cBhvr>
                                      <p:tavLst>
                                        <p:tav tm="0">
                                          <p:val>
                                            <p:strVal val="#ppt_x"/>
                                          </p:val>
                                        </p:tav>
                                        <p:tav tm="100000">
                                          <p:val>
                                            <p:strVal val="#ppt_x"/>
                                          </p:val>
                                        </p:tav>
                                      </p:tavLst>
                                    </p:anim>
                                    <p:anim calcmode="lin" valueType="num">
                                      <p:cBhvr additive="base">
                                        <p:cTn id="22"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5000628" y="-857279"/>
            <a:ext cx="3686172" cy="428627"/>
          </a:xfrm>
        </p:spPr>
        <p:txBody>
          <a:bodyPr>
            <a:normAutofit fontScale="90000"/>
          </a:bodyPr>
          <a:lstStyle/>
          <a:p>
            <a:endParaRPr lang="ru-RU" dirty="0"/>
          </a:p>
        </p:txBody>
      </p:sp>
      <p:sp>
        <p:nvSpPr>
          <p:cNvPr id="3" name="Содержимое 2"/>
          <p:cNvSpPr>
            <a:spLocks noGrp="1"/>
          </p:cNvSpPr>
          <p:nvPr>
            <p:ph idx="1"/>
          </p:nvPr>
        </p:nvSpPr>
        <p:spPr>
          <a:xfrm>
            <a:off x="457200" y="357166"/>
            <a:ext cx="8229600" cy="5768997"/>
          </a:xfrm>
        </p:spPr>
        <p:txBody>
          <a:bodyPr>
            <a:noAutofit/>
          </a:bodyPr>
          <a:lstStyle/>
          <a:p>
            <a:pPr marL="0" indent="0" algn="just" fontAlgn="base">
              <a:spcBef>
                <a:spcPts val="0"/>
              </a:spcBef>
              <a:buNone/>
            </a:pPr>
            <a:r>
              <a:rPr lang="ru-RU" sz="1700" dirty="0" smtClean="0"/>
              <a:t>              </a:t>
            </a:r>
            <a:r>
              <a:rPr lang="ru-RU" sz="1700" dirty="0" smtClean="0">
                <a:latin typeface="Times New Roman" pitchFamily="18" charset="0"/>
              </a:rPr>
              <a:t>Будущая </a:t>
            </a:r>
            <a:r>
              <a:rPr lang="ru-RU" sz="1700" dirty="0">
                <a:latin typeface="Times New Roman" pitchFamily="18" charset="0"/>
              </a:rPr>
              <a:t>спортсменка сборной России впервые съехала с заснеженного склона в шесть лет. Сначала юное дарование тренировала Татьяна Мельник, а затем подготовкой Марии занялся Александр Каталагин из клуба «Эдельвейс». В 2007 году </a:t>
            </a:r>
            <a:r>
              <a:rPr lang="ru-RU" sz="1700" dirty="0" smtClean="0">
                <a:latin typeface="Times New Roman" pitchFamily="18" charset="0"/>
              </a:rPr>
              <a:t>Мария </a:t>
            </a:r>
            <a:r>
              <a:rPr lang="ru-RU" sz="1700" dirty="0">
                <a:latin typeface="Times New Roman" pitchFamily="18" charset="0"/>
              </a:rPr>
              <a:t>дебютировала на международных соревнованиях, а спустя два года завоевала серебряную медаль чемпионата России в супергиганте. Первое выступление горнолыжницы на Кубке Европы пришлось на конец 2009 </a:t>
            </a:r>
            <a:r>
              <a:rPr lang="ru-RU" sz="1700" dirty="0" smtClean="0">
                <a:latin typeface="Times New Roman" pitchFamily="18" charset="0"/>
              </a:rPr>
              <a:t>года.</a:t>
            </a:r>
          </a:p>
          <a:p>
            <a:pPr marL="0" indent="0" algn="just" fontAlgn="base">
              <a:spcBef>
                <a:spcPts val="0"/>
              </a:spcBef>
              <a:buNone/>
            </a:pPr>
            <a:r>
              <a:rPr lang="ru-RU" sz="1700" dirty="0" smtClean="0">
                <a:latin typeface="Times New Roman" pitchFamily="18" charset="0"/>
              </a:rPr>
              <a:t>      В </a:t>
            </a:r>
            <a:r>
              <a:rPr lang="ru-RU" sz="1700" dirty="0">
                <a:latin typeface="Times New Roman" pitchFamily="18" charset="0"/>
              </a:rPr>
              <a:t>2011 и 2012 годах Мария без особого успеха принимала участие в юниорских первенствах мира. </a:t>
            </a:r>
            <a:r>
              <a:rPr lang="ru-RU" sz="1700" dirty="0" smtClean="0">
                <a:latin typeface="Times New Roman" pitchFamily="18" charset="0"/>
              </a:rPr>
              <a:t>В марте </a:t>
            </a:r>
            <a:r>
              <a:rPr lang="ru-RU" sz="1700" dirty="0">
                <a:latin typeface="Times New Roman" pitchFamily="18" charset="0"/>
              </a:rPr>
              <a:t>2012 </a:t>
            </a:r>
            <a:r>
              <a:rPr lang="ru-RU" sz="1700" dirty="0" smtClean="0">
                <a:latin typeface="Times New Roman" pitchFamily="18" charset="0"/>
              </a:rPr>
              <a:t>года Марии удалось </a:t>
            </a:r>
            <a:r>
              <a:rPr lang="ru-RU" sz="1700" dirty="0">
                <a:latin typeface="Times New Roman" pitchFamily="18" charset="0"/>
              </a:rPr>
              <a:t>второй раз в карьере стать серебряным призёром национального чемпионата в супергиганте.</a:t>
            </a:r>
          </a:p>
          <a:p>
            <a:pPr marL="0" indent="0" algn="just" fontAlgn="base">
              <a:lnSpc>
                <a:spcPct val="120000"/>
              </a:lnSpc>
              <a:spcBef>
                <a:spcPts val="0"/>
              </a:spcBef>
              <a:buNone/>
            </a:pPr>
            <a:r>
              <a:rPr lang="ru-RU" sz="1700" dirty="0" smtClean="0">
                <a:latin typeface="Times New Roman" pitchFamily="18" charset="0"/>
              </a:rPr>
              <a:t>       За </a:t>
            </a:r>
            <a:r>
              <a:rPr lang="ru-RU" sz="1700" dirty="0">
                <a:latin typeface="Times New Roman" pitchFamily="18" charset="0"/>
              </a:rPr>
              <a:t>год до Олимпийских игр в Сочи спортсменка впервые попробовала силы на взрослом чемпионате мира, где показала стабильные и приличные для своего уровня результата. Лучше всего ей удалось выступить в суперкомбинации, в итоговом протоколе которой Мария оказалась на 28-й позиции. Из Австрии </a:t>
            </a:r>
            <a:r>
              <a:rPr lang="ru-RU" sz="1700" dirty="0" smtClean="0">
                <a:latin typeface="Times New Roman" pitchFamily="18" charset="0"/>
              </a:rPr>
              <a:t>Мария Бедарева </a:t>
            </a:r>
            <a:r>
              <a:rPr lang="ru-RU" sz="1700" dirty="0">
                <a:latin typeface="Times New Roman" pitchFamily="18" charset="0"/>
              </a:rPr>
              <a:t>отправилась в Канаду для участия в юниорском первенстве планеты, в супергиганте ей немного не хватило везения для попадания в двадцатку сильнейших.</a:t>
            </a:r>
          </a:p>
          <a:p>
            <a:pPr marL="0" indent="0" algn="just" fontAlgn="base">
              <a:lnSpc>
                <a:spcPct val="120000"/>
              </a:lnSpc>
              <a:spcBef>
                <a:spcPts val="0"/>
              </a:spcBef>
              <a:buNone/>
            </a:pPr>
            <a:r>
              <a:rPr lang="ru-RU" sz="1700" dirty="0" smtClean="0">
                <a:latin typeface="Times New Roman" pitchFamily="18" charset="0"/>
              </a:rPr>
              <a:t>       В </a:t>
            </a:r>
            <a:r>
              <a:rPr lang="ru-RU" sz="1700" dirty="0">
                <a:latin typeface="Times New Roman" pitchFamily="18" charset="0"/>
              </a:rPr>
              <a:t>последние сезоны у Марии не получается полностью реализовать потенциал и выйти на качественно новый уровень, однако именно домашняя Олимпиада может стать для молодой талантливой горнолыжницы стимулом для прогресса и трамплином к более высоким результатам.</a:t>
            </a:r>
          </a:p>
          <a:p>
            <a:pPr algn="just"/>
            <a:endParaRPr lang="ru-RU" sz="1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300" b="1" dirty="0" smtClean="0">
                <a:solidFill>
                  <a:schemeClr val="accent6">
                    <a:lumMod val="50000"/>
                  </a:schemeClr>
                </a:solidFill>
                <a:latin typeface="Times New Roman" pitchFamily="18" charset="0"/>
              </a:rPr>
              <a:t>Яковишина Елена</a:t>
            </a:r>
            <a:r>
              <a:rPr lang="ru-RU" b="1" dirty="0" smtClean="0"/>
              <a:t/>
            </a:r>
            <a:br>
              <a:rPr lang="ru-RU" b="1" dirty="0" smtClean="0"/>
            </a:br>
            <a:endParaRPr lang="ru-RU" dirty="0"/>
          </a:p>
        </p:txBody>
      </p:sp>
      <p:pic>
        <p:nvPicPr>
          <p:cNvPr id="4" name="Содержимое 3" descr="Буфер обмена02.png"/>
          <p:cNvPicPr>
            <a:picLocks noGrp="1" noChangeAspect="1"/>
          </p:cNvPicPr>
          <p:nvPr>
            <p:ph idx="1"/>
          </p:nvPr>
        </p:nvPicPr>
        <p:blipFill>
          <a:blip r:embed="rId2"/>
          <a:stretch>
            <a:fillRect/>
          </a:stretch>
        </p:blipFill>
        <p:spPr>
          <a:xfrm>
            <a:off x="4500562" y="928670"/>
            <a:ext cx="4166789" cy="5326955"/>
          </a:xfrm>
        </p:spPr>
      </p:pic>
      <p:sp>
        <p:nvSpPr>
          <p:cNvPr id="6" name="Прямоугольник 5"/>
          <p:cNvSpPr/>
          <p:nvPr/>
        </p:nvSpPr>
        <p:spPr>
          <a:xfrm>
            <a:off x="214282" y="1214422"/>
            <a:ext cx="3643338" cy="4093428"/>
          </a:xfrm>
          <a:prstGeom prst="rect">
            <a:avLst/>
          </a:prstGeom>
        </p:spPr>
        <p:txBody>
          <a:bodyPr wrap="square">
            <a:spAutoFit/>
          </a:bodyPr>
          <a:lstStyle/>
          <a:p>
            <a:pPr fontAlgn="base"/>
            <a:r>
              <a:rPr lang="ru-RU" sz="2000" b="1" dirty="0" smtClean="0">
                <a:solidFill>
                  <a:schemeClr val="accent2">
                    <a:lumMod val="75000"/>
                  </a:schemeClr>
                </a:solidFill>
                <a:latin typeface="Times New Roman" pitchFamily="18" charset="0"/>
              </a:rPr>
              <a:t>Дата рождения</a:t>
            </a:r>
          </a:p>
          <a:p>
            <a:pPr fontAlgn="base" latinLnBrk="1"/>
            <a:r>
              <a:rPr lang="ru-RU" sz="2000" dirty="0" smtClean="0">
                <a:solidFill>
                  <a:schemeClr val="accent2">
                    <a:lumMod val="75000"/>
                  </a:schemeClr>
                </a:solidFill>
                <a:latin typeface="Times New Roman" pitchFamily="18" charset="0"/>
              </a:rPr>
              <a:t>17 Сентября 1992 </a:t>
            </a:r>
          </a:p>
          <a:p>
            <a:pPr fontAlgn="base"/>
            <a:r>
              <a:rPr lang="ru-RU" sz="2000" b="1" dirty="0" smtClean="0">
                <a:solidFill>
                  <a:schemeClr val="accent2">
                    <a:lumMod val="75000"/>
                  </a:schemeClr>
                </a:solidFill>
                <a:latin typeface="Times New Roman" pitchFamily="18" charset="0"/>
              </a:rPr>
              <a:t>Место рождения</a:t>
            </a:r>
          </a:p>
          <a:p>
            <a:pPr fontAlgn="base" latinLnBrk="1"/>
            <a:r>
              <a:rPr lang="ru-RU" sz="2000" dirty="0" smtClean="0">
                <a:solidFill>
                  <a:schemeClr val="accent2">
                    <a:lumMod val="75000"/>
                  </a:schemeClr>
                </a:solidFill>
                <a:latin typeface="Times New Roman" pitchFamily="18" charset="0"/>
              </a:rPr>
              <a:t>Петропавловск-Камчатский</a:t>
            </a:r>
          </a:p>
          <a:p>
            <a:pPr fontAlgn="base"/>
            <a:r>
              <a:rPr lang="ru-RU" sz="2000" b="1" dirty="0" smtClean="0">
                <a:solidFill>
                  <a:schemeClr val="accent2">
                    <a:lumMod val="75000"/>
                  </a:schemeClr>
                </a:solidFill>
                <a:latin typeface="Times New Roman" pitchFamily="18" charset="0"/>
              </a:rPr>
              <a:t>Дисциплина</a:t>
            </a:r>
          </a:p>
          <a:p>
            <a:pPr fontAlgn="base" latinLnBrk="1"/>
            <a:r>
              <a:rPr lang="ru-RU" sz="2000" dirty="0" smtClean="0">
                <a:solidFill>
                  <a:schemeClr val="accent2">
                    <a:lumMod val="75000"/>
                  </a:schemeClr>
                </a:solidFill>
                <a:latin typeface="Times New Roman" pitchFamily="18" charset="0"/>
              </a:rPr>
              <a:t>Горнолыжный спорт</a:t>
            </a:r>
          </a:p>
          <a:p>
            <a:pPr fontAlgn="base"/>
            <a:r>
              <a:rPr lang="ru-RU" sz="2000" b="1" dirty="0" smtClean="0">
                <a:solidFill>
                  <a:schemeClr val="accent2">
                    <a:lumMod val="75000"/>
                  </a:schemeClr>
                </a:solidFill>
                <a:latin typeface="Times New Roman" pitchFamily="18" charset="0"/>
              </a:rPr>
              <a:t>Звание</a:t>
            </a:r>
          </a:p>
          <a:p>
            <a:pPr fontAlgn="base" latinLnBrk="1"/>
            <a:r>
              <a:rPr lang="ru-RU" sz="2000" dirty="0" smtClean="0">
                <a:solidFill>
                  <a:schemeClr val="accent2">
                    <a:lumMod val="75000"/>
                  </a:schemeClr>
                </a:solidFill>
                <a:latin typeface="Times New Roman" pitchFamily="18" charset="0"/>
              </a:rPr>
              <a:t>Мастер спорта</a:t>
            </a:r>
          </a:p>
          <a:p>
            <a:pPr fontAlgn="base"/>
            <a:r>
              <a:rPr lang="ru-RU" sz="2000" b="1" dirty="0" smtClean="0">
                <a:solidFill>
                  <a:schemeClr val="accent2">
                    <a:lumMod val="75000"/>
                  </a:schemeClr>
                </a:solidFill>
                <a:latin typeface="Times New Roman" pitchFamily="18" charset="0"/>
              </a:rPr>
              <a:t>Клуб</a:t>
            </a:r>
          </a:p>
          <a:p>
            <a:pPr fontAlgn="base" latinLnBrk="1"/>
            <a:r>
              <a:rPr lang="ru-RU" sz="2000" dirty="0" smtClean="0">
                <a:solidFill>
                  <a:schemeClr val="accent2">
                    <a:lumMod val="75000"/>
                  </a:schemeClr>
                </a:solidFill>
                <a:latin typeface="Times New Roman" pitchFamily="18" charset="0"/>
              </a:rPr>
              <a:t>ФСО "Россия"</a:t>
            </a:r>
          </a:p>
          <a:p>
            <a:pPr fontAlgn="base"/>
            <a:r>
              <a:rPr lang="ru-RU" sz="2000" b="1" dirty="0" smtClean="0">
                <a:solidFill>
                  <a:schemeClr val="accent2">
                    <a:lumMod val="75000"/>
                  </a:schemeClr>
                </a:solidFill>
                <a:latin typeface="Times New Roman" pitchFamily="18" charset="0"/>
              </a:rPr>
              <a:t>Награды</a:t>
            </a:r>
          </a:p>
          <a:p>
            <a:pPr fontAlgn="base" latinLnBrk="1"/>
            <a:r>
              <a:rPr lang="ru-RU" sz="2000" dirty="0" smtClean="0">
                <a:solidFill>
                  <a:schemeClr val="accent2">
                    <a:lumMod val="75000"/>
                  </a:schemeClr>
                </a:solidFill>
                <a:latin typeface="Times New Roman" pitchFamily="18" charset="0"/>
              </a:rPr>
              <a:t>Кубок Южной Америки, 2013 -         золото (гигантский слалом)</a:t>
            </a:r>
            <a:endParaRPr lang="ru-RU" sz="2000" dirty="0">
              <a:solidFill>
                <a:schemeClr val="accent2">
                  <a:lumMod val="75000"/>
                </a:schemeClr>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12"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0-#ppt_w/2"/>
                                          </p:val>
                                        </p:tav>
                                        <p:tav tm="100000">
                                          <p:val>
                                            <p:strVal val="#ppt_x"/>
                                          </p:val>
                                        </p:tav>
                                      </p:tavLst>
                                    </p:anim>
                                    <p:anim calcmode="lin" valueType="num">
                                      <p:cBhvr additive="base">
                                        <p:cTn id="16"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5"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2000"/>
                                        <p:tgtEl>
                                          <p:spTgt spid="6"/>
                                        </p:tgtEl>
                                      </p:cBhvr>
                                    </p:animEffect>
                                    <p:anim calcmode="lin" valueType="num">
                                      <p:cBhvr>
                                        <p:cTn id="22" dur="2000" fill="hold"/>
                                        <p:tgtEl>
                                          <p:spTgt spid="6"/>
                                        </p:tgtEl>
                                        <p:attrNameLst>
                                          <p:attrName>style.rotation</p:attrName>
                                        </p:attrNameLst>
                                      </p:cBhvr>
                                      <p:tavLst>
                                        <p:tav tm="0">
                                          <p:val>
                                            <p:fltVal val="720"/>
                                          </p:val>
                                        </p:tav>
                                        <p:tav tm="100000">
                                          <p:val>
                                            <p:fltVal val="0"/>
                                          </p:val>
                                        </p:tav>
                                      </p:tavLst>
                                    </p:anim>
                                    <p:anim calcmode="lin" valueType="num">
                                      <p:cBhvr>
                                        <p:cTn id="23" dur="2000" fill="hold"/>
                                        <p:tgtEl>
                                          <p:spTgt spid="6"/>
                                        </p:tgtEl>
                                        <p:attrNameLst>
                                          <p:attrName>ppt_h</p:attrName>
                                        </p:attrNameLst>
                                      </p:cBhvr>
                                      <p:tavLst>
                                        <p:tav tm="0">
                                          <p:val>
                                            <p:fltVal val="0"/>
                                          </p:val>
                                        </p:tav>
                                        <p:tav tm="100000">
                                          <p:val>
                                            <p:strVal val="#ppt_h"/>
                                          </p:val>
                                        </p:tav>
                                      </p:tavLst>
                                    </p:anim>
                                    <p:anim calcmode="lin" valueType="num">
                                      <p:cBhvr>
                                        <p:cTn id="24" dur="2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189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714404"/>
            <a:ext cx="8229600" cy="71438"/>
          </a:xfrm>
        </p:spPr>
        <p:txBody>
          <a:bodyPr>
            <a:normAutofit fontScale="90000"/>
          </a:bodyPr>
          <a:lstStyle/>
          <a:p>
            <a:endParaRPr lang="ru-RU" dirty="0"/>
          </a:p>
        </p:txBody>
      </p:sp>
      <p:sp>
        <p:nvSpPr>
          <p:cNvPr id="3" name="Содержимое 2"/>
          <p:cNvSpPr>
            <a:spLocks noGrp="1"/>
          </p:cNvSpPr>
          <p:nvPr>
            <p:ph idx="1"/>
          </p:nvPr>
        </p:nvSpPr>
        <p:spPr>
          <a:xfrm>
            <a:off x="457200" y="428604"/>
            <a:ext cx="8229600" cy="5697559"/>
          </a:xfrm>
        </p:spPr>
        <p:txBody>
          <a:bodyPr>
            <a:normAutofit fontScale="55000" lnSpcReduction="20000"/>
          </a:bodyPr>
          <a:lstStyle/>
          <a:p>
            <a:pPr marL="0" indent="0" algn="just" fontAlgn="base">
              <a:lnSpc>
                <a:spcPct val="120000"/>
              </a:lnSpc>
              <a:spcBef>
                <a:spcPts val="0"/>
              </a:spcBef>
              <a:buNone/>
            </a:pPr>
            <a:r>
              <a:rPr lang="ru-RU" dirty="0" smtClean="0">
                <a:latin typeface="Times New Roman" pitchFamily="18" charset="0"/>
              </a:rPr>
              <a:t>	Уже </a:t>
            </a:r>
            <a:r>
              <a:rPr lang="ru-RU" dirty="0">
                <a:latin typeface="Times New Roman" pitchFamily="18" charset="0"/>
              </a:rPr>
              <a:t>с пяти лет Елена серьёзно начала тренироваться под руководством заслуженного тренера России Александра </a:t>
            </a:r>
            <a:r>
              <a:rPr lang="ru-RU" dirty="0" err="1">
                <a:latin typeface="Times New Roman" pitchFamily="18" charset="0"/>
              </a:rPr>
              <a:t>Каталагина</a:t>
            </a:r>
            <a:r>
              <a:rPr lang="ru-RU" dirty="0">
                <a:latin typeface="Times New Roman" pitchFamily="18" charset="0"/>
              </a:rPr>
              <a:t> в школе «Эдельвейс». Первые успехи пришли к спортсменке во время проведения детских </a:t>
            </a:r>
            <a:r>
              <a:rPr lang="ru-RU" dirty="0" smtClean="0">
                <a:latin typeface="Times New Roman" pitchFamily="18" charset="0"/>
              </a:rPr>
              <a:t>соревнований.</a:t>
            </a:r>
          </a:p>
          <a:p>
            <a:pPr marL="0" indent="0" algn="just" fontAlgn="base">
              <a:lnSpc>
                <a:spcPct val="120000"/>
              </a:lnSpc>
              <a:spcBef>
                <a:spcPts val="0"/>
              </a:spcBef>
              <a:buNone/>
            </a:pPr>
            <a:r>
              <a:rPr lang="ru-RU" dirty="0" smtClean="0">
                <a:latin typeface="Times New Roman" pitchFamily="18" charset="0"/>
              </a:rPr>
              <a:t>	В </a:t>
            </a:r>
            <a:r>
              <a:rPr lang="ru-RU" dirty="0">
                <a:latin typeface="Times New Roman" pitchFamily="18" charset="0"/>
              </a:rPr>
              <a:t>2008 году Елена впервые выступила на чемпионате России, но не смогла попасть в десятку ни в одной из дисциплин. Уже через год </a:t>
            </a:r>
            <a:r>
              <a:rPr lang="ru-RU" dirty="0" smtClean="0">
                <a:latin typeface="Times New Roman" pitchFamily="18" charset="0"/>
              </a:rPr>
              <a:t>Лена </a:t>
            </a:r>
            <a:r>
              <a:rPr lang="ru-RU" dirty="0">
                <a:latin typeface="Times New Roman" pitchFamily="18" charset="0"/>
              </a:rPr>
              <a:t>успешно дебютировала на юниорском первенстве мира, попав в десятку в комбинации, а затем завоевала первую медаль национального чемпионата, поднявшись на третью ступень пьедестала в супергиганте. В 2011 году спортсменка впервые выступила на Кубке Европы. Кроме того, на этот же сезон пришлась и первая победа Елены на чемпионате России</a:t>
            </a:r>
            <a:r>
              <a:rPr lang="ru-RU" dirty="0" smtClean="0">
                <a:latin typeface="Times New Roman" pitchFamily="18" charset="0"/>
              </a:rPr>
              <a:t>. В </a:t>
            </a:r>
            <a:r>
              <a:rPr lang="ru-RU" dirty="0">
                <a:latin typeface="Times New Roman" pitchFamily="18" charset="0"/>
              </a:rPr>
              <a:t>прошлом году </a:t>
            </a:r>
            <a:r>
              <a:rPr lang="ru-RU" dirty="0" smtClean="0">
                <a:latin typeface="Times New Roman" pitchFamily="18" charset="0"/>
              </a:rPr>
              <a:t>Елена </a:t>
            </a:r>
            <a:r>
              <a:rPr lang="ru-RU" dirty="0">
                <a:latin typeface="Times New Roman" pitchFamily="18" charset="0"/>
              </a:rPr>
              <a:t>порадовала российских любителей горнолыжного спорта прекрасным дебютом на чемпионате мира: в суперкомбинации в Шладминге уроженка Камчатки показала 21-й результат.</a:t>
            </a:r>
          </a:p>
          <a:p>
            <a:pPr marL="0" indent="0" algn="just" fontAlgn="base">
              <a:lnSpc>
                <a:spcPct val="120000"/>
              </a:lnSpc>
              <a:spcBef>
                <a:spcPts val="0"/>
              </a:spcBef>
              <a:buNone/>
            </a:pPr>
            <a:r>
              <a:rPr lang="ru-RU" dirty="0" smtClean="0">
                <a:latin typeface="Times New Roman" pitchFamily="18" charset="0"/>
              </a:rPr>
              <a:t>	В </a:t>
            </a:r>
            <a:r>
              <a:rPr lang="ru-RU" dirty="0">
                <a:latin typeface="Times New Roman" pitchFamily="18" charset="0"/>
              </a:rPr>
              <a:t>детстве Елена узнала, что ещё ни одному представителю России не удавалось завоевать золотую медаль Олимпиады в горных лыжах. Поэтому мечта спортсменки – переписать историю. Выиграть Игры в Сочи амбициозной девушке будет невероятно трудно, а вот выступить достойно и побороться за высокие места вполне по </a:t>
            </a:r>
            <a:r>
              <a:rPr lang="ru-RU" dirty="0" smtClean="0">
                <a:latin typeface="Times New Roman" pitchFamily="18" charset="0"/>
              </a:rPr>
              <a:t>силам.</a:t>
            </a:r>
            <a:endParaRPr lang="ru-RU" dirty="0">
              <a:latin typeface="Times New Roman" pitchFamily="18" charset="0"/>
            </a:endParaRP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52"/>
            <a:ext cx="8229600" cy="142876"/>
          </a:xfrm>
        </p:spPr>
        <p:txBody>
          <a:bodyPr>
            <a:normAutofit fontScale="90000"/>
          </a:bodyPr>
          <a:lstStyle/>
          <a:p>
            <a:endParaRPr lang="ru-RU" dirty="0"/>
          </a:p>
        </p:txBody>
      </p:sp>
      <p:sp>
        <p:nvSpPr>
          <p:cNvPr id="3" name="Содержимое 2"/>
          <p:cNvSpPr>
            <a:spLocks noGrp="1"/>
          </p:cNvSpPr>
          <p:nvPr>
            <p:ph idx="1"/>
          </p:nvPr>
        </p:nvSpPr>
        <p:spPr>
          <a:xfrm>
            <a:off x="457200" y="642918"/>
            <a:ext cx="8229600" cy="5483245"/>
          </a:xfrm>
        </p:spPr>
        <p:txBody>
          <a:bodyPr anchor="ctr">
            <a:normAutofit/>
          </a:bodyPr>
          <a:lstStyle/>
          <a:p>
            <a:pPr>
              <a:buNone/>
            </a:pPr>
            <a:r>
              <a:rPr lang="ru-RU" sz="3600" dirty="0" smtClean="0">
                <a:latin typeface="Times New Roman" pitchFamily="18" charset="0"/>
              </a:rPr>
              <a:t>               </a:t>
            </a:r>
            <a:r>
              <a:rPr lang="ru-RU" sz="3600" dirty="0" smtClean="0">
                <a:solidFill>
                  <a:schemeClr val="accent2">
                    <a:lumMod val="50000"/>
                  </a:schemeClr>
                </a:solidFill>
                <a:latin typeface="Times New Roman" pitchFamily="18" charset="0"/>
              </a:rPr>
              <a:t>Желаю спортсменкам победы,</a:t>
            </a:r>
          </a:p>
          <a:p>
            <a:pPr>
              <a:buNone/>
            </a:pPr>
            <a:r>
              <a:rPr lang="ru-RU" sz="3600" dirty="0" smtClean="0">
                <a:solidFill>
                  <a:schemeClr val="accent2">
                    <a:lumMod val="50000"/>
                  </a:schemeClr>
                </a:solidFill>
                <a:latin typeface="Times New Roman" pitchFamily="18" charset="0"/>
              </a:rPr>
              <a:t>		       Удачи, больших достижений!</a:t>
            </a:r>
            <a:br>
              <a:rPr lang="ru-RU" sz="3600" dirty="0" smtClean="0">
                <a:solidFill>
                  <a:schemeClr val="accent2">
                    <a:lumMod val="50000"/>
                  </a:schemeClr>
                </a:solidFill>
                <a:latin typeface="Times New Roman" pitchFamily="18" charset="0"/>
              </a:rPr>
            </a:br>
            <a:r>
              <a:rPr lang="ru-RU" sz="3600" dirty="0" smtClean="0">
                <a:solidFill>
                  <a:schemeClr val="accent2">
                    <a:lumMod val="50000"/>
                  </a:schemeClr>
                </a:solidFill>
                <a:latin typeface="Times New Roman" pitchFamily="18" charset="0"/>
              </a:rPr>
              <a:t>            Рекордов, командных полётов,</a:t>
            </a:r>
            <a:br>
              <a:rPr lang="ru-RU" sz="3600" dirty="0" smtClean="0">
                <a:solidFill>
                  <a:schemeClr val="accent2">
                    <a:lumMod val="50000"/>
                  </a:schemeClr>
                </a:solidFill>
                <a:latin typeface="Times New Roman" pitchFamily="18" charset="0"/>
              </a:rPr>
            </a:br>
            <a:r>
              <a:rPr lang="ru-RU" sz="3600" dirty="0" smtClean="0">
                <a:solidFill>
                  <a:schemeClr val="accent2">
                    <a:lumMod val="50000"/>
                  </a:schemeClr>
                </a:solidFill>
                <a:latin typeface="Times New Roman" pitchFamily="18" charset="0"/>
              </a:rPr>
              <a:t>            И взлёта к прекрасным    				высотам!</a:t>
            </a:r>
            <a:endParaRPr lang="ru-RU" sz="3600" dirty="0">
              <a:solidFill>
                <a:schemeClr val="accent2">
                  <a:lumMod val="50000"/>
                </a:schemeClr>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7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7000"/>
                                  </p:iterate>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785818"/>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sz="4000" b="1" dirty="0" smtClean="0">
                <a:solidFill>
                  <a:schemeClr val="accent6">
                    <a:lumMod val="50000"/>
                  </a:schemeClr>
                </a:solidFill>
                <a:latin typeface="Times New Roman" pitchFamily="18" charset="0"/>
                <a:cs typeface="Times New Roman" pitchFamily="18" charset="0"/>
              </a:rPr>
              <a:t/>
            </a:r>
            <a:br>
              <a:rPr lang="ru-RU" sz="4000" b="1" dirty="0" smtClean="0">
                <a:solidFill>
                  <a:schemeClr val="accent6">
                    <a:lumMod val="50000"/>
                  </a:schemeClr>
                </a:solidFill>
                <a:latin typeface="Times New Roman" pitchFamily="18" charset="0"/>
                <a:cs typeface="Times New Roman" pitchFamily="18" charset="0"/>
              </a:rPr>
            </a:br>
            <a:r>
              <a:rPr lang="ru-RU" sz="4000" b="1" dirty="0" smtClean="0">
                <a:solidFill>
                  <a:schemeClr val="accent6">
                    <a:lumMod val="50000"/>
                  </a:schemeClr>
                </a:solidFill>
                <a:latin typeface="Times New Roman" pitchFamily="18" charset="0"/>
                <a:cs typeface="Times New Roman" pitchFamily="18" charset="0"/>
              </a:rPr>
              <a:t>Горнолыжный спорт</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214810" y="1357298"/>
            <a:ext cx="4471990" cy="4768865"/>
          </a:xfrm>
        </p:spPr>
        <p:txBody>
          <a:bodyPr>
            <a:normAutofit fontScale="92500" lnSpcReduction="20000"/>
          </a:bodyPr>
          <a:lstStyle/>
          <a:p>
            <a:pPr algn="just">
              <a:buNone/>
            </a:pPr>
            <a:r>
              <a:rPr lang="ru-RU" dirty="0" smtClean="0"/>
              <a:t>   </a:t>
            </a:r>
            <a:r>
              <a:rPr lang="ru-RU" dirty="0" smtClean="0">
                <a:solidFill>
                  <a:schemeClr val="accent4">
                    <a:lumMod val="50000"/>
                  </a:schemeClr>
                </a:solidFill>
              </a:rPr>
              <a:t>Один из видов лыжного спорта. Представляет собой спуск с гор на специальных приспособлениях (лыжах) по заранее подготовленным трассам. Чрезвычайно популярен как один из видов активного отдыха, особенно в зимнее время.</a:t>
            </a:r>
            <a:endParaRPr lang="ru-RU" dirty="0">
              <a:solidFill>
                <a:schemeClr val="accent4">
                  <a:lumMod val="50000"/>
                </a:schemeClr>
              </a:solidFill>
            </a:endParaRPr>
          </a:p>
        </p:txBody>
      </p:sp>
      <p:pic>
        <p:nvPicPr>
          <p:cNvPr id="1027" name="Picture 3" descr="C:\Users\1\Desktop\презентации\i (5).jpg"/>
          <p:cNvPicPr>
            <a:picLocks noChangeAspect="1" noChangeArrowheads="1"/>
          </p:cNvPicPr>
          <p:nvPr/>
        </p:nvPicPr>
        <p:blipFill>
          <a:blip r:embed="rId2"/>
          <a:srcRect/>
          <a:stretch>
            <a:fillRect/>
          </a:stretch>
        </p:blipFill>
        <p:spPr bwMode="auto">
          <a:xfrm>
            <a:off x="71406" y="1571611"/>
            <a:ext cx="4429155" cy="3460277"/>
          </a:xfrm>
          <a:prstGeom prst="rect">
            <a:avLst/>
          </a:prstGeom>
          <a:noFill/>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childTnLst>
                                    <p:set>
                                      <p:cBhvr>
                                        <p:cTn id="12" dur="1" fill="hold">
                                          <p:stCondLst>
                                            <p:cond delay="0"/>
                                          </p:stCondLst>
                                        </p:cTn>
                                        <p:tgtEl>
                                          <p:spTgt spid="1027"/>
                                        </p:tgtEl>
                                        <p:attrNameLst>
                                          <p:attrName>style.visibility</p:attrName>
                                        </p:attrNameLst>
                                      </p:cBhvr>
                                      <p:to>
                                        <p:strVal val="visible"/>
                                      </p:to>
                                    </p:set>
                                    <p:anim calcmode="lin" valueType="num">
                                      <p:cBhvr additive="base">
                                        <p:cTn id="13" dur="1000" fill="hold"/>
                                        <p:tgtEl>
                                          <p:spTgt spid="1027"/>
                                        </p:tgtEl>
                                        <p:attrNameLst>
                                          <p:attrName>ppt_x</p:attrName>
                                        </p:attrNameLst>
                                      </p:cBhvr>
                                      <p:tavLst>
                                        <p:tav tm="0">
                                          <p:val>
                                            <p:strVal val="1+#ppt_w/2"/>
                                          </p:val>
                                        </p:tav>
                                        <p:tav tm="100000">
                                          <p:val>
                                            <p:strVal val="#ppt_x"/>
                                          </p:val>
                                        </p:tav>
                                      </p:tavLst>
                                    </p:anim>
                                    <p:anim calcmode="lin" valueType="num">
                                      <p:cBhvr additive="base">
                                        <p:cTn id="14" dur="10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style>
          <a:lnRef idx="1">
            <a:schemeClr val="accent5"/>
          </a:lnRef>
          <a:fillRef idx="2">
            <a:schemeClr val="accent5"/>
          </a:fillRef>
          <a:effectRef idx="1">
            <a:schemeClr val="accent5"/>
          </a:effectRef>
          <a:fontRef idx="minor">
            <a:schemeClr val="dk1"/>
          </a:fontRef>
        </p:style>
        <p:txBody>
          <a:bodyPr>
            <a:normAutofit/>
          </a:bodyPr>
          <a:lstStyle/>
          <a:p>
            <a:pPr algn="just">
              <a:buNone/>
            </a:pPr>
            <a:r>
              <a:rPr lang="ru-RU" sz="3000" dirty="0" smtClean="0">
                <a:solidFill>
                  <a:schemeClr val="accent6">
                    <a:lumMod val="50000"/>
                  </a:schemeClr>
                </a:solidFill>
              </a:rPr>
              <a:t>   </a:t>
            </a:r>
            <a:r>
              <a:rPr lang="ru-RU" sz="3000" i="1" dirty="0" smtClean="0">
                <a:solidFill>
                  <a:schemeClr val="accent6">
                    <a:lumMod val="50000"/>
                  </a:schemeClr>
                </a:solidFill>
              </a:rPr>
              <a:t>По общему мнению, изобретателями горных лыж являются скандинавские крестьяне, которые использовали укороченные лыжи и палку с расширением на конце для спуска с горных склонов. </a:t>
            </a:r>
          </a:p>
          <a:p>
            <a:pPr algn="just">
              <a:buNone/>
            </a:pPr>
            <a:r>
              <a:rPr lang="ru-RU" sz="3000" i="1" dirty="0">
                <a:solidFill>
                  <a:schemeClr val="accent6">
                    <a:lumMod val="50000"/>
                  </a:schemeClr>
                </a:solidFill>
              </a:rPr>
              <a:t>	</a:t>
            </a:r>
            <a:r>
              <a:rPr lang="ru-RU" sz="3000" i="1" dirty="0" smtClean="0">
                <a:solidFill>
                  <a:schemeClr val="accent6">
                    <a:lumMod val="50000"/>
                  </a:schemeClr>
                </a:solidFill>
              </a:rPr>
              <a:t>Уже в 1767 году норвежцы устроили первые соревнования по спуску с гор на лыжах. Первые официальные горнолыжные состязания прошли в Альпах в 1905 году. В программу зимних Олимпийских игр горнолыжный спорт был введен в 1936 году.</a:t>
            </a:r>
          </a:p>
          <a:p>
            <a:endParaRPr lang="ru-RU" dirty="0"/>
          </a:p>
        </p:txBody>
      </p:sp>
      <p:sp>
        <p:nvSpPr>
          <p:cNvPr id="2" name="Заголовок 1"/>
          <p:cNvSpPr>
            <a:spLocks noGrp="1"/>
          </p:cNvSpPr>
          <p:nvPr>
            <p:ph type="title"/>
          </p:nvPr>
        </p:nvSpPr>
        <p:spPr>
          <a:xfrm>
            <a:off x="2643174" y="-642966"/>
            <a:ext cx="6043626" cy="71438"/>
          </a:xfrm>
        </p:spPr>
        <p:txBody>
          <a:bodyPr>
            <a:normAutofit fontScale="90000"/>
          </a:bodyPr>
          <a:lstStyle/>
          <a:p>
            <a:endParaRPr lang="ru-RU"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linds(horizontal)">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flipV="1">
            <a:off x="457200" y="-500090"/>
            <a:ext cx="7829576" cy="71438"/>
          </a:xfrm>
        </p:spPr>
        <p:txBody>
          <a:bodyPr>
            <a:normAutofit fontScale="90000"/>
          </a:bodyPr>
          <a:lstStyle/>
          <a:p>
            <a:endParaRPr lang="ru-RU" dirty="0"/>
          </a:p>
        </p:txBody>
      </p:sp>
      <p:sp>
        <p:nvSpPr>
          <p:cNvPr id="10" name="Содержимое 9"/>
          <p:cNvSpPr>
            <a:spLocks noGrp="1"/>
          </p:cNvSpPr>
          <p:nvPr>
            <p:ph idx="1"/>
          </p:nvPr>
        </p:nvSpPr>
        <p:spPr>
          <a:xfrm>
            <a:off x="457200" y="285728"/>
            <a:ext cx="8229600" cy="5840435"/>
          </a:xfrm>
        </p:spPr>
        <p:style>
          <a:lnRef idx="1">
            <a:schemeClr val="dk1"/>
          </a:lnRef>
          <a:fillRef idx="2">
            <a:schemeClr val="dk1"/>
          </a:fillRef>
          <a:effectRef idx="1">
            <a:schemeClr val="dk1"/>
          </a:effectRef>
          <a:fontRef idx="minor">
            <a:schemeClr val="dk1"/>
          </a:fontRef>
        </p:style>
        <p:txBody>
          <a:bodyPr>
            <a:normAutofit fontScale="92500" lnSpcReduction="10000"/>
          </a:bodyPr>
          <a:lstStyle/>
          <a:p>
            <a:pPr algn="just">
              <a:buNone/>
            </a:pPr>
            <a:r>
              <a:rPr lang="ru-RU" i="1" dirty="0" smtClean="0">
                <a:solidFill>
                  <a:schemeClr val="tx2">
                    <a:lumMod val="50000"/>
                  </a:schemeClr>
                </a:solidFill>
              </a:rPr>
              <a:t>    В </a:t>
            </a:r>
            <a:r>
              <a:rPr lang="ru-RU" i="1" dirty="0">
                <a:solidFill>
                  <a:schemeClr val="tx2">
                    <a:lumMod val="50000"/>
                  </a:schemeClr>
                </a:solidFill>
              </a:rPr>
              <a:t>России горнолыжный спорт появился в начале прошлого века, когда среди российских лыжников выделилась группа, которая называлась «горняки». Эти лыжники равнинному бегу предпочли скоростное катание с гор.</a:t>
            </a:r>
          </a:p>
          <a:p>
            <a:pPr algn="just">
              <a:buNone/>
            </a:pPr>
            <a:r>
              <a:rPr lang="ru-RU" i="1" dirty="0" smtClean="0">
                <a:solidFill>
                  <a:schemeClr val="tx2">
                    <a:lumMod val="50000"/>
                  </a:schemeClr>
                </a:solidFill>
              </a:rPr>
              <a:t>    В </a:t>
            </a:r>
            <a:r>
              <a:rPr lang="ru-RU" i="1" dirty="0">
                <a:solidFill>
                  <a:schemeClr val="tx2">
                    <a:lumMod val="50000"/>
                  </a:schemeClr>
                </a:solidFill>
              </a:rPr>
              <a:t>1923 г. в Москве образовалась первая горнолыжная секция. В 1934 году Свердловск (ныне Екатеринбург) встречал участников первого чемпионата страны по горнолыжному спорту, в программе которого был только один вид — слалом для мужчин.</a:t>
            </a:r>
          </a:p>
          <a:p>
            <a:endParaRPr lang="ru-RU" dirty="0"/>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642966"/>
            <a:ext cx="6900882" cy="285752"/>
          </a:xfrm>
        </p:spPr>
        <p:txBody>
          <a:bodyPr>
            <a:normAutofit fontScale="90000"/>
          </a:bodyPr>
          <a:lstStyle/>
          <a:p>
            <a:endParaRPr lang="ru-RU" dirty="0"/>
          </a:p>
        </p:txBody>
      </p:sp>
      <p:sp>
        <p:nvSpPr>
          <p:cNvPr id="3" name="Содержимое 2"/>
          <p:cNvSpPr>
            <a:spLocks noGrp="1"/>
          </p:cNvSpPr>
          <p:nvPr>
            <p:ph idx="1"/>
          </p:nvPr>
        </p:nvSpPr>
        <p:spPr>
          <a:xfrm>
            <a:off x="457200" y="428604"/>
            <a:ext cx="8229600" cy="5697559"/>
          </a:xfrm>
        </p:spPr>
        <p:style>
          <a:lnRef idx="1">
            <a:schemeClr val="accent6"/>
          </a:lnRef>
          <a:fillRef idx="2">
            <a:schemeClr val="accent6"/>
          </a:fillRef>
          <a:effectRef idx="1">
            <a:schemeClr val="accent6"/>
          </a:effectRef>
          <a:fontRef idx="minor">
            <a:schemeClr val="dk1"/>
          </a:fontRef>
        </p:style>
        <p:txBody>
          <a:bodyPr anchor="ctr"/>
          <a:lstStyle/>
          <a:p>
            <a:pPr algn="just">
              <a:buNone/>
            </a:pPr>
            <a:r>
              <a:rPr lang="ru-RU" dirty="0" smtClean="0"/>
              <a:t>   В </a:t>
            </a:r>
            <a:r>
              <a:rPr lang="ru-RU" dirty="0"/>
              <a:t>программу Олимпийских игр по горнолыжному спорту </a:t>
            </a:r>
            <a:r>
              <a:rPr lang="ru-RU" dirty="0" smtClean="0"/>
              <a:t>включены 10 </a:t>
            </a:r>
            <a:r>
              <a:rPr lang="ru-RU" dirty="0"/>
              <a:t>видов соревнований: пять среди мужчин и пять среди женщин, среди </a:t>
            </a:r>
            <a:r>
              <a:rPr lang="ru-RU" dirty="0" smtClean="0"/>
              <a:t>которых:</a:t>
            </a:r>
            <a:r>
              <a:rPr lang="ru-RU" dirty="0"/>
              <a:t> скоростной спуск, слалом, слалом-гигант, супер-гигант и супер-комбинация. Правила для всех видов одинаковы, но трассы разные. Всего разыгрывается 10 комплектов наград.</a:t>
            </a:r>
          </a:p>
          <a:p>
            <a:endParaRPr lang="ru-RU" dirty="0"/>
          </a:p>
        </p:txBody>
      </p:sp>
    </p:spTree>
  </p:cSld>
  <p:clrMapOvr>
    <a:masterClrMapping/>
  </p:clrMapOvr>
  <p:transition spd="slow">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b="1" i="1" dirty="0" smtClean="0">
                <a:solidFill>
                  <a:schemeClr val="accent2"/>
                </a:solidFill>
              </a:rPr>
              <a:t>Скоростной </a:t>
            </a:r>
            <a:r>
              <a:rPr lang="ru-RU" b="1" i="1" dirty="0">
                <a:solidFill>
                  <a:schemeClr val="accent2"/>
                </a:solidFill>
              </a:rPr>
              <a:t>спуск</a:t>
            </a:r>
            <a:r>
              <a:rPr lang="ru-RU" dirty="0"/>
              <a:t/>
            </a:r>
            <a:br>
              <a:rPr lang="ru-RU" dirty="0"/>
            </a:br>
            <a:endParaRPr lang="ru-RU" dirty="0"/>
          </a:p>
        </p:txBody>
      </p:sp>
      <p:pic>
        <p:nvPicPr>
          <p:cNvPr id="62466" name="Picture 2" descr="C:\Users\1\Desktop\презентации\ski1.jpg"/>
          <p:cNvPicPr>
            <a:picLocks noChangeAspect="1" noChangeArrowheads="1"/>
          </p:cNvPicPr>
          <p:nvPr/>
        </p:nvPicPr>
        <p:blipFill>
          <a:blip r:embed="rId2"/>
          <a:srcRect/>
          <a:stretch>
            <a:fillRect/>
          </a:stretch>
        </p:blipFill>
        <p:spPr bwMode="auto">
          <a:xfrm>
            <a:off x="0" y="1785926"/>
            <a:ext cx="4429123" cy="3571899"/>
          </a:xfrm>
          <a:prstGeom prst="rect">
            <a:avLst/>
          </a:prstGeom>
          <a:noFill/>
        </p:spPr>
      </p:pic>
      <p:sp>
        <p:nvSpPr>
          <p:cNvPr id="5" name="Содержимое 4"/>
          <p:cNvSpPr>
            <a:spLocks noGrp="1"/>
          </p:cNvSpPr>
          <p:nvPr>
            <p:ph idx="1"/>
          </p:nvPr>
        </p:nvSpPr>
        <p:spPr>
          <a:xfrm>
            <a:off x="4429124" y="1214422"/>
            <a:ext cx="4500594" cy="5643578"/>
          </a:xfrm>
        </p:spPr>
        <p:txBody>
          <a:bodyPr>
            <a:normAutofit fontScale="32500" lnSpcReduction="20000"/>
          </a:bodyPr>
          <a:lstStyle/>
          <a:p>
            <a:pPr algn="just">
              <a:buNone/>
            </a:pPr>
            <a:r>
              <a:rPr lang="ru-RU" dirty="0" smtClean="0">
                <a:solidFill>
                  <a:schemeClr val="accent6">
                    <a:lumMod val="50000"/>
                  </a:schemeClr>
                </a:solidFill>
              </a:rPr>
              <a:t>           </a:t>
            </a:r>
            <a:r>
              <a:rPr lang="ru-RU" sz="6500" dirty="0" smtClean="0">
                <a:solidFill>
                  <a:schemeClr val="accent6">
                    <a:lumMod val="50000"/>
                  </a:schemeClr>
                </a:solidFill>
              </a:rPr>
              <a:t>прохождение специально подготовленной трассы (которая проложена по естественному рельефу склона, и предусматривает прохождение через направляющие ворота, преодоление трамплинов, поворотов, бугров, гребней и т.д.) за максимально короткий отрезок времени. Трасса помечается с двух сторон цветными линиями на снегу или яркими флажками, на ней расположены направляющие ворота - сдвоенные древки с флагами красного и синего цвета прямоугольной формы. Спортсмены в отдельных случаях могут развить скорость до 140 км/ч, длина полета при прыжках может составлять от 40 до 50 м. </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62466"/>
                                        </p:tgtEl>
                                        <p:attrNameLst>
                                          <p:attrName>style.visibility</p:attrName>
                                        </p:attrNameLst>
                                      </p:cBhvr>
                                      <p:to>
                                        <p:strVal val="visible"/>
                                      </p:to>
                                    </p:set>
                                    <p:anim calcmode="lin" valueType="num">
                                      <p:cBhvr additive="base">
                                        <p:cTn id="13" dur="1000" fill="hold"/>
                                        <p:tgtEl>
                                          <p:spTgt spid="62466"/>
                                        </p:tgtEl>
                                        <p:attrNameLst>
                                          <p:attrName>ppt_x</p:attrName>
                                        </p:attrNameLst>
                                      </p:cBhvr>
                                      <p:tavLst>
                                        <p:tav tm="0">
                                          <p:val>
                                            <p:strVal val="0-#ppt_w/2"/>
                                          </p:val>
                                        </p:tav>
                                        <p:tav tm="100000">
                                          <p:val>
                                            <p:strVal val="#ppt_x"/>
                                          </p:val>
                                        </p:tav>
                                      </p:tavLst>
                                    </p:anim>
                                    <p:anim calcmode="lin" valueType="num">
                                      <p:cBhvr additive="base">
                                        <p:cTn id="14" dur="1000" fill="hold"/>
                                        <p:tgtEl>
                                          <p:spTgt spid="6246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blinds(horizontal)">
                                      <p:cBhvr>
                                        <p:cTn id="19"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57298"/>
            <a:ext cx="8229600" cy="4768865"/>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algn="just">
              <a:buNone/>
            </a:pPr>
            <a:r>
              <a:rPr lang="ru-RU" dirty="0" smtClean="0"/>
              <a:t>     максимально </a:t>
            </a:r>
            <a:r>
              <a:rPr lang="ru-RU" dirty="0"/>
              <a:t>быстрый спуск с горы на лыжах, при котором спортсмен обязательно должен проехать через все ворота (если лыжник пропустил ворота или пересек их только одной лыжей, он выбывает из числа соревнующихся). Длина трассы составляет от 450 до 500 </a:t>
            </a:r>
            <a:r>
              <a:rPr lang="ru-RU" dirty="0" smtClean="0"/>
              <a:t>м. </a:t>
            </a:r>
            <a:r>
              <a:rPr lang="ru-RU" dirty="0"/>
              <a:t>Лыжники развивают скорость до 40 км/ч, при подведении итогов учитываются результаты, продемонстрированные спортсменами во время спусков по двум разным трассам. С 1931 года слалом и скоростной спуск для мужчин и женщин включен в программу чемпионатов мира по горнолыжному спорту.</a:t>
            </a:r>
          </a:p>
          <a:p>
            <a:endParaRPr lang="ru-RU" dirty="0"/>
          </a:p>
        </p:txBody>
      </p:sp>
      <p:sp>
        <p:nvSpPr>
          <p:cNvPr id="2" name="Заголовок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ru-RU" b="1" dirty="0"/>
              <a:t>Слалом</a:t>
            </a:r>
            <a:endParaRPr lang="ru-RU" dirty="0"/>
          </a:p>
        </p:txBody>
      </p:sp>
    </p:spTree>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box(in)">
                                      <p:cBhvr>
                                        <p:cTn id="13" dur="10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ox(in)">
                                      <p:cBhvr>
                                        <p:cTn id="1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tx2">
                    <a:lumMod val="75000"/>
                  </a:schemeClr>
                </a:solidFill>
                <a:latin typeface="Times New Roman" pitchFamily="18" charset="0"/>
              </a:rPr>
              <a:t>Слалом-гигант</a:t>
            </a:r>
            <a:endParaRPr lang="ru-RU" dirty="0">
              <a:solidFill>
                <a:schemeClr val="tx2">
                  <a:lumMod val="75000"/>
                </a:schemeClr>
              </a:solidFill>
              <a:latin typeface="Times New Roman" pitchFamily="18" charset="0"/>
            </a:endParaRPr>
          </a:p>
        </p:txBody>
      </p:sp>
      <p:sp>
        <p:nvSpPr>
          <p:cNvPr id="3" name="Содержимое 2"/>
          <p:cNvSpPr>
            <a:spLocks noGrp="1"/>
          </p:cNvSpPr>
          <p:nvPr>
            <p:ph idx="1"/>
          </p:nvPr>
        </p:nvSpPr>
        <p:spPr>
          <a:xfrm>
            <a:off x="4429124" y="1214422"/>
            <a:ext cx="4257676" cy="5429288"/>
          </a:xfrm>
        </p:spPr>
        <p:txBody>
          <a:bodyPr>
            <a:normAutofit fontScale="70000" lnSpcReduction="20000"/>
          </a:bodyPr>
          <a:lstStyle/>
          <a:p>
            <a:pPr algn="just">
              <a:buNone/>
            </a:pPr>
            <a:r>
              <a:rPr lang="ru-RU" b="1" dirty="0" smtClean="0"/>
              <a:t>     </a:t>
            </a:r>
            <a:r>
              <a:rPr lang="ru-RU" sz="3300" dirty="0" smtClean="0">
                <a:solidFill>
                  <a:schemeClr val="accent2">
                    <a:lumMod val="50000"/>
                  </a:schemeClr>
                </a:solidFill>
                <a:latin typeface="Times New Roman" pitchFamily="18" charset="0"/>
              </a:rPr>
              <a:t>Гигантский слалом  - спуск с горы на лыжах проводится с соблюдением правил слалома. Отличие состоит в том, что длина трассы составляет от 800 до 2000 м, перепад высоты между стартом и финишем - 200-500 м, ширина ворот, установленных на трассе - 8 метров. Преодолевая дистанцию, лыжники могут развить скорость до 65 км/ч, при подведении окончательных итогов учитываются результаты двух спусков (для спортсменов-мужчин) или одного (для женщин).</a:t>
            </a:r>
          </a:p>
          <a:p>
            <a:endParaRPr lang="ru-RU" dirty="0"/>
          </a:p>
        </p:txBody>
      </p:sp>
      <p:pic>
        <p:nvPicPr>
          <p:cNvPr id="1026" name="Picture 2" descr="C:\Users\1\Desktop\презентации\i (2).jpg"/>
          <p:cNvPicPr>
            <a:picLocks noChangeAspect="1" noChangeArrowheads="1"/>
          </p:cNvPicPr>
          <p:nvPr/>
        </p:nvPicPr>
        <p:blipFill>
          <a:blip r:embed="rId2"/>
          <a:srcRect/>
          <a:stretch>
            <a:fillRect/>
          </a:stretch>
        </p:blipFill>
        <p:spPr bwMode="auto">
          <a:xfrm>
            <a:off x="0" y="1714488"/>
            <a:ext cx="4786314" cy="36300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additive="base">
                                        <p:cTn id="12" dur="1000" fill="hold"/>
                                        <p:tgtEl>
                                          <p:spTgt spid="1026"/>
                                        </p:tgtEl>
                                        <p:attrNameLst>
                                          <p:attrName>ppt_x</p:attrName>
                                        </p:attrNameLst>
                                      </p:cBhvr>
                                      <p:tavLst>
                                        <p:tav tm="0">
                                          <p:val>
                                            <p:strVal val="1+#ppt_w/2"/>
                                          </p:val>
                                        </p:tav>
                                        <p:tav tm="100000">
                                          <p:val>
                                            <p:strVal val="#ppt_x"/>
                                          </p:val>
                                        </p:tav>
                                      </p:tavLst>
                                    </p:anim>
                                    <p:anim calcmode="lin" valueType="num">
                                      <p:cBhvr additive="base">
                                        <p:cTn id="13" dur="10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5"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linds(vertical)">
                                      <p:cBhvr>
                                        <p:cTn id="1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fontScale="90000"/>
          </a:bodyPr>
          <a:lstStyle/>
          <a:p>
            <a:r>
              <a:rPr lang="ru-RU" sz="4600" b="1" dirty="0" smtClean="0">
                <a:solidFill>
                  <a:srgbClr val="C00000"/>
                </a:solidFill>
                <a:latin typeface="Times New Roman" pitchFamily="18" charset="0"/>
              </a:rPr>
              <a:t>Супер-гигант</a:t>
            </a:r>
            <a:r>
              <a:rPr lang="ru-RU" dirty="0" smtClean="0"/>
              <a:t/>
            </a:r>
            <a:br>
              <a:rPr lang="ru-RU" dirty="0" smtClean="0"/>
            </a:br>
            <a:endParaRPr lang="ru-RU" dirty="0"/>
          </a:p>
        </p:txBody>
      </p:sp>
      <p:sp>
        <p:nvSpPr>
          <p:cNvPr id="3" name="Содержимое 2"/>
          <p:cNvSpPr>
            <a:spLocks noGrp="1"/>
          </p:cNvSpPr>
          <p:nvPr>
            <p:ph idx="1"/>
          </p:nvPr>
        </p:nvSpPr>
        <p:spPr>
          <a:xfrm>
            <a:off x="0" y="1142984"/>
            <a:ext cx="4071934" cy="4983179"/>
          </a:xfrm>
        </p:spPr>
        <p:txBody>
          <a:bodyPr>
            <a:normAutofit fontScale="70000" lnSpcReduction="20000"/>
          </a:bodyPr>
          <a:lstStyle/>
          <a:p>
            <a:pPr algn="just">
              <a:buNone/>
            </a:pPr>
            <a:r>
              <a:rPr lang="ru-RU" dirty="0" smtClean="0"/>
              <a:t>     </a:t>
            </a:r>
            <a:r>
              <a:rPr lang="ru-RU" sz="3300" dirty="0" smtClean="0">
                <a:solidFill>
                  <a:schemeClr val="accent6">
                    <a:lumMod val="50000"/>
                  </a:schemeClr>
                </a:solidFill>
                <a:latin typeface="Times New Roman" pitchFamily="18" charset="0"/>
              </a:rPr>
              <a:t>представляет собой дисциплину, объединяющую в себе скоростной спуск и слалом-гигант. Со скоростным спуском супер-гигант схож скоростью, которую развивают спортсмены. Спортсмены проходят трассу, где ворота находятся примерно на том же расстоянии, что и в слаломе-гиганте. На прохождение трассы дается только одна попытка. Слалом-гигант иногда меняют на супер-гигант.</a:t>
            </a:r>
            <a:endParaRPr lang="ru-RU" sz="3300" dirty="0">
              <a:solidFill>
                <a:schemeClr val="accent6">
                  <a:lumMod val="50000"/>
                </a:schemeClr>
              </a:solidFill>
              <a:latin typeface="Times New Roman" pitchFamily="18" charset="0"/>
            </a:endParaRPr>
          </a:p>
        </p:txBody>
      </p:sp>
      <p:pic>
        <p:nvPicPr>
          <p:cNvPr id="2050" name="Picture 2" descr="C:\Users\1\Desktop\презентации\i (3).jpg"/>
          <p:cNvPicPr>
            <a:picLocks noChangeAspect="1" noChangeArrowheads="1"/>
          </p:cNvPicPr>
          <p:nvPr/>
        </p:nvPicPr>
        <p:blipFill>
          <a:blip r:embed="rId2"/>
          <a:srcRect/>
          <a:stretch>
            <a:fillRect/>
          </a:stretch>
        </p:blipFill>
        <p:spPr bwMode="auto">
          <a:xfrm>
            <a:off x="4214810" y="1643050"/>
            <a:ext cx="4651056" cy="36433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additive="base">
                                        <p:cTn id="13" dur="1000" fill="hold"/>
                                        <p:tgtEl>
                                          <p:spTgt spid="2050"/>
                                        </p:tgtEl>
                                        <p:attrNameLst>
                                          <p:attrName>ppt_x</p:attrName>
                                        </p:attrNameLst>
                                      </p:cBhvr>
                                      <p:tavLst>
                                        <p:tav tm="0">
                                          <p:val>
                                            <p:strVal val="0-#ppt_w/2"/>
                                          </p:val>
                                        </p:tav>
                                        <p:tav tm="100000">
                                          <p:val>
                                            <p:strVal val="#ppt_x"/>
                                          </p:val>
                                        </p:tav>
                                      </p:tavLst>
                                    </p:anim>
                                    <p:anim calcmode="lin" valueType="num">
                                      <p:cBhvr additive="base">
                                        <p:cTn id="14" dur="10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TotalTime>
  <Words>793</Words>
  <Application>Microsoft Office PowerPoint</Application>
  <PresentationFormat>Экран (4:3)</PresentationFormat>
  <Paragraphs>63</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Камчатские горнолыжницы в составе сборной России на Олимпийских Играх</vt:lpstr>
      <vt:lpstr> Горнолыжный спорт </vt:lpstr>
      <vt:lpstr>Слайд 3</vt:lpstr>
      <vt:lpstr>Слайд 4</vt:lpstr>
      <vt:lpstr>Слайд 5</vt:lpstr>
      <vt:lpstr> Скоростной спуск </vt:lpstr>
      <vt:lpstr>Слалом</vt:lpstr>
      <vt:lpstr>Слалом-гигант</vt:lpstr>
      <vt:lpstr>Супер-гигант </vt:lpstr>
      <vt:lpstr>Супер-комбинация </vt:lpstr>
      <vt:lpstr> Спортивное оборудование </vt:lpstr>
      <vt:lpstr>В состав олимпийской сборной России вошли камчатские спортсмены </vt:lpstr>
      <vt:lpstr>Бедарева Мария </vt:lpstr>
      <vt:lpstr>Слайд 14</vt:lpstr>
      <vt:lpstr>Яковишина Елена </vt:lpstr>
      <vt:lpstr>Слайд 16</vt:lpstr>
      <vt:lpstr>Слайд 17</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Участники 22 олимпийских игр</dc:title>
  <dc:creator>1</dc:creator>
  <cp:lastModifiedBy>1</cp:lastModifiedBy>
  <cp:revision>41</cp:revision>
  <dcterms:created xsi:type="dcterms:W3CDTF">2014-02-02T00:36:47Z</dcterms:created>
  <dcterms:modified xsi:type="dcterms:W3CDTF">2014-02-04T08:44:15Z</dcterms:modified>
</cp:coreProperties>
</file>