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5" r:id="rId4"/>
    <p:sldId id="278" r:id="rId5"/>
    <p:sldId id="273" r:id="rId6"/>
    <p:sldId id="260" r:id="rId7"/>
    <p:sldId id="262" r:id="rId8"/>
    <p:sldId id="263" r:id="rId9"/>
    <p:sldId id="264" r:id="rId10"/>
    <p:sldId id="266" r:id="rId11"/>
    <p:sldId id="267" r:id="rId12"/>
    <p:sldId id="265" r:id="rId13"/>
    <p:sldId id="276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7" autoAdjust="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29D6-A44B-43ED-97C1-B4E4B1D031D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B81E1-4BEA-4706-8FE6-58EEB7AC6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1E1-4BEA-4706-8FE6-58EEB7AC6E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B81E1-4BEA-4706-8FE6-58EEB7AC6EB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1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0702" y="304801"/>
            <a:ext cx="7947498" cy="182879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Население Африки</a:t>
            </a:r>
            <a:endParaRPr lang="ru-RU" sz="6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144949"/>
            <a:ext cx="6629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ygeog.ru/wp-content/uploads/2011/03/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71628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geog.ru/wp-content/uploads/2011/03/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ygeog.ru/wp-content/uploads/2011/03/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население страны делится 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1. Коренное- </a:t>
            </a:r>
            <a:r>
              <a:rPr lang="ru-RU" sz="4800" dirty="0" smtClean="0"/>
              <a:t>жители, чьи предки проживали в данной местности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2. Пришлое </a:t>
            </a:r>
            <a:r>
              <a:rPr lang="ru-RU" sz="4800" b="1" dirty="0" smtClean="0"/>
              <a:t>– </a:t>
            </a:r>
            <a:r>
              <a:rPr lang="ru-RU" sz="4800" dirty="0" smtClean="0"/>
              <a:t>переселенцы из других территорий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57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frica_photos_284"/>
          <p:cNvPicPr>
            <a:picLocks noChangeAspect="1" noChangeArrowheads="1"/>
          </p:cNvPicPr>
          <p:nvPr/>
        </p:nvPicPr>
        <p:blipFill>
          <a:blip r:embed="rId3">
            <a:lum bright="4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Конфликты  в современном мире</a:t>
            </a:r>
          </a:p>
        </p:txBody>
      </p:sp>
      <p:pic>
        <p:nvPicPr>
          <p:cNvPr id="20484" name="Picture 3" descr="Конфликты в современном мире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7292" b="12756"/>
          <a:stretch>
            <a:fillRect/>
          </a:stretch>
        </p:blipFill>
        <p:spPr bwMode="auto">
          <a:xfrm>
            <a:off x="304800" y="11430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057400" y="5943600"/>
            <a:ext cx="63246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</a:rPr>
              <a:t>Вооруженные конфликты и невооруженные формы противостояния</a:t>
            </a:r>
          </a:p>
          <a:p>
            <a:pPr eaLnBrk="1" hangingPunct="1"/>
            <a:r>
              <a:rPr lang="ru-RU" sz="1400" b="1">
                <a:latin typeface="Times New Roman" pitchFamily="18" charset="0"/>
              </a:rPr>
              <a:t>Дуга нестабильности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600200" y="6019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</p:txBody>
      </p:sp>
      <p:grpSp>
        <p:nvGrpSpPr>
          <p:cNvPr id="20487" name="Group 17"/>
          <p:cNvGrpSpPr>
            <a:grpSpLocks/>
          </p:cNvGrpSpPr>
          <p:nvPr/>
        </p:nvGrpSpPr>
        <p:grpSpPr bwMode="auto">
          <a:xfrm>
            <a:off x="1600200" y="5943600"/>
            <a:ext cx="457200" cy="533400"/>
            <a:chOff x="1008" y="3744"/>
            <a:chExt cx="288" cy="336"/>
          </a:xfrm>
        </p:grpSpPr>
        <p:sp>
          <p:nvSpPr>
            <p:cNvPr id="20488" name="Rectangle 13"/>
            <p:cNvSpPr>
              <a:spLocks noChangeArrowheads="1"/>
            </p:cNvSpPr>
            <p:nvPr/>
          </p:nvSpPr>
          <p:spPr bwMode="auto">
            <a:xfrm>
              <a:off x="1008" y="3744"/>
              <a:ext cx="28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sz="2800" b="1"/>
                <a:t>…</a:t>
              </a:r>
            </a:p>
          </p:txBody>
        </p:sp>
        <p:sp>
          <p:nvSpPr>
            <p:cNvPr id="20489" name="Oval 15"/>
            <p:cNvSpPr>
              <a:spLocks noChangeArrowheads="1"/>
            </p:cNvSpPr>
            <p:nvPr/>
          </p:nvSpPr>
          <p:spPr bwMode="auto">
            <a:xfrm>
              <a:off x="1152" y="384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586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858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1. Есть ли различия между черными и белыми людьми?</a:t>
            </a:r>
          </a:p>
          <a:p>
            <a:r>
              <a:rPr lang="ru-RU" sz="3200" dirty="0">
                <a:solidFill>
                  <a:srgbClr val="00B050"/>
                </a:solidFill>
              </a:rPr>
              <a:t>2. К какой человеческой расе относится коренное население Африки?</a:t>
            </a:r>
          </a:p>
          <a:p>
            <a:r>
              <a:rPr lang="ru-RU" sz="3200" dirty="0"/>
              <a:t>3. Назовите народы, проживающие в Африке?</a:t>
            </a:r>
          </a:p>
          <a:p>
            <a:r>
              <a:rPr lang="ru-RU" sz="3200" dirty="0">
                <a:solidFill>
                  <a:srgbClr val="C00000"/>
                </a:solidFill>
              </a:rPr>
              <a:t>4.Какие условия жизни и традиции у этих народов?</a:t>
            </a:r>
          </a:p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Какие 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религии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распространены на Африканском континенте?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Аяльнэха</a:t>
            </a:r>
            <a:r>
              <a:rPr lang="ru-RU" b="1" dirty="0"/>
              <a:t> </a:t>
            </a:r>
            <a:r>
              <a:rPr lang="ru-RU" b="1" dirty="0" smtClean="0"/>
              <a:t>Мулату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современный </a:t>
            </a:r>
            <a:r>
              <a:rPr lang="ru-RU" dirty="0"/>
              <a:t>эфиопский поэт: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Не </a:t>
            </a:r>
            <a:r>
              <a:rPr lang="ru-RU" sz="4000" dirty="0">
                <a:solidFill>
                  <a:srgbClr val="FF0000"/>
                </a:solidFill>
              </a:rPr>
              <a:t>так названье важно для страны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И очертания не так важны,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Как важно то, кто в том краю живет,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Зачем живет и чем живет народ.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Узнать любой страны особый нрав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Мы сможем, лишь людей её узнав.</a:t>
            </a:r>
          </a:p>
          <a:p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1. Есть ли различия между черными и белыми людьми?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B050"/>
                </a:solidFill>
              </a:rPr>
              <a:t>2. </a:t>
            </a:r>
            <a:r>
              <a:rPr lang="ru-RU" sz="4000" dirty="0" smtClean="0">
                <a:solidFill>
                  <a:srgbClr val="00B050"/>
                </a:solidFill>
              </a:rPr>
              <a:t>К какой человеческой расе относится коренное население Африки?</a:t>
            </a:r>
          </a:p>
          <a:p>
            <a:pPr marL="0" indent="0">
              <a:buNone/>
            </a:pPr>
            <a:r>
              <a:rPr lang="ru-RU" sz="4000" dirty="0" smtClean="0"/>
              <a:t>3</a:t>
            </a:r>
            <a:r>
              <a:rPr lang="ru-RU" sz="4000" dirty="0"/>
              <a:t>. </a:t>
            </a:r>
            <a:r>
              <a:rPr lang="ru-RU" sz="4000" dirty="0" smtClean="0"/>
              <a:t>Назовите народы, проживающие </a:t>
            </a:r>
            <a:r>
              <a:rPr lang="ru-RU" sz="4000" dirty="0"/>
              <a:t>в Африке?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4.Какие </a:t>
            </a:r>
            <a:r>
              <a:rPr lang="ru-RU" sz="4000" dirty="0">
                <a:solidFill>
                  <a:srgbClr val="C00000"/>
                </a:solidFill>
              </a:rPr>
              <a:t>условия жизни и традиции у этих народов</a:t>
            </a:r>
            <a:r>
              <a:rPr lang="ru-RU" sz="4000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Какие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религии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распространены на Африканском континенте?</a:t>
            </a:r>
          </a:p>
          <a:p>
            <a:pPr marL="0" indent="0">
              <a:buNone/>
            </a:pP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0702" y="304801"/>
            <a:ext cx="7947498" cy="182879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Население Африки</a:t>
            </a:r>
            <a:endParaRPr lang="ru-RU" sz="6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144949"/>
            <a:ext cx="6629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788645"/>
              </p:ext>
            </p:extLst>
          </p:nvPr>
        </p:nvGraphicFramePr>
        <p:xfrm>
          <a:off x="471488" y="640842"/>
          <a:ext cx="8229600" cy="578358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578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11709"/>
              </p:ext>
            </p:extLst>
          </p:nvPr>
        </p:nvGraphicFramePr>
        <p:xfrm>
          <a:off x="509270" y="2590800"/>
          <a:ext cx="6296660" cy="2650744"/>
        </p:xfrm>
        <a:graphic>
          <a:graphicData uri="http://schemas.openxmlformats.org/drawingml/2006/table">
            <a:tbl>
              <a:tblPr/>
              <a:tblGrid>
                <a:gridCol w="2060575"/>
                <a:gridCol w="274955"/>
                <a:gridCol w="1794510"/>
                <a:gridCol w="274955"/>
                <a:gridCol w="1891665"/>
              </a:tblGrid>
              <a:tr h="264541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Темный цвет кожи, волос и глаз, спирально завитые или волнистые волосы, широкий нос, толстые губы.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Кожа смуглая с желтоватым оттенком, волосы прямые черные, лицо крупное, узкий разрез глаз.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Кожа от светлой до смуглой с розоватым или красноватым оттенком, волосы мягкие, волнистые или прямые.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1676400" y="1219200"/>
            <a:ext cx="10033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9" idx="2"/>
          </p:cNvCxnSpPr>
          <p:nvPr/>
        </p:nvCxnSpPr>
        <p:spPr>
          <a:xfrm>
            <a:off x="5943600" y="2351314"/>
            <a:ext cx="52388" cy="187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57800" y="1219200"/>
            <a:ext cx="1651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86471" y="2351314"/>
            <a:ext cx="0" cy="187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38600" y="2398713"/>
            <a:ext cx="25400" cy="13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57600" y="1219200"/>
            <a:ext cx="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29400" y="1219200"/>
            <a:ext cx="104140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23988" y="253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423988" y="299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423988" y="299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23179"/>
              </p:ext>
            </p:extLst>
          </p:nvPr>
        </p:nvGraphicFramePr>
        <p:xfrm>
          <a:off x="110672" y="1509486"/>
          <a:ext cx="2632528" cy="789214"/>
        </p:xfrm>
        <a:graphic>
          <a:graphicData uri="http://schemas.openxmlformats.org/drawingml/2006/table">
            <a:tbl>
              <a:tblPr/>
              <a:tblGrid>
                <a:gridCol w="2632528"/>
              </a:tblGrid>
              <a:tr h="789214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Экваториальная (негроидная)</a:t>
                      </a:r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81276"/>
              </p:ext>
            </p:extLst>
          </p:nvPr>
        </p:nvGraphicFramePr>
        <p:xfrm>
          <a:off x="2819400" y="1502229"/>
          <a:ext cx="2209800" cy="896484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896484"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Монголоидная</a:t>
                      </a:r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40893"/>
              </p:ext>
            </p:extLst>
          </p:nvPr>
        </p:nvGraphicFramePr>
        <p:xfrm>
          <a:off x="5061857" y="1524000"/>
          <a:ext cx="1763486" cy="827314"/>
        </p:xfrm>
        <a:graphic>
          <a:graphicData uri="http://schemas.openxmlformats.org/drawingml/2006/table">
            <a:tbl>
              <a:tblPr/>
              <a:tblGrid>
                <a:gridCol w="1763486"/>
              </a:tblGrid>
              <a:tr h="82731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Европеоидная</a:t>
                      </a:r>
                      <a:endParaRPr lang="ru-RU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70919"/>
              </p:ext>
            </p:extLst>
          </p:nvPr>
        </p:nvGraphicFramePr>
        <p:xfrm>
          <a:off x="7010400" y="1545771"/>
          <a:ext cx="2013857" cy="914400"/>
        </p:xfrm>
        <a:graphic>
          <a:graphicData uri="http://schemas.openxmlformats.org/drawingml/2006/table">
            <a:tbl>
              <a:tblPr/>
              <a:tblGrid>
                <a:gridCol w="2013857"/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Смешанная</a:t>
                      </a:r>
                    </a:p>
                    <a:p>
                      <a:r>
                        <a:rPr lang="ru-RU" sz="1800" b="1" dirty="0" smtClean="0"/>
                        <a:t>(промежуточная)</a:t>
                      </a:r>
                      <a:endParaRPr lang="ru-RU" sz="1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ygeog.ru/wp-content/uploads/2011/03/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96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ygeog.ru/wp-content/uploads/2011/03/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geog.ru/wp-content/uploads/2011/03/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86868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ygeog.ru/wp-content/uploads/2011/03/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6934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240</Words>
  <Application>Microsoft Office PowerPoint</Application>
  <PresentationFormat>Экран (4:3)</PresentationFormat>
  <Paragraphs>42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Население Африки</vt:lpstr>
      <vt:lpstr>Аяльнэха Мулату  современный эфиопский поэт: </vt:lpstr>
      <vt:lpstr>Презентация PowerPoint</vt:lpstr>
      <vt:lpstr>Население Африки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население страны делится на:</vt:lpstr>
      <vt:lpstr>Конфликты  в современном мире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</cp:lastModifiedBy>
  <cp:revision>19</cp:revision>
  <dcterms:modified xsi:type="dcterms:W3CDTF">2011-12-02T18:43:59Z</dcterms:modified>
</cp:coreProperties>
</file>