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0B734E-CAF0-46F5-8CBD-C69953368F9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8BC312-DE44-406D-AB6A-A3DF23C0C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Переменный </a:t>
            </a:r>
            <a:br>
              <a:rPr lang="ru-RU" dirty="0" smtClean="0"/>
            </a:br>
            <a:r>
              <a:rPr lang="ru-RU" dirty="0" smtClean="0"/>
              <a:t>электрический 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157192"/>
            <a:ext cx="3254896" cy="1512168"/>
          </a:xfrm>
        </p:spPr>
        <p:txBody>
          <a:bodyPr>
            <a:no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Автор </a:t>
            </a:r>
            <a:r>
              <a:rPr lang="ru-RU" sz="2400" b="1" dirty="0" err="1" smtClean="0"/>
              <a:t>Манейло</a:t>
            </a:r>
            <a:r>
              <a:rPr lang="ru-RU" sz="2400" b="1" dirty="0" smtClean="0"/>
              <a:t> С.Б.,</a:t>
            </a:r>
          </a:p>
          <a:p>
            <a:r>
              <a:rPr lang="ru-RU" sz="2400" b="1" dirty="0" smtClean="0"/>
              <a:t> учитель физики МБОУ </a:t>
            </a:r>
            <a:r>
              <a:rPr lang="ru-RU" sz="2400" b="1" dirty="0" err="1" smtClean="0"/>
              <a:t>Заларинская</a:t>
            </a:r>
            <a:r>
              <a:rPr lang="ru-RU" sz="2400" b="1" dirty="0" smtClean="0"/>
              <a:t> СОШ № 1.</a:t>
            </a:r>
            <a:endParaRPr lang="ru-RU" sz="2400" b="1" dirty="0"/>
          </a:p>
        </p:txBody>
      </p:sp>
      <p:pic>
        <p:nvPicPr>
          <p:cNvPr id="4" name="Picture 4" descr="D:\WINDOWS\Users\Aida\Рабочий стол\новые уроки - проекты\лампа 10\finish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3500" y="18864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6" name="Содержимое 5" descr="5.jpe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051720" y="3373436"/>
            <a:ext cx="5472607" cy="3079900"/>
          </a:xfrm>
          <a:ln w="28575"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1484785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Используя график зависимости напряжения от времени, определить: амплитуду напряжения,  период и частоту колебаний. Составить уравнение колебаний напряжения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задачу:</a:t>
            </a:r>
            <a:endParaRPr lang="ru-RU" dirty="0"/>
          </a:p>
        </p:txBody>
      </p:sp>
      <p:pic>
        <p:nvPicPr>
          <p:cNvPr id="4" name="Содержимое 3" descr="pic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63688" y="3789040"/>
            <a:ext cx="6048672" cy="2808312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162880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Используя график зависимости силы тока от времени, определить: амплитуду силы тока,  период и частоту колебаний. Составить уравнение колебаний силы тока.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тока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636912"/>
            <a:ext cx="8022336" cy="410445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Переменным током называют любой ток, изменяющийся во времени.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Переменный электрический ток</a:t>
            </a:r>
            <a:endParaRPr lang="ru-RU" sz="2400" b="1" dirty="0"/>
          </a:p>
        </p:txBody>
      </p:sp>
      <p:pic>
        <p:nvPicPr>
          <p:cNvPr id="7" name="Рисунок 6" descr="троительство-Усть-илимской-ГЭС-1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 l="12410" r="12410"/>
          <a:stretch>
            <a:fillRect/>
          </a:stretch>
        </p:blipFill>
        <p:spPr>
          <a:xfrm>
            <a:off x="2903805" y="1412776"/>
            <a:ext cx="6247397" cy="544522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Наиболее широкое применение нашел ток, изменяющийся по закону синуса, или, как говорят, синусоидальный переменный ток  частотой 50 Гц.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4592" y="155448"/>
            <a:ext cx="2463192" cy="9784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Переменный электрический ток - это</a:t>
            </a:r>
            <a:endParaRPr lang="ru-RU" sz="2400" b="1" dirty="0"/>
          </a:p>
        </p:txBody>
      </p:sp>
      <p:pic>
        <p:nvPicPr>
          <p:cNvPr id="11" name="Рисунок 10" descr="tep_151.GIF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 l="11819" r="11819"/>
          <a:stretch>
            <a:fillRect/>
          </a:stretch>
        </p:blipFill>
        <p:spPr>
          <a:xfrm>
            <a:off x="3491880" y="1628800"/>
            <a:ext cx="5328592" cy="4968552"/>
          </a:xfrm>
          <a:ln w="28575">
            <a:solidFill>
              <a:schemeClr val="tx1"/>
            </a:solidFill>
          </a:ln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0" y="1728216"/>
            <a:ext cx="2843808" cy="4572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вынужден -</a:t>
            </a:r>
            <a:r>
              <a:rPr lang="ru-RU" sz="3600" b="1" dirty="0" err="1" smtClean="0"/>
              <a:t>ные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электромаг</a:t>
            </a:r>
            <a:r>
              <a:rPr lang="ru-RU" sz="3600" b="1" dirty="0" smtClean="0"/>
              <a:t> -</a:t>
            </a:r>
            <a:r>
              <a:rPr lang="ru-RU" sz="3600" b="1" dirty="0" err="1" smtClean="0"/>
              <a:t>нитные</a:t>
            </a:r>
            <a:r>
              <a:rPr lang="ru-RU" sz="3600" b="1" dirty="0" smtClean="0"/>
              <a:t> колебания.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Вращение рамки в магнитном поле</a:t>
            </a:r>
            <a:endParaRPr lang="ru-RU" sz="2400" b="1" dirty="0"/>
          </a:p>
        </p:txBody>
      </p:sp>
      <p:pic>
        <p:nvPicPr>
          <p:cNvPr id="4" name="Содержимое 3" descr="2.jpe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851920" y="1700808"/>
            <a:ext cx="5040559" cy="4536504"/>
          </a:xfrm>
          <a:ln>
            <a:solidFill>
              <a:schemeClr val="tx1"/>
            </a:solidFill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3540066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i="1" dirty="0" smtClean="0"/>
              <a:t>Ф = </a:t>
            </a:r>
            <a:r>
              <a:rPr lang="en-US" sz="3500" b="1" i="1" dirty="0" smtClean="0"/>
              <a:t>BS </a:t>
            </a:r>
            <a:r>
              <a:rPr lang="en-US" sz="3500" b="1" i="1" dirty="0" err="1" smtClean="0"/>
              <a:t>cos</a:t>
            </a:r>
            <a:r>
              <a:rPr lang="ru-RU" sz="3500" b="1" i="1" dirty="0" err="1" smtClean="0"/>
              <a:t>α</a:t>
            </a:r>
            <a:r>
              <a:rPr lang="ru-RU" sz="3500" b="1" dirty="0" err="1" smtClean="0"/>
              <a:t>, </a:t>
            </a:r>
            <a:r>
              <a:rPr lang="ru-RU" sz="3500" b="1" dirty="0" smtClean="0"/>
              <a:t>где</a:t>
            </a:r>
            <a:endParaRPr lang="ru-RU" sz="3500" dirty="0" smtClean="0"/>
          </a:p>
          <a:p>
            <a:r>
              <a:rPr lang="ru-RU" sz="3500" dirty="0" smtClean="0"/>
              <a:t> </a:t>
            </a:r>
            <a:r>
              <a:rPr lang="ru-RU" sz="3500" b="1" i="1" dirty="0" err="1" smtClean="0"/>
              <a:t>α </a:t>
            </a:r>
            <a:r>
              <a:rPr lang="ru-RU" sz="3500" b="1" i="1" dirty="0" smtClean="0"/>
              <a:t>= 2πν</a:t>
            </a:r>
            <a:r>
              <a:rPr lang="en-US" sz="3500" b="1" i="1" dirty="0" smtClean="0"/>
              <a:t>t</a:t>
            </a:r>
            <a:r>
              <a:rPr lang="ru-RU" sz="3500" b="1" i="1" dirty="0" smtClean="0"/>
              <a:t> </a:t>
            </a:r>
            <a:r>
              <a:rPr lang="ru-RU" sz="3500" b="1" dirty="0" smtClean="0"/>
              <a:t>– угол поворота рамки,</a:t>
            </a:r>
          </a:p>
          <a:p>
            <a:r>
              <a:rPr lang="ru-RU" sz="3500" b="1" dirty="0" err="1" smtClean="0"/>
              <a:t>ν </a:t>
            </a:r>
            <a:r>
              <a:rPr lang="ru-RU" sz="3500" b="1" dirty="0" smtClean="0"/>
              <a:t>– частота вращения.</a:t>
            </a:r>
          </a:p>
          <a:p>
            <a:r>
              <a:rPr lang="ru-RU" sz="3500" b="1" dirty="0" smtClean="0"/>
              <a:t>Но </a:t>
            </a:r>
            <a:r>
              <a:rPr lang="ru-RU" sz="3500" b="1" i="1" dirty="0" smtClean="0"/>
              <a:t>2πν = </a:t>
            </a:r>
            <a:r>
              <a:rPr lang="en-US" sz="3500" b="1" i="1" dirty="0" smtClean="0"/>
              <a:t>w </a:t>
            </a:r>
            <a:r>
              <a:rPr lang="en-US" sz="3500" b="1" dirty="0" smtClean="0"/>
              <a:t>–</a:t>
            </a:r>
            <a:r>
              <a:rPr lang="ru-RU" sz="3500" b="1" dirty="0" smtClean="0"/>
              <a:t> это циклическая частота, поэтому</a:t>
            </a:r>
          </a:p>
          <a:p>
            <a:pPr lvl="0">
              <a:buClrTx/>
              <a:buSzTx/>
            </a:pPr>
            <a:r>
              <a:rPr lang="ru-RU" sz="3500" b="1" i="1" dirty="0" smtClean="0">
                <a:solidFill>
                  <a:prstClr val="black"/>
                </a:solidFill>
              </a:rPr>
              <a:t>Ф = </a:t>
            </a:r>
            <a:r>
              <a:rPr lang="en-US" sz="3500" b="1" i="1" dirty="0" smtClean="0">
                <a:solidFill>
                  <a:prstClr val="black"/>
                </a:solidFill>
              </a:rPr>
              <a:t>BS </a:t>
            </a:r>
            <a:r>
              <a:rPr lang="en-US" sz="3500" b="1" i="1" dirty="0" err="1" smtClean="0">
                <a:solidFill>
                  <a:prstClr val="black"/>
                </a:solidFill>
              </a:rPr>
              <a:t>cos</a:t>
            </a:r>
            <a:r>
              <a:rPr lang="ru-RU" sz="3500" b="1" i="1" dirty="0" smtClean="0">
                <a:solidFill>
                  <a:prstClr val="black"/>
                </a:solidFill>
              </a:rPr>
              <a:t> </a:t>
            </a:r>
            <a:r>
              <a:rPr lang="en-US" sz="3500" b="1" i="1" dirty="0" smtClean="0">
                <a:solidFill>
                  <a:prstClr val="black"/>
                </a:solidFill>
              </a:rPr>
              <a:t>wt</a:t>
            </a:r>
            <a:r>
              <a:rPr lang="en-US" sz="3500" b="1" dirty="0" smtClean="0">
                <a:solidFill>
                  <a:prstClr val="black"/>
                </a:solidFill>
              </a:rPr>
              <a:t>.</a:t>
            </a:r>
            <a:endParaRPr lang="ru-RU" sz="3500" dirty="0" smtClean="0">
              <a:solidFill>
                <a:prstClr val="black"/>
              </a:solidFill>
            </a:endParaRPr>
          </a:p>
          <a:p>
            <a:r>
              <a:rPr lang="en-US" sz="3500" b="1" dirty="0" smtClean="0"/>
              <a:t> </a:t>
            </a:r>
            <a:endParaRPr lang="ru-RU" sz="3500" b="1" dirty="0" smtClean="0"/>
          </a:p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9" y="620688"/>
            <a:ext cx="85689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Согласно закону электромагнитной индукции</a:t>
            </a:r>
          </a:p>
          <a:p>
            <a:r>
              <a:rPr lang="ru-RU" sz="3200" b="1" dirty="0" smtClean="0"/>
              <a:t> ЭДС индукции в рамке равна</a:t>
            </a:r>
          </a:p>
          <a:p>
            <a:r>
              <a:rPr lang="ru-RU" sz="3200" b="1" dirty="0" smtClean="0"/>
              <a:t> </a:t>
            </a:r>
            <a:r>
              <a:rPr lang="ru-RU" sz="3200" b="1" i="1" dirty="0" smtClean="0"/>
              <a:t>е = - Ф = - </a:t>
            </a:r>
            <a:r>
              <a:rPr lang="en-US" sz="3200" b="1" i="1" dirty="0" smtClean="0">
                <a:solidFill>
                  <a:prstClr val="black"/>
                </a:solidFill>
              </a:rPr>
              <a:t>BS </a:t>
            </a:r>
            <a:r>
              <a:rPr lang="ru-RU" sz="3200" b="1" i="1" dirty="0" smtClean="0">
                <a:solidFill>
                  <a:prstClr val="black"/>
                </a:solidFill>
              </a:rPr>
              <a:t>(</a:t>
            </a:r>
            <a:r>
              <a:rPr lang="en-US" sz="3200" b="1" i="1" dirty="0" err="1" smtClean="0">
                <a:solidFill>
                  <a:prstClr val="black"/>
                </a:solidFill>
              </a:rPr>
              <a:t>cos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 smtClean="0">
                <a:solidFill>
                  <a:prstClr val="black"/>
                </a:solidFill>
              </a:rPr>
              <a:t>wt</a:t>
            </a:r>
            <a:r>
              <a:rPr lang="ru-RU" sz="3200" b="1" i="1" dirty="0" smtClean="0">
                <a:solidFill>
                  <a:prstClr val="black"/>
                </a:solidFill>
              </a:rPr>
              <a:t>) </a:t>
            </a:r>
            <a:r>
              <a:rPr lang="ru-RU" sz="3200" b="1" dirty="0" smtClean="0">
                <a:solidFill>
                  <a:prstClr val="black"/>
                </a:solidFill>
              </a:rPr>
              <a:t>= </a:t>
            </a:r>
            <a:r>
              <a:rPr lang="en-US" sz="3200" b="1" i="1" dirty="0" err="1" smtClean="0">
                <a:solidFill>
                  <a:prstClr val="black"/>
                </a:solidFill>
              </a:rPr>
              <a:t>BSw</a:t>
            </a:r>
            <a:r>
              <a:rPr lang="en-US" sz="3200" b="1" i="1" dirty="0" smtClean="0">
                <a:solidFill>
                  <a:prstClr val="black"/>
                </a:solidFill>
              </a:rPr>
              <a:t> sin wt </a:t>
            </a:r>
            <a:r>
              <a:rPr lang="en-US" sz="3200" b="1" dirty="0" smtClean="0">
                <a:solidFill>
                  <a:prstClr val="black"/>
                </a:solidFill>
              </a:rPr>
              <a:t>= </a:t>
            </a:r>
            <a:r>
              <a:rPr lang="ru-RU" sz="3200" b="1" i="1" dirty="0" smtClean="0"/>
              <a:t>Ԑ </a:t>
            </a:r>
            <a:r>
              <a:rPr lang="en-US" sz="3200" b="1" i="1" baseline="-25000" dirty="0" smtClean="0"/>
              <a:t>m</a:t>
            </a:r>
            <a:r>
              <a:rPr lang="ru-RU" sz="3200" b="1" i="1" dirty="0" smtClean="0"/>
              <a:t> </a:t>
            </a:r>
            <a:r>
              <a:rPr lang="en-US" sz="3200" b="1" i="1" dirty="0" smtClean="0">
                <a:solidFill>
                  <a:prstClr val="black"/>
                </a:solidFill>
              </a:rPr>
              <a:t>sin wt </a:t>
            </a:r>
            <a:r>
              <a:rPr lang="ru-RU" sz="3200" b="1" dirty="0" smtClean="0">
                <a:solidFill>
                  <a:prstClr val="black"/>
                </a:solidFill>
              </a:rPr>
              <a:t>, где  </a:t>
            </a:r>
            <a:r>
              <a:rPr lang="ru-RU" sz="3200" b="1" i="1" dirty="0" smtClean="0"/>
              <a:t>Ԑ </a:t>
            </a:r>
            <a:r>
              <a:rPr lang="en-US" sz="3200" b="1" i="1" baseline="-25000" dirty="0" smtClean="0"/>
              <a:t>m</a:t>
            </a:r>
            <a:r>
              <a:rPr lang="ru-RU" sz="3200" b="1" i="1" dirty="0" smtClean="0">
                <a:solidFill>
                  <a:prstClr val="black"/>
                </a:solidFill>
              </a:rPr>
              <a:t> = </a:t>
            </a:r>
            <a:r>
              <a:rPr lang="en-US" sz="3200" b="1" i="1" dirty="0" err="1" smtClean="0">
                <a:solidFill>
                  <a:prstClr val="black"/>
                </a:solidFill>
              </a:rPr>
              <a:t>BSw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</a:rPr>
              <a:t>– амплитуда ЭДС индукции.</a:t>
            </a:r>
            <a:endParaRPr lang="ru-RU" sz="3200" b="1" dirty="0" smtClean="0"/>
          </a:p>
          <a:p>
            <a:endParaRPr lang="ru-RU" sz="3200" b="1" dirty="0" smtClean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619672" y="1700808"/>
            <a:ext cx="72008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067944" y="1700808"/>
            <a:ext cx="72008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835696" y="3501008"/>
            <a:ext cx="5400600" cy="288032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е = Ԑ </a:t>
            </a:r>
            <a:r>
              <a:rPr lang="en-US" sz="4000" b="1" i="1" baseline="-25000" dirty="0" smtClean="0">
                <a:solidFill>
                  <a:schemeClr val="tx1"/>
                </a:solidFill>
              </a:rPr>
              <a:t>m</a:t>
            </a:r>
            <a:r>
              <a:rPr lang="ru-RU" sz="4000" b="1" i="1" dirty="0" smtClean="0"/>
              <a:t> </a:t>
            </a:r>
            <a:r>
              <a:rPr lang="en-US" sz="4000" b="1" i="1" dirty="0" smtClean="0">
                <a:solidFill>
                  <a:prstClr val="black"/>
                </a:solidFill>
              </a:rPr>
              <a:t>sin wt </a:t>
            </a:r>
            <a:r>
              <a:rPr lang="ru-RU" sz="4000" b="1" i="1" dirty="0" smtClean="0">
                <a:solidFill>
                  <a:prstClr val="black"/>
                </a:solidFill>
              </a:rPr>
              <a:t>,</a:t>
            </a:r>
          </a:p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u = U</a:t>
            </a:r>
            <a:r>
              <a:rPr lang="en-US" sz="4000" b="1" i="1" baseline="-25000" dirty="0" smtClean="0">
                <a:solidFill>
                  <a:schemeClr val="tx1"/>
                </a:solidFill>
              </a:rPr>
              <a:t>m</a:t>
            </a:r>
            <a:r>
              <a:rPr lang="en-US" sz="4000" b="1" i="1" dirty="0" smtClean="0">
                <a:solidFill>
                  <a:schemeClr val="tx1"/>
                </a:solidFill>
              </a:rPr>
              <a:t> sin wt</a:t>
            </a:r>
            <a:r>
              <a:rPr lang="ru-RU" sz="4000" b="1" i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4000" b="1" i="1" dirty="0" err="1" smtClean="0">
                <a:solidFill>
                  <a:schemeClr val="tx1"/>
                </a:solidFill>
              </a:rPr>
              <a:t>i</a:t>
            </a:r>
            <a:r>
              <a:rPr lang="en-US" sz="4000" b="1" i="1" dirty="0" smtClean="0">
                <a:solidFill>
                  <a:schemeClr val="tx1"/>
                </a:solidFill>
              </a:rPr>
              <a:t> =I </a:t>
            </a:r>
            <a:r>
              <a:rPr lang="en-US" sz="4000" b="1" i="1" baseline="-25000" dirty="0" smtClean="0">
                <a:solidFill>
                  <a:schemeClr val="tx1"/>
                </a:solidFill>
              </a:rPr>
              <a:t>m</a:t>
            </a:r>
            <a:r>
              <a:rPr lang="en-US" sz="4000" b="1" i="1" dirty="0" smtClean="0">
                <a:solidFill>
                  <a:schemeClr val="tx1"/>
                </a:solidFill>
              </a:rPr>
              <a:t> sin wt.</a:t>
            </a:r>
            <a:endParaRPr lang="ru-RU" sz="4000" b="1" i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prstClr val="black"/>
              </a:solidFill>
            </a:endParaRPr>
          </a:p>
          <a:p>
            <a:pPr algn="ctr"/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84784"/>
            <a:ext cx="3744416" cy="482453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i="1" dirty="0" smtClean="0">
                <a:solidFill>
                  <a:prstClr val="black"/>
                </a:solidFill>
              </a:rPr>
              <a:t>е = Ԑ </a:t>
            </a:r>
            <a:r>
              <a:rPr lang="en-US" sz="4000" b="1" i="1" baseline="-25000" dirty="0" smtClean="0">
                <a:solidFill>
                  <a:prstClr val="black"/>
                </a:solidFill>
              </a:rPr>
              <a:t>m</a:t>
            </a:r>
            <a:r>
              <a:rPr lang="ru-RU" sz="4000" b="1" i="1" dirty="0" smtClean="0">
                <a:solidFill>
                  <a:prstClr val="white"/>
                </a:solidFill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</a:rPr>
              <a:t>cos</a:t>
            </a:r>
            <a:r>
              <a:rPr lang="en-US" sz="4000" b="1" i="1" dirty="0" smtClean="0">
                <a:solidFill>
                  <a:prstClr val="black"/>
                </a:solidFill>
              </a:rPr>
              <a:t> wt </a:t>
            </a:r>
            <a:r>
              <a:rPr lang="ru-RU" sz="4000" b="1" i="1" dirty="0" smtClean="0">
                <a:solidFill>
                  <a:prstClr val="black"/>
                </a:solidFill>
              </a:rPr>
              <a:t>,</a:t>
            </a:r>
          </a:p>
          <a:p>
            <a:pPr lvl="0" algn="ctr"/>
            <a:r>
              <a:rPr lang="en-US" sz="4000" b="1" i="1" dirty="0" smtClean="0">
                <a:solidFill>
                  <a:prstClr val="black"/>
                </a:solidFill>
              </a:rPr>
              <a:t>u = U</a:t>
            </a:r>
            <a:r>
              <a:rPr lang="en-US" sz="4000" b="1" i="1" baseline="-25000" dirty="0" smtClean="0">
                <a:solidFill>
                  <a:prstClr val="black"/>
                </a:solidFill>
              </a:rPr>
              <a:t>m</a:t>
            </a:r>
            <a:r>
              <a:rPr lang="en-US" sz="4000" b="1" i="1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</a:rPr>
              <a:t>cos</a:t>
            </a:r>
            <a:r>
              <a:rPr lang="en-US" sz="4000" b="1" i="1" dirty="0" smtClean="0">
                <a:solidFill>
                  <a:prstClr val="black"/>
                </a:solidFill>
              </a:rPr>
              <a:t> wt</a:t>
            </a:r>
            <a:r>
              <a:rPr lang="ru-RU" sz="4000" b="1" i="1" dirty="0" smtClean="0">
                <a:solidFill>
                  <a:prstClr val="black"/>
                </a:solidFill>
              </a:rPr>
              <a:t>,</a:t>
            </a:r>
          </a:p>
          <a:p>
            <a:pPr lvl="0" algn="ctr"/>
            <a:r>
              <a:rPr lang="en-US" sz="4000" b="1" i="1" dirty="0" err="1" smtClean="0">
                <a:solidFill>
                  <a:prstClr val="black"/>
                </a:solidFill>
              </a:rPr>
              <a:t>i</a:t>
            </a:r>
            <a:r>
              <a:rPr lang="en-US" sz="4000" b="1" i="1" dirty="0" smtClean="0">
                <a:solidFill>
                  <a:prstClr val="black"/>
                </a:solidFill>
              </a:rPr>
              <a:t> =I </a:t>
            </a:r>
            <a:r>
              <a:rPr lang="en-US" sz="4000" b="1" i="1" baseline="-25000" dirty="0" smtClean="0">
                <a:solidFill>
                  <a:prstClr val="black"/>
                </a:solidFill>
              </a:rPr>
              <a:t>m</a:t>
            </a:r>
            <a:r>
              <a:rPr lang="en-US" sz="4000" b="1" i="1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</a:rPr>
              <a:t>coswt</a:t>
            </a:r>
            <a:r>
              <a:rPr lang="en-US" sz="4000" b="1" i="1" dirty="0" smtClean="0">
                <a:solidFill>
                  <a:prstClr val="black"/>
                </a:solidFill>
              </a:rPr>
              <a:t>.</a:t>
            </a:r>
            <a:endParaRPr lang="ru-RU" sz="4000" b="1" i="1" dirty="0" smtClean="0">
              <a:solidFill>
                <a:prstClr val="black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Графики изменения силы тока и напряжения</a:t>
            </a:r>
            <a:endParaRPr lang="ru-RU" b="1" dirty="0"/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139952" y="1484784"/>
            <a:ext cx="4896544" cy="4824536"/>
          </a:xfrm>
          <a:solidFill>
            <a:srgbClr val="FFFF00"/>
          </a:solidFill>
          <a:ln w="28575">
            <a:solidFill>
              <a:schemeClr val="tx1"/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67838" y="1340768"/>
            <a:ext cx="3828098" cy="49612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4"/>
          <a:ext cx="8229600" cy="431847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138013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Постоянный</a:t>
                      </a:r>
                    </a:p>
                    <a:p>
                      <a:pPr algn="ctr"/>
                      <a:r>
                        <a:rPr lang="ru-RU" sz="2800" dirty="0" smtClean="0"/>
                        <a:t> ток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Переменный ток</a:t>
                      </a:r>
                      <a:endParaRPr lang="ru-RU" sz="2800" b="0" dirty="0"/>
                    </a:p>
                  </a:txBody>
                  <a:tcPr/>
                </a:tc>
              </a:tr>
              <a:tr h="17362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Каково направление тока?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02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Каково значение силы тока?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4" name="Содержимое 3" descr="311738_html_m4e3d145a.pn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07704" y="3068960"/>
            <a:ext cx="4968552" cy="3672408"/>
          </a:xfr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	Используя график зависимости ЭДС индукции</a:t>
            </a:r>
          </a:p>
          <a:p>
            <a:r>
              <a:rPr lang="ru-RU" sz="2400" b="1" dirty="0" smtClean="0"/>
              <a:t> от времени, определить: амплитуду ЭДС индукции, </a:t>
            </a:r>
          </a:p>
          <a:p>
            <a:r>
              <a:rPr lang="ru-RU" sz="2400" b="1" dirty="0" smtClean="0"/>
              <a:t> период и частоту колебаний. Составить уравнение</a:t>
            </a:r>
          </a:p>
          <a:p>
            <a:r>
              <a:rPr lang="ru-RU" sz="2400" b="1" dirty="0" smtClean="0"/>
              <a:t> колебаний ЭДС индукции.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271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Переменный  электрический ток</vt:lpstr>
      <vt:lpstr>Определение тока</vt:lpstr>
      <vt:lpstr>Переменный электрический ток</vt:lpstr>
      <vt:lpstr>Переменный электрический ток - это</vt:lpstr>
      <vt:lpstr>Вращение рамки в магнитном поле</vt:lpstr>
      <vt:lpstr>Слайд 6</vt:lpstr>
      <vt:lpstr>Графики изменения силы тока и напряжения</vt:lpstr>
      <vt:lpstr>Заполните таблицу:</vt:lpstr>
      <vt:lpstr>Решите задачу:</vt:lpstr>
      <vt:lpstr>Решите задачу:</vt:lpstr>
      <vt:lpstr>Решить задачу: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Переменный  электрический ток</dc:title>
  <dc:creator>www</dc:creator>
  <cp:lastModifiedBy>www</cp:lastModifiedBy>
  <cp:revision>35</cp:revision>
  <dcterms:created xsi:type="dcterms:W3CDTF">2013-10-21T11:14:34Z</dcterms:created>
  <dcterms:modified xsi:type="dcterms:W3CDTF">2013-12-17T11:23:46Z</dcterms:modified>
</cp:coreProperties>
</file>