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9" r:id="rId4"/>
    <p:sldId id="260" r:id="rId5"/>
    <p:sldId id="277" r:id="rId6"/>
    <p:sldId id="283" r:id="rId7"/>
    <p:sldId id="278" r:id="rId8"/>
    <p:sldId id="262" r:id="rId9"/>
    <p:sldId id="279" r:id="rId10"/>
    <p:sldId id="268" r:id="rId11"/>
    <p:sldId id="280" r:id="rId12"/>
    <p:sldId id="263" r:id="rId13"/>
    <p:sldId id="261" r:id="rId14"/>
    <p:sldId id="281" r:id="rId15"/>
    <p:sldId id="282" r:id="rId16"/>
    <p:sldId id="266" r:id="rId17"/>
    <p:sldId id="285" r:id="rId18"/>
    <p:sldId id="286" r:id="rId19"/>
    <p:sldId id="284" r:id="rId20"/>
    <p:sldId id="269"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varScale="1">
        <p:scale>
          <a:sx n="64" d="100"/>
          <a:sy n="64"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9"/>
          <p:cNvSpPr>
            <a:spLocks noGrp="1"/>
          </p:cNvSpPr>
          <p:nvPr>
            <p:ph type="dt" sz="half" idx="10"/>
          </p:nvPr>
        </p:nvSpPr>
        <p:spPr/>
        <p:txBody>
          <a:bodyPr/>
          <a:lstStyle>
            <a:lvl1pPr>
              <a:defRPr/>
            </a:lvl1pPr>
          </a:lstStyle>
          <a:p>
            <a:pPr>
              <a:defRPr/>
            </a:pPr>
            <a:fld id="{83EA412E-1A0A-4A03-8C7E-093D32DFD7C1}" type="datetimeFigureOut">
              <a:rPr lang="ru-RU"/>
              <a:pPr>
                <a:defRPr/>
              </a:pPr>
              <a:t>06.02.2013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7C0FD3B6-8E1A-4281-A597-E8204149157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898F2FD7-ABE9-4BCF-BC26-34F4EAE2C8A6}" type="datetimeFigureOut">
              <a:rPr lang="ru-RU"/>
              <a:pPr>
                <a:defRPr/>
              </a:pPr>
              <a:t>06.02.2013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A618E63-3589-4A22-A212-DBC7B5F0492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F21F257D-A9CB-46E4-B0DD-5327540B6975}" type="datetimeFigureOut">
              <a:rPr lang="ru-RU"/>
              <a:pPr>
                <a:defRPr/>
              </a:pPr>
              <a:t>06.02.2013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49C31522-FBE9-4E54-82D5-1AE186A76C20}"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60000"/>
                    <a:lumOff val="40000"/>
                  </a:schemeClr>
                </a:solidFill>
              </a:defRPr>
            </a:lvl1pPr>
          </a:lstStyle>
          <a:p>
            <a:r>
              <a:rPr lang="ru-RU" smtClean="0"/>
              <a:t>Образец заголовка</a:t>
            </a:r>
            <a:endParaRPr lang="ru-RU" dirty="0"/>
          </a:p>
        </p:txBody>
      </p:sp>
      <p:sp>
        <p:nvSpPr>
          <p:cNvPr id="3" name="Content Placeholder 2"/>
          <p:cNvSpPr>
            <a:spLocks noGrp="1"/>
          </p:cNvSpPr>
          <p:nvPr>
            <p:ph idx="1"/>
          </p:nvPr>
        </p:nvSpPr>
        <p:spPr/>
        <p:txBody>
          <a:bodyPr/>
          <a:lstStyle>
            <a:lvl3pPr>
              <a:defRPr>
                <a:solidFill>
                  <a:schemeClr val="accent1">
                    <a:lumMod val="75000"/>
                  </a:schemeClr>
                </a:solidFill>
              </a:defRPr>
            </a:lvl3pPr>
            <a:lvl4pPr>
              <a:defRPr>
                <a:solidFill>
                  <a:schemeClr val="accent2">
                    <a:lumMod val="75000"/>
                  </a:schemeClr>
                </a:solidFill>
              </a:defRPr>
            </a:lvl4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2" name="Picture Placeholder 11"/>
          <p:cNvSpPr>
            <a:spLocks noGrp="1" noChangeAspect="1"/>
          </p:cNvSpPr>
          <p:nvPr>
            <p:ph type="pic" sz="quarter" idx="13"/>
          </p:nvPr>
        </p:nvSpPr>
        <p:spPr>
          <a:xfrm>
            <a:off x="6830568"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pPr lvl="0"/>
            <a:r>
              <a:rPr lang="ru-RU" noProof="0" smtClean="0"/>
              <a:t>Вставка рисунка</a:t>
            </a:r>
            <a:endParaRPr lang="ru-RU" noProof="0"/>
          </a:p>
        </p:txBody>
      </p:sp>
      <p:sp>
        <p:nvSpPr>
          <p:cNvPr id="13" name="Picture Placeholder 11"/>
          <p:cNvSpPr>
            <a:spLocks noGrp="1" noChangeAspect="1"/>
          </p:cNvSpPr>
          <p:nvPr>
            <p:ph type="pic" sz="quarter" idx="14"/>
          </p:nvPr>
        </p:nvSpPr>
        <p:spPr>
          <a:xfrm>
            <a:off x="7991526"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pPr lvl="0"/>
            <a:r>
              <a:rPr lang="ru-RU" noProof="0" smtClean="0"/>
              <a:t>Вставка рисунка</a:t>
            </a:r>
            <a:endParaRPr lang="ru-RU" noProof="0"/>
          </a:p>
        </p:txBody>
      </p:sp>
      <p:sp>
        <p:nvSpPr>
          <p:cNvPr id="14" name="Picture Placeholder 11"/>
          <p:cNvSpPr>
            <a:spLocks noGrp="1" noChangeAspect="1"/>
          </p:cNvSpPr>
          <p:nvPr>
            <p:ph type="pic" sz="quarter" idx="15"/>
          </p:nvPr>
        </p:nvSpPr>
        <p:spPr>
          <a:xfrm>
            <a:off x="7991856" y="91440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pPr lvl="0"/>
            <a:r>
              <a:rPr lang="ru-RU" noProof="0" smtClean="0"/>
              <a:t>Вставка рисунка</a:t>
            </a:r>
            <a:endParaRPr lang="ru-RU" noProof="0"/>
          </a:p>
        </p:txBody>
      </p:sp>
      <p:sp>
        <p:nvSpPr>
          <p:cNvPr id="15" name="Picture Placeholder 11"/>
          <p:cNvSpPr>
            <a:spLocks noGrp="1" noChangeAspect="1"/>
          </p:cNvSpPr>
          <p:nvPr>
            <p:ph type="pic" sz="quarter" idx="16"/>
          </p:nvPr>
        </p:nvSpPr>
        <p:spPr>
          <a:xfrm>
            <a:off x="7991856" y="1719072"/>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pPr lvl="0"/>
            <a:r>
              <a:rPr lang="ru-RU" noProof="0" smtClean="0"/>
              <a:t>Вставка рисунка</a:t>
            </a:r>
            <a:endParaRPr lang="ru-RU" noProof="0"/>
          </a:p>
        </p:txBody>
      </p:sp>
      <p:sp>
        <p:nvSpPr>
          <p:cNvPr id="8" name="Date Placeholder 13"/>
          <p:cNvSpPr>
            <a:spLocks noGrp="1"/>
          </p:cNvSpPr>
          <p:nvPr>
            <p:ph type="dt" sz="half" idx="17"/>
          </p:nvPr>
        </p:nvSpPr>
        <p:spPr/>
        <p:txBody>
          <a:bodyPr/>
          <a:lstStyle>
            <a:lvl1pPr>
              <a:defRPr/>
            </a:lvl1pPr>
          </a:lstStyle>
          <a:p>
            <a:pPr>
              <a:defRPr/>
            </a:pPr>
            <a:fld id="{63C73E51-DA7D-48E7-B194-82FA368E683C}" type="datetime1">
              <a:rPr lang="ru-RU"/>
              <a:pPr>
                <a:defRPr/>
              </a:pPr>
              <a:t>06.02.2013</a:t>
            </a:fld>
            <a:endParaRPr lang="ru-RU" dirty="0"/>
          </a:p>
        </p:txBody>
      </p:sp>
      <p:sp>
        <p:nvSpPr>
          <p:cNvPr id="9" name="Footer Placeholder 2"/>
          <p:cNvSpPr>
            <a:spLocks noGrp="1"/>
          </p:cNvSpPr>
          <p:nvPr>
            <p:ph type="ftr" sz="quarter" idx="18"/>
          </p:nvPr>
        </p:nvSpPr>
        <p:spPr/>
        <p:txBody>
          <a:bodyPr/>
          <a:lstStyle>
            <a:lvl1pPr>
              <a:defRPr/>
            </a:lvl1pPr>
          </a:lstStyle>
          <a:p>
            <a:pPr>
              <a:defRPr/>
            </a:pPr>
            <a:endParaRPr lang="ru-RU"/>
          </a:p>
        </p:txBody>
      </p:sp>
      <p:sp>
        <p:nvSpPr>
          <p:cNvPr id="10" name="Slide Number Placeholder 22"/>
          <p:cNvSpPr>
            <a:spLocks noGrp="1"/>
          </p:cNvSpPr>
          <p:nvPr>
            <p:ph type="sldNum" sz="quarter" idx="19"/>
          </p:nvPr>
        </p:nvSpPr>
        <p:spPr/>
        <p:txBody>
          <a:bodyPr/>
          <a:lstStyle>
            <a:lvl1pPr>
              <a:defRPr/>
            </a:lvl1pPr>
          </a:lstStyle>
          <a:p>
            <a:pPr>
              <a:defRPr/>
            </a:pPr>
            <a:fld id="{9AE37D90-1BA3-479D-821F-10D0F7735D2D}" type="slidenum">
              <a:rPr lang="ru-RU"/>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60000"/>
                    <a:lumOff val="40000"/>
                  </a:schemeClr>
                </a:solidFill>
              </a:defRPr>
            </a:lvl1pPr>
          </a:lstStyle>
          <a:p>
            <a:r>
              <a:rPr lang="ru-RU" smtClean="0"/>
              <a:t>Образец заголовка</a:t>
            </a:r>
            <a:endParaRPr lang="ru-RU" dirty="0"/>
          </a:p>
        </p:txBody>
      </p:sp>
      <p:sp>
        <p:nvSpPr>
          <p:cNvPr id="3" name="Content Placeholder 2"/>
          <p:cNvSpPr>
            <a:spLocks noGrp="1"/>
          </p:cNvSpPr>
          <p:nvPr>
            <p:ph idx="1"/>
          </p:nvPr>
        </p:nvSpPr>
        <p:spPr/>
        <p:txBody>
          <a:bodyPr/>
          <a:lstStyle>
            <a:lvl3pPr>
              <a:defRPr>
                <a:solidFill>
                  <a:schemeClr val="accent1">
                    <a:lumMod val="75000"/>
                  </a:schemeClr>
                </a:solidFill>
              </a:defRPr>
            </a:lvl3pPr>
            <a:lvl4pPr>
              <a:defRPr>
                <a:solidFill>
                  <a:schemeClr val="accent2">
                    <a:lumMod val="75000"/>
                  </a:schemeClr>
                </a:solidFill>
              </a:defRPr>
            </a:lvl4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2" name="Picture Placeholder 11"/>
          <p:cNvSpPr>
            <a:spLocks noGrp="1" noChangeAspect="1"/>
          </p:cNvSpPr>
          <p:nvPr>
            <p:ph type="pic" sz="quarter" idx="13"/>
          </p:nvPr>
        </p:nvSpPr>
        <p:spPr>
          <a:xfrm>
            <a:off x="6830568"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pPr lvl="0"/>
            <a:r>
              <a:rPr lang="ru-RU" noProof="0" smtClean="0"/>
              <a:t>Вставка рисунка</a:t>
            </a:r>
            <a:endParaRPr lang="ru-RU" noProof="0"/>
          </a:p>
        </p:txBody>
      </p:sp>
      <p:sp>
        <p:nvSpPr>
          <p:cNvPr id="13" name="Picture Placeholder 11"/>
          <p:cNvSpPr>
            <a:spLocks noGrp="1" noChangeAspect="1"/>
          </p:cNvSpPr>
          <p:nvPr>
            <p:ph type="pic" sz="quarter" idx="14"/>
          </p:nvPr>
        </p:nvSpPr>
        <p:spPr>
          <a:xfrm>
            <a:off x="7991526"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pPr lvl="0"/>
            <a:r>
              <a:rPr lang="ru-RU" noProof="0" smtClean="0"/>
              <a:t>Вставка рисунка</a:t>
            </a:r>
            <a:endParaRPr lang="ru-RU" noProof="0"/>
          </a:p>
        </p:txBody>
      </p:sp>
      <p:sp>
        <p:nvSpPr>
          <p:cNvPr id="14" name="Picture Placeholder 11"/>
          <p:cNvSpPr>
            <a:spLocks noGrp="1" noChangeAspect="1"/>
          </p:cNvSpPr>
          <p:nvPr>
            <p:ph type="pic" sz="quarter" idx="15"/>
          </p:nvPr>
        </p:nvSpPr>
        <p:spPr>
          <a:xfrm>
            <a:off x="7991856" y="91440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pPr lvl="0"/>
            <a:r>
              <a:rPr lang="ru-RU" noProof="0" smtClean="0"/>
              <a:t>Вставка рисунка</a:t>
            </a:r>
            <a:endParaRPr lang="ru-RU" noProof="0"/>
          </a:p>
        </p:txBody>
      </p:sp>
      <p:sp>
        <p:nvSpPr>
          <p:cNvPr id="15" name="Picture Placeholder 11"/>
          <p:cNvSpPr>
            <a:spLocks noGrp="1" noChangeAspect="1"/>
          </p:cNvSpPr>
          <p:nvPr>
            <p:ph type="pic" sz="quarter" idx="16"/>
          </p:nvPr>
        </p:nvSpPr>
        <p:spPr>
          <a:xfrm>
            <a:off x="7991856" y="1719072"/>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pPr lvl="0"/>
            <a:r>
              <a:rPr lang="ru-RU" noProof="0" smtClean="0"/>
              <a:t>Вставка рисунка</a:t>
            </a:r>
            <a:endParaRPr lang="ru-RU" noProof="0"/>
          </a:p>
        </p:txBody>
      </p:sp>
      <p:sp>
        <p:nvSpPr>
          <p:cNvPr id="8" name="Date Placeholder 13"/>
          <p:cNvSpPr>
            <a:spLocks noGrp="1"/>
          </p:cNvSpPr>
          <p:nvPr>
            <p:ph type="dt" sz="half" idx="17"/>
          </p:nvPr>
        </p:nvSpPr>
        <p:spPr/>
        <p:txBody>
          <a:bodyPr/>
          <a:lstStyle>
            <a:lvl1pPr>
              <a:defRPr/>
            </a:lvl1pPr>
          </a:lstStyle>
          <a:p>
            <a:pPr>
              <a:defRPr/>
            </a:pPr>
            <a:fld id="{63C73E51-DA7D-48E7-B194-82FA368E683C}" type="datetime1">
              <a:rPr lang="ru-RU"/>
              <a:pPr>
                <a:defRPr/>
              </a:pPr>
              <a:t>06.02.2013</a:t>
            </a:fld>
            <a:endParaRPr lang="ru-RU" dirty="0"/>
          </a:p>
        </p:txBody>
      </p:sp>
      <p:sp>
        <p:nvSpPr>
          <p:cNvPr id="9" name="Footer Placeholder 2"/>
          <p:cNvSpPr>
            <a:spLocks noGrp="1"/>
          </p:cNvSpPr>
          <p:nvPr>
            <p:ph type="ftr" sz="quarter" idx="18"/>
          </p:nvPr>
        </p:nvSpPr>
        <p:spPr/>
        <p:txBody>
          <a:bodyPr/>
          <a:lstStyle>
            <a:lvl1pPr>
              <a:defRPr/>
            </a:lvl1pPr>
          </a:lstStyle>
          <a:p>
            <a:pPr>
              <a:defRPr/>
            </a:pPr>
            <a:endParaRPr lang="ru-RU"/>
          </a:p>
        </p:txBody>
      </p:sp>
      <p:sp>
        <p:nvSpPr>
          <p:cNvPr id="10" name="Slide Number Placeholder 22"/>
          <p:cNvSpPr>
            <a:spLocks noGrp="1"/>
          </p:cNvSpPr>
          <p:nvPr>
            <p:ph type="sldNum" sz="quarter" idx="19"/>
          </p:nvPr>
        </p:nvSpPr>
        <p:spPr/>
        <p:txBody>
          <a:bodyPr/>
          <a:lstStyle>
            <a:lvl1pPr>
              <a:defRPr/>
            </a:lvl1pPr>
          </a:lstStyle>
          <a:p>
            <a:pPr>
              <a:defRPr/>
            </a:pPr>
            <a:fld id="{D7D677B7-4EBD-4787-9D7A-10C09087A306}" type="slidenum">
              <a:rPr lang="ru-RU"/>
              <a:pPr>
                <a:defRPr/>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60000"/>
                    <a:lumOff val="40000"/>
                  </a:schemeClr>
                </a:solidFill>
              </a:defRPr>
            </a:lvl1pPr>
          </a:lstStyle>
          <a:p>
            <a:r>
              <a:rPr lang="ru-RU" smtClean="0"/>
              <a:t>Образец заголовка</a:t>
            </a:r>
            <a:endParaRPr lang="ru-RU" dirty="0"/>
          </a:p>
        </p:txBody>
      </p:sp>
      <p:sp>
        <p:nvSpPr>
          <p:cNvPr id="3" name="Content Placeholder 2"/>
          <p:cNvSpPr>
            <a:spLocks noGrp="1"/>
          </p:cNvSpPr>
          <p:nvPr>
            <p:ph idx="1"/>
          </p:nvPr>
        </p:nvSpPr>
        <p:spPr/>
        <p:txBody>
          <a:bodyPr/>
          <a:lstStyle>
            <a:lvl3pPr>
              <a:defRPr>
                <a:solidFill>
                  <a:schemeClr val="accent1">
                    <a:lumMod val="75000"/>
                  </a:schemeClr>
                </a:solidFill>
              </a:defRPr>
            </a:lvl3pPr>
            <a:lvl4pPr>
              <a:defRPr>
                <a:solidFill>
                  <a:schemeClr val="accent2">
                    <a:lumMod val="75000"/>
                  </a:schemeClr>
                </a:solidFill>
              </a:defRPr>
            </a:lvl4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2" name="Picture Placeholder 11"/>
          <p:cNvSpPr>
            <a:spLocks noGrp="1" noChangeAspect="1"/>
          </p:cNvSpPr>
          <p:nvPr>
            <p:ph type="pic" sz="quarter" idx="13"/>
          </p:nvPr>
        </p:nvSpPr>
        <p:spPr>
          <a:xfrm>
            <a:off x="6830568"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pPr lvl="0"/>
            <a:r>
              <a:rPr lang="ru-RU" noProof="0" smtClean="0"/>
              <a:t>Вставка рисунка</a:t>
            </a:r>
            <a:endParaRPr lang="ru-RU" noProof="0"/>
          </a:p>
        </p:txBody>
      </p:sp>
      <p:sp>
        <p:nvSpPr>
          <p:cNvPr id="13" name="Picture Placeholder 11"/>
          <p:cNvSpPr>
            <a:spLocks noGrp="1" noChangeAspect="1"/>
          </p:cNvSpPr>
          <p:nvPr>
            <p:ph type="pic" sz="quarter" idx="14"/>
          </p:nvPr>
        </p:nvSpPr>
        <p:spPr>
          <a:xfrm>
            <a:off x="7991526"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pPr lvl="0"/>
            <a:r>
              <a:rPr lang="ru-RU" noProof="0" smtClean="0"/>
              <a:t>Вставка рисунка</a:t>
            </a:r>
            <a:endParaRPr lang="ru-RU" noProof="0"/>
          </a:p>
        </p:txBody>
      </p:sp>
      <p:sp>
        <p:nvSpPr>
          <p:cNvPr id="14" name="Picture Placeholder 11"/>
          <p:cNvSpPr>
            <a:spLocks noGrp="1" noChangeAspect="1"/>
          </p:cNvSpPr>
          <p:nvPr>
            <p:ph type="pic" sz="quarter" idx="15"/>
          </p:nvPr>
        </p:nvSpPr>
        <p:spPr>
          <a:xfrm>
            <a:off x="7991856" y="91440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pPr lvl="0"/>
            <a:r>
              <a:rPr lang="ru-RU" noProof="0" smtClean="0"/>
              <a:t>Вставка рисунка</a:t>
            </a:r>
            <a:endParaRPr lang="ru-RU" noProof="0"/>
          </a:p>
        </p:txBody>
      </p:sp>
      <p:sp>
        <p:nvSpPr>
          <p:cNvPr id="15" name="Picture Placeholder 11"/>
          <p:cNvSpPr>
            <a:spLocks noGrp="1" noChangeAspect="1"/>
          </p:cNvSpPr>
          <p:nvPr>
            <p:ph type="pic" sz="quarter" idx="16"/>
          </p:nvPr>
        </p:nvSpPr>
        <p:spPr>
          <a:xfrm>
            <a:off x="7991856" y="1719072"/>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pPr lvl="0"/>
            <a:r>
              <a:rPr lang="ru-RU" noProof="0" smtClean="0"/>
              <a:t>Вставка рисунка</a:t>
            </a:r>
            <a:endParaRPr lang="ru-RU" noProof="0"/>
          </a:p>
        </p:txBody>
      </p:sp>
      <p:sp>
        <p:nvSpPr>
          <p:cNvPr id="8" name="Date Placeholder 13"/>
          <p:cNvSpPr>
            <a:spLocks noGrp="1"/>
          </p:cNvSpPr>
          <p:nvPr>
            <p:ph type="dt" sz="half" idx="17"/>
          </p:nvPr>
        </p:nvSpPr>
        <p:spPr/>
        <p:txBody>
          <a:bodyPr/>
          <a:lstStyle>
            <a:lvl1pPr>
              <a:defRPr/>
            </a:lvl1pPr>
          </a:lstStyle>
          <a:p>
            <a:pPr>
              <a:defRPr/>
            </a:pPr>
            <a:fld id="{63C73E51-DA7D-48E7-B194-82FA368E683C}" type="datetime1">
              <a:rPr lang="ru-RU"/>
              <a:pPr>
                <a:defRPr/>
              </a:pPr>
              <a:t>06.02.2013</a:t>
            </a:fld>
            <a:endParaRPr lang="ru-RU" dirty="0"/>
          </a:p>
        </p:txBody>
      </p:sp>
      <p:sp>
        <p:nvSpPr>
          <p:cNvPr id="9" name="Footer Placeholder 2"/>
          <p:cNvSpPr>
            <a:spLocks noGrp="1"/>
          </p:cNvSpPr>
          <p:nvPr>
            <p:ph type="ftr" sz="quarter" idx="18"/>
          </p:nvPr>
        </p:nvSpPr>
        <p:spPr/>
        <p:txBody>
          <a:bodyPr/>
          <a:lstStyle>
            <a:lvl1pPr>
              <a:defRPr/>
            </a:lvl1pPr>
          </a:lstStyle>
          <a:p>
            <a:pPr>
              <a:defRPr/>
            </a:pPr>
            <a:endParaRPr lang="ru-RU"/>
          </a:p>
        </p:txBody>
      </p:sp>
      <p:sp>
        <p:nvSpPr>
          <p:cNvPr id="10" name="Slide Number Placeholder 22"/>
          <p:cNvSpPr>
            <a:spLocks noGrp="1"/>
          </p:cNvSpPr>
          <p:nvPr>
            <p:ph type="sldNum" sz="quarter" idx="19"/>
          </p:nvPr>
        </p:nvSpPr>
        <p:spPr/>
        <p:txBody>
          <a:bodyPr/>
          <a:lstStyle>
            <a:lvl1pPr>
              <a:defRPr/>
            </a:lvl1pPr>
          </a:lstStyle>
          <a:p>
            <a:pPr>
              <a:defRPr/>
            </a:pPr>
            <a:fld id="{69BB6B2A-EEBD-48C3-B41C-2D9CCD1222FF}"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8B8C88B8-D3D8-4576-9F6D-00FA28510F95}" type="datetimeFigureOut">
              <a:rPr lang="ru-RU"/>
              <a:pPr>
                <a:defRPr/>
              </a:pPr>
              <a:t>06.02.2013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CD426E3-8754-42EE-ADF6-7C852C19D38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9"/>
          <p:cNvSpPr>
            <a:spLocks noGrp="1"/>
          </p:cNvSpPr>
          <p:nvPr>
            <p:ph type="dt" sz="half" idx="10"/>
          </p:nvPr>
        </p:nvSpPr>
        <p:spPr/>
        <p:txBody>
          <a:bodyPr/>
          <a:lstStyle>
            <a:lvl1pPr>
              <a:defRPr/>
            </a:lvl1pPr>
          </a:lstStyle>
          <a:p>
            <a:pPr>
              <a:defRPr/>
            </a:pPr>
            <a:fld id="{8D05B06D-8C9D-4DD0-B75B-2212C37731A1}" type="datetimeFigureOut">
              <a:rPr lang="ru-RU"/>
              <a:pPr>
                <a:defRPr/>
              </a:pPr>
              <a:t>06.02.2013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4451D44C-C4DF-41C6-806A-55AA4E182FD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367BE727-D33A-42A0-9B3E-075BF038BAD6}" type="datetimeFigureOut">
              <a:rPr lang="ru-RU"/>
              <a:pPr>
                <a:defRPr/>
              </a:pPr>
              <a:t>06.02.2013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CB162DBE-C93F-445E-BBBC-DF4FCA0DE54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6C48D4BB-24C0-42F3-A72A-3854D63E9B32}" type="datetimeFigureOut">
              <a:rPr lang="ru-RU"/>
              <a:pPr>
                <a:defRPr/>
              </a:pPr>
              <a:t>06.02.2013</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F60996EA-AAA7-4A7A-9DA1-3F3537AC34E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0BC953BD-87DA-4D1D-B4C1-BAF1AF1E9BCD}" type="datetimeFigureOut">
              <a:rPr lang="ru-RU"/>
              <a:pPr>
                <a:defRPr/>
              </a:pPr>
              <a:t>06.02.2013</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8FD5323F-3846-46DF-9987-49ACAD994FC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E64EA96B-4909-4FCA-B51B-F69FE880E855}" type="datetimeFigureOut">
              <a:rPr lang="ru-RU"/>
              <a:pPr>
                <a:defRPr/>
              </a:pPr>
              <a:t>06.02.2013</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B051F3E7-7AEA-40C9-A4CD-3B01A37A9B3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CF7E50A5-BB66-48FE-807E-BC2CBC9D177D}" type="datetimeFigureOut">
              <a:rPr lang="ru-RU"/>
              <a:pPr>
                <a:defRPr/>
              </a:pPr>
              <a:t>06.02.2013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D6614677-89BA-4A0A-A9DC-25778977022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D2394918-0DC5-4AEA-8A30-88F60A9ED578}" type="datetimeFigureOut">
              <a:rPr lang="ru-RU"/>
              <a:pPr>
                <a:defRPr/>
              </a:pPr>
              <a:t>06.02.2013</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0520D5D4-007F-40EB-BCF0-00E2759EB49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C7B7D0AE-2E53-4B2B-B914-68F6358A0611}" type="datetimeFigureOut">
              <a:rPr lang="ru-RU"/>
              <a:pPr>
                <a:defRPr/>
              </a:pPr>
              <a:t>06.02.2013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49D85D2D-A5D2-4491-A8C7-C100907D3FB3}"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dk1" tx1="lt1" bg2="dk2" tx2="lt2" accent1="accent1" accent2="accent2" accent3="accent3" accent4="accent4" accent5="accent5" accent6="accent6" hlink="hlink" folHlink="folHlink"/>
  <p:sldLayoutIdLst>
    <p:sldLayoutId id="2147483734" r:id="rId1"/>
    <p:sldLayoutId id="2147483733" r:id="rId2"/>
    <p:sldLayoutId id="2147483732" r:id="rId3"/>
    <p:sldLayoutId id="2147483731" r:id="rId4"/>
    <p:sldLayoutId id="2147483730" r:id="rId5"/>
    <p:sldLayoutId id="2147483729" r:id="rId6"/>
    <p:sldLayoutId id="2147483728" r:id="rId7"/>
    <p:sldLayoutId id="2147483727" r:id="rId8"/>
    <p:sldLayoutId id="2147483735" r:id="rId9"/>
    <p:sldLayoutId id="2147483726" r:id="rId10"/>
    <p:sldLayoutId id="2147483725" r:id="rId11"/>
    <p:sldLayoutId id="2147483736" r:id="rId12"/>
    <p:sldLayoutId id="2147483737" r:id="rId13"/>
    <p:sldLayoutId id="2147483738" r:id="rId14"/>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Georgia" pitchFamily="18" charset="0"/>
        </a:defRPr>
      </a:lvl2pPr>
      <a:lvl3pPr algn="l" rtl="0" fontAlgn="base">
        <a:spcBef>
          <a:spcPct val="0"/>
        </a:spcBef>
        <a:spcAft>
          <a:spcPct val="0"/>
        </a:spcAft>
        <a:defRPr sz="5000">
          <a:solidFill>
            <a:schemeClr val="tx2"/>
          </a:solidFill>
          <a:latin typeface="Georgia" pitchFamily="18" charset="0"/>
        </a:defRPr>
      </a:lvl3pPr>
      <a:lvl4pPr algn="l" rtl="0" fontAlgn="base">
        <a:spcBef>
          <a:spcPct val="0"/>
        </a:spcBef>
        <a:spcAft>
          <a:spcPct val="0"/>
        </a:spcAft>
        <a:defRPr sz="5000">
          <a:solidFill>
            <a:schemeClr val="tx2"/>
          </a:solidFill>
          <a:latin typeface="Georgia" pitchFamily="18" charset="0"/>
        </a:defRPr>
      </a:lvl4pPr>
      <a:lvl5pPr algn="l" rtl="0" fontAlgn="base">
        <a:spcBef>
          <a:spcPct val="0"/>
        </a:spcBef>
        <a:spcAft>
          <a:spcPct val="0"/>
        </a:spcAft>
        <a:defRPr sz="5000">
          <a:solidFill>
            <a:schemeClr val="tx2"/>
          </a:solidFill>
          <a:latin typeface="Georgia" pitchFamily="18" charset="0"/>
        </a:defRPr>
      </a:lvl5pPr>
      <a:lvl6pPr marL="457200" algn="l" rtl="0" fontAlgn="base">
        <a:spcBef>
          <a:spcPct val="0"/>
        </a:spcBef>
        <a:spcAft>
          <a:spcPct val="0"/>
        </a:spcAft>
        <a:defRPr sz="5000">
          <a:solidFill>
            <a:schemeClr val="tx2"/>
          </a:solidFill>
          <a:latin typeface="Georgia" pitchFamily="18" charset="0"/>
        </a:defRPr>
      </a:lvl6pPr>
      <a:lvl7pPr marL="914400" algn="l" rtl="0" fontAlgn="base">
        <a:spcBef>
          <a:spcPct val="0"/>
        </a:spcBef>
        <a:spcAft>
          <a:spcPct val="0"/>
        </a:spcAft>
        <a:defRPr sz="5000">
          <a:solidFill>
            <a:schemeClr val="tx2"/>
          </a:solidFill>
          <a:latin typeface="Georgia" pitchFamily="18" charset="0"/>
        </a:defRPr>
      </a:lvl7pPr>
      <a:lvl8pPr marL="1371600" algn="l" rtl="0" fontAlgn="base">
        <a:spcBef>
          <a:spcPct val="0"/>
        </a:spcBef>
        <a:spcAft>
          <a:spcPct val="0"/>
        </a:spcAft>
        <a:defRPr sz="5000">
          <a:solidFill>
            <a:schemeClr val="tx2"/>
          </a:solidFill>
          <a:latin typeface="Georgia" pitchFamily="18" charset="0"/>
        </a:defRPr>
      </a:lvl8pPr>
      <a:lvl9pPr marL="1828800" algn="l" rtl="0" fontAlgn="base">
        <a:spcBef>
          <a:spcPct val="0"/>
        </a:spcBef>
        <a:spcAft>
          <a:spcPct val="0"/>
        </a:spcAft>
        <a:defRPr sz="5000">
          <a:solidFill>
            <a:schemeClr val="tx2"/>
          </a:solidFill>
          <a:latin typeface="Georgia" pitchFamily="18"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ru.wikipedia.org/wiki/%D0%A4%D0%B0%D0%B9%D0%BB:Lomonosov's_drawings_for_his_opening_of_Venus_atmosphere_1761.jpg"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ru.wikipedia.org/" TargetMode="External"/><Relationship Id="rId2" Type="http://schemas.openxmlformats.org/officeDocument/2006/relationships/hyperlink" Target="http://www.foxdesign.ru/" TargetMode="External"/><Relationship Id="rId1" Type="http://schemas.openxmlformats.org/officeDocument/2006/relationships/slideLayout" Target="../slideLayouts/slideLayout2.xml"/><Relationship Id="rId6" Type="http://schemas.openxmlformats.org/officeDocument/2006/relationships/hyperlink" Target="http://lomonosov300.ru/" TargetMode="External"/><Relationship Id="rId5" Type="http://schemas.openxmlformats.org/officeDocument/2006/relationships/hyperlink" Target="http://www.peoples.ru/" TargetMode="External"/><Relationship Id="rId4" Type="http://schemas.openxmlformats.org/officeDocument/2006/relationships/hyperlink" Target="http://www.rulex.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ctrTitle"/>
          </p:nvPr>
        </p:nvPicPr>
        <p:blipFill>
          <a:blip r:embed="rId2"/>
          <a:srcRect/>
          <a:stretch>
            <a:fillRect/>
          </a:stretch>
        </p:blipFill>
        <p:spPr>
          <a:xfrm>
            <a:off x="536575" y="969963"/>
            <a:ext cx="8491538" cy="1157287"/>
          </a:xfrm>
        </p:spPr>
      </p:pic>
      <p:sp>
        <p:nvSpPr>
          <p:cNvPr id="3" name="Подзаголовок 2"/>
          <p:cNvSpPr>
            <a:spLocks noGrp="1"/>
          </p:cNvSpPr>
          <p:nvPr>
            <p:ph type="subTitle" idx="1"/>
          </p:nvPr>
        </p:nvSpPr>
        <p:spPr>
          <a:xfrm>
            <a:off x="611188" y="2636838"/>
            <a:ext cx="8215312" cy="1641475"/>
          </a:xfrm>
        </p:spPr>
        <p:txBody>
          <a:bodyPr>
            <a:normAutofit/>
          </a:bodyPr>
          <a:lstStyle/>
          <a:p>
            <a:pPr marR="0" algn="l">
              <a:lnSpc>
                <a:spcPct val="90000"/>
              </a:lnSpc>
            </a:pPr>
            <a:r>
              <a:rPr lang="ru-RU" sz="2400" b="1" i="1" smtClean="0">
                <a:solidFill>
                  <a:schemeClr val="folHlink"/>
                </a:solidFill>
                <a:latin typeface="Times New Roman" pitchFamily="18" charset="0"/>
                <a:cs typeface="Times New Roman" pitchFamily="18" charset="0"/>
              </a:rPr>
              <a:t>Он создал первый университет </a:t>
            </a:r>
          </a:p>
          <a:p>
            <a:pPr marR="0" algn="l">
              <a:lnSpc>
                <a:spcPct val="90000"/>
              </a:lnSpc>
            </a:pPr>
            <a:r>
              <a:rPr lang="ru-RU" sz="2400" b="1" i="1" smtClean="0">
                <a:solidFill>
                  <a:schemeClr val="folHlink"/>
                </a:solidFill>
                <a:latin typeface="Times New Roman" pitchFamily="18" charset="0"/>
                <a:cs typeface="Times New Roman" pitchFamily="18" charset="0"/>
              </a:rPr>
              <a:t>Он, лучше сказать, сам был первым нашим университетом.</a:t>
            </a:r>
          </a:p>
          <a:p>
            <a:pPr marR="0" algn="l">
              <a:lnSpc>
                <a:spcPct val="90000"/>
              </a:lnSpc>
            </a:pPr>
            <a:r>
              <a:rPr lang="ru-RU" sz="2400" b="1" smtClean="0">
                <a:solidFill>
                  <a:schemeClr val="folHlink"/>
                </a:solidFill>
                <a:latin typeface="Times New Roman" pitchFamily="18" charset="0"/>
                <a:cs typeface="Times New Roman" pitchFamily="18" charset="0"/>
              </a:rPr>
              <a:t>А. С. Пушкин</a:t>
            </a:r>
          </a:p>
          <a:p>
            <a:pPr marR="0">
              <a:lnSpc>
                <a:spcPct val="90000"/>
              </a:lnSpc>
            </a:pPr>
            <a:endParaRPr lang="ru-RU" sz="2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p:cNvPicPr>
            <a:picLocks noChangeAspect="1" noChangeArrowheads="1"/>
          </p:cNvPicPr>
          <p:nvPr/>
        </p:nvPicPr>
        <p:blipFill>
          <a:blip r:embed="rId2"/>
          <a:srcRect/>
          <a:stretch>
            <a:fillRect/>
          </a:stretch>
        </p:blipFill>
        <p:spPr bwMode="auto">
          <a:xfrm>
            <a:off x="0" y="0"/>
            <a:ext cx="2381250" cy="2349500"/>
          </a:xfrm>
          <a:prstGeom prst="rect">
            <a:avLst/>
          </a:prstGeom>
          <a:noFill/>
          <a:ln w="9525">
            <a:noFill/>
            <a:miter lim="800000"/>
            <a:headEnd/>
            <a:tailEnd/>
          </a:ln>
        </p:spPr>
      </p:pic>
      <p:pic>
        <p:nvPicPr>
          <p:cNvPr id="26626" name="Picture 2"/>
          <p:cNvPicPr>
            <a:picLocks noChangeAspect="1" noChangeArrowheads="1"/>
          </p:cNvPicPr>
          <p:nvPr/>
        </p:nvPicPr>
        <p:blipFill>
          <a:blip r:embed="rId3"/>
          <a:srcRect/>
          <a:stretch>
            <a:fillRect/>
          </a:stretch>
        </p:blipFill>
        <p:spPr bwMode="auto">
          <a:xfrm>
            <a:off x="6286500" y="0"/>
            <a:ext cx="2857500" cy="1676400"/>
          </a:xfrm>
          <a:prstGeom prst="rect">
            <a:avLst/>
          </a:prstGeom>
          <a:noFill/>
          <a:ln w="9525">
            <a:noFill/>
            <a:miter lim="800000"/>
            <a:headEnd/>
            <a:tailEnd/>
          </a:ln>
        </p:spPr>
      </p:pic>
      <p:sp>
        <p:nvSpPr>
          <p:cNvPr id="3" name="Содержимое 2"/>
          <p:cNvSpPr>
            <a:spLocks noGrp="1"/>
          </p:cNvSpPr>
          <p:nvPr>
            <p:ph idx="1"/>
          </p:nvPr>
        </p:nvSpPr>
        <p:spPr>
          <a:xfrm>
            <a:off x="468313" y="1441450"/>
            <a:ext cx="8229600" cy="5416550"/>
          </a:xfrm>
        </p:spPr>
        <p:txBody>
          <a:bodyPr>
            <a:normAutofit fontScale="92500" lnSpcReduction="20000"/>
          </a:bodyPr>
          <a:lstStyle/>
          <a:p>
            <a:pPr marL="274320" indent="-274320" algn="ctr" fontAlgn="auto">
              <a:spcAft>
                <a:spcPts val="0"/>
              </a:spcAft>
              <a:buClr>
                <a:schemeClr val="accent3"/>
              </a:buClr>
              <a:buFont typeface="Wingdings 2"/>
              <a:buNone/>
              <a:defRPr/>
            </a:pPr>
            <a:endParaRPr lang="ru-RU" sz="2000" dirty="0" smtClean="0">
              <a:latin typeface="Times New Roman" pitchFamily="18" charset="0"/>
              <a:cs typeface="Times New Roman" pitchFamily="18" charset="0"/>
            </a:endParaRPr>
          </a:p>
          <a:p>
            <a:pPr marL="274320" indent="-274320" algn="ctr" fontAlgn="auto">
              <a:spcAft>
                <a:spcPts val="0"/>
              </a:spcAft>
              <a:buClr>
                <a:schemeClr val="accent3"/>
              </a:buClr>
              <a:buFont typeface="Wingdings 2"/>
              <a:buNone/>
              <a:defRPr/>
            </a:pPr>
            <a:r>
              <a:rPr lang="ru-RU" b="1" dirty="0" smtClean="0">
                <a:latin typeface="Times New Roman" pitchFamily="18" charset="0"/>
                <a:cs typeface="Times New Roman" pitchFamily="18" charset="0"/>
              </a:rPr>
              <a:t>Полиглот.</a:t>
            </a:r>
          </a:p>
          <a:p>
            <a:pPr marL="274320" indent="-274320" algn="ctr" fontAlgn="auto">
              <a:spcAft>
                <a:spcPts val="0"/>
              </a:spcAft>
              <a:buClr>
                <a:schemeClr val="accent3"/>
              </a:buClr>
              <a:buFont typeface="Wingdings 2"/>
              <a:buNone/>
              <a:defRPr/>
            </a:pPr>
            <a:endParaRPr lang="ru-RU" b="1" dirty="0" smtClean="0">
              <a:latin typeface="Times New Roman" pitchFamily="18" charset="0"/>
              <a:cs typeface="Times New Roman" pitchFamily="18" charset="0"/>
            </a:endParaRPr>
          </a:p>
          <a:p>
            <a:pPr marL="274320" indent="-274320" algn="just" fontAlgn="auto">
              <a:spcAft>
                <a:spcPts val="0"/>
              </a:spcAft>
              <a:buClr>
                <a:schemeClr val="accent3"/>
              </a:buClr>
              <a:buFont typeface="Wingdings 2"/>
              <a:buNone/>
              <a:defRPr/>
            </a:pPr>
            <a:r>
              <a:rPr lang="ru-RU" sz="2000" dirty="0" smtClean="0">
                <a:latin typeface="Times New Roman" pitchFamily="18" charset="0"/>
                <a:cs typeface="Times New Roman" pitchFamily="18" charset="0"/>
              </a:rPr>
              <a:t>     Известный историк П.П. Пекарский (1827-1872)  много работал в архивах Петербургской академии наук, собирая биографические материалы о великом русском ученом Михаиле Васильевиче Ломоносове. Об огромной научной эрудиции Ломоносова он был хорошо осведомлен, однако его внимание привлекли многочисленные записи и пометки ученого, сделанные на самых различных языках. Пекарский нашел документальное подтверждение: Ломоносов был блестящим полиглотом. </a:t>
            </a:r>
          </a:p>
          <a:p>
            <a:pPr marL="274320" indent="-274320" algn="just" fontAlgn="auto">
              <a:spcAft>
                <a:spcPts val="0"/>
              </a:spcAft>
              <a:buClr>
                <a:schemeClr val="accent3"/>
              </a:buClr>
              <a:buFont typeface="Wingdings 2"/>
              <a:buNone/>
              <a:defRPr/>
            </a:pPr>
            <a:r>
              <a:rPr lang="ru-RU" sz="2000" dirty="0" smtClean="0">
                <a:latin typeface="Times New Roman" pitchFamily="18" charset="0"/>
                <a:cs typeface="Times New Roman" pitchFamily="18" charset="0"/>
              </a:rPr>
              <a:t>     Документ датирован 1760 годом и написан собственноручно Ломоносовым. Те языки, которые он знает в совершенстве, были помечены им крестиком – их насчитывалось одиннадцать. На остальных же языках Ломоносов читал без словаря и мог вполне сносно разговаривать. Вот перечень: «португальской, шпанской, французской (</a:t>
            </a:r>
            <a:r>
              <a:rPr lang="ru-RU" sz="2000" dirty="0" err="1" smtClean="0">
                <a:latin typeface="Times New Roman" pitchFamily="18" charset="0"/>
                <a:cs typeface="Times New Roman" pitchFamily="18" charset="0"/>
              </a:rPr>
              <a:t>х</a:t>
            </a:r>
            <a:r>
              <a:rPr lang="ru-RU" sz="2000" dirty="0" smtClean="0">
                <a:latin typeface="Times New Roman" pitchFamily="18" charset="0"/>
                <a:cs typeface="Times New Roman" pitchFamily="18" charset="0"/>
              </a:rPr>
              <a:t>), английской (</a:t>
            </a:r>
            <a:r>
              <a:rPr lang="ru-RU" sz="2000" dirty="0" err="1" smtClean="0">
                <a:latin typeface="Times New Roman" pitchFamily="18" charset="0"/>
                <a:cs typeface="Times New Roman" pitchFamily="18" charset="0"/>
              </a:rPr>
              <a:t>х</a:t>
            </a:r>
            <a:r>
              <a:rPr lang="ru-RU" sz="2000" dirty="0" smtClean="0">
                <a:latin typeface="Times New Roman" pitchFamily="18" charset="0"/>
                <a:cs typeface="Times New Roman" pitchFamily="18" charset="0"/>
              </a:rPr>
              <a:t>), ирландской, немецкой (</a:t>
            </a:r>
            <a:r>
              <a:rPr lang="ru-RU" sz="2000" dirty="0" err="1" smtClean="0">
                <a:latin typeface="Times New Roman" pitchFamily="18" charset="0"/>
                <a:cs typeface="Times New Roman" pitchFamily="18" charset="0"/>
              </a:rPr>
              <a:t>х</a:t>
            </a:r>
            <a:r>
              <a:rPr lang="ru-RU" sz="2000" dirty="0" smtClean="0">
                <a:latin typeface="Times New Roman" pitchFamily="18" charset="0"/>
                <a:cs typeface="Times New Roman" pitchFamily="18" charset="0"/>
              </a:rPr>
              <a:t>), голландской, датской, норвежской, шведской, </a:t>
            </a:r>
            <a:r>
              <a:rPr lang="ru-RU" sz="2000" dirty="0" err="1" smtClean="0">
                <a:latin typeface="Times New Roman" pitchFamily="18" charset="0"/>
                <a:cs typeface="Times New Roman" pitchFamily="18" charset="0"/>
              </a:rPr>
              <a:t>италианской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a:t>
            </a:r>
            <a:r>
              <a:rPr lang="ru-RU" sz="2000" dirty="0" smtClean="0">
                <a:latin typeface="Times New Roman" pitchFamily="18" charset="0"/>
                <a:cs typeface="Times New Roman" pitchFamily="18" charset="0"/>
              </a:rPr>
              <a:t>), польской (</a:t>
            </a:r>
            <a:r>
              <a:rPr lang="ru-RU" sz="2000" dirty="0" err="1" smtClean="0">
                <a:latin typeface="Times New Roman" pitchFamily="18" charset="0"/>
                <a:cs typeface="Times New Roman" pitchFamily="18" charset="0"/>
              </a:rPr>
              <a:t>х</a:t>
            </a:r>
            <a:r>
              <a:rPr lang="ru-RU" sz="2000" dirty="0" smtClean="0">
                <a:latin typeface="Times New Roman" pitchFamily="18" charset="0"/>
                <a:cs typeface="Times New Roman" pitchFamily="18" charset="0"/>
              </a:rPr>
              <a:t>), чешской, болгарской, венгерской (</a:t>
            </a:r>
            <a:r>
              <a:rPr lang="ru-RU" sz="2000" dirty="0" err="1" smtClean="0">
                <a:latin typeface="Times New Roman" pitchFamily="18" charset="0"/>
                <a:cs typeface="Times New Roman" pitchFamily="18" charset="0"/>
              </a:rPr>
              <a:t>х</a:t>
            </a:r>
            <a:r>
              <a:rPr lang="ru-RU" sz="2000" dirty="0" smtClean="0">
                <a:latin typeface="Times New Roman" pitchFamily="18" charset="0"/>
                <a:cs typeface="Times New Roman" pitchFamily="18" charset="0"/>
              </a:rPr>
              <a:t>), волошской (т. е. монгольский), финской, литовской, </a:t>
            </a:r>
            <a:r>
              <a:rPr lang="ru-RU" sz="2000" dirty="0" err="1" smtClean="0">
                <a:latin typeface="Times New Roman" pitchFamily="18" charset="0"/>
                <a:cs typeface="Times New Roman" pitchFamily="18" charset="0"/>
              </a:rPr>
              <a:t>летской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a:t>
            </a:r>
            <a:r>
              <a:rPr lang="ru-RU" sz="2000" dirty="0" smtClean="0">
                <a:latin typeface="Times New Roman" pitchFamily="18" charset="0"/>
                <a:cs typeface="Times New Roman" pitchFamily="18" charset="0"/>
              </a:rPr>
              <a:t>), ливонской (т. е. латышский и эстонский), чухонской, </a:t>
            </a:r>
            <a:r>
              <a:rPr lang="ru-RU" sz="2000" dirty="0" err="1" smtClean="0">
                <a:latin typeface="Times New Roman" pitchFamily="18" charset="0"/>
                <a:cs typeface="Times New Roman" pitchFamily="18" charset="0"/>
              </a:rPr>
              <a:t>ромейской</a:t>
            </a:r>
            <a:r>
              <a:rPr lang="ru-RU" sz="2000" dirty="0" smtClean="0">
                <a:latin typeface="Times New Roman" pitchFamily="18" charset="0"/>
                <a:cs typeface="Times New Roman" pitchFamily="18" charset="0"/>
              </a:rPr>
              <a:t>, еврейской (</a:t>
            </a:r>
            <a:r>
              <a:rPr lang="ru-RU" sz="2000" dirty="0" err="1" smtClean="0">
                <a:latin typeface="Times New Roman" pitchFamily="18" charset="0"/>
                <a:cs typeface="Times New Roman" pitchFamily="18" charset="0"/>
              </a:rPr>
              <a:t>х</a:t>
            </a:r>
            <a:r>
              <a:rPr lang="ru-RU" sz="2000" dirty="0" smtClean="0">
                <a:latin typeface="Times New Roman" pitchFamily="18" charset="0"/>
                <a:cs typeface="Times New Roman" pitchFamily="18" charset="0"/>
              </a:rPr>
              <a:t>), эллинской (</a:t>
            </a:r>
            <a:r>
              <a:rPr lang="ru-RU" sz="2000" dirty="0" err="1" smtClean="0">
                <a:latin typeface="Times New Roman" pitchFamily="18" charset="0"/>
                <a:cs typeface="Times New Roman" pitchFamily="18" charset="0"/>
              </a:rPr>
              <a:t>х</a:t>
            </a:r>
            <a:r>
              <a:rPr lang="ru-RU" sz="2000" dirty="0" smtClean="0">
                <a:latin typeface="Times New Roman" pitchFamily="18" charset="0"/>
                <a:cs typeface="Times New Roman" pitchFamily="18" charset="0"/>
              </a:rPr>
              <a:t>), словенской (</a:t>
            </a:r>
            <a:r>
              <a:rPr lang="ru-RU" sz="2000" dirty="0" err="1" smtClean="0">
                <a:latin typeface="Times New Roman" pitchFamily="18" charset="0"/>
                <a:cs typeface="Times New Roman" pitchFamily="18" charset="0"/>
              </a:rPr>
              <a:t>х</a:t>
            </a:r>
            <a:r>
              <a:rPr lang="ru-RU" sz="2000" dirty="0" smtClean="0">
                <a:latin typeface="Times New Roman" pitchFamily="18" charset="0"/>
                <a:cs typeface="Times New Roman" pitchFamily="18" charset="0"/>
              </a:rPr>
              <a:t>), турецкой, татарской, сербской, пермской, российской (</a:t>
            </a:r>
            <a:r>
              <a:rPr lang="ru-RU" sz="2000" dirty="0" err="1" smtClean="0">
                <a:latin typeface="Times New Roman" pitchFamily="18" charset="0"/>
                <a:cs typeface="Times New Roman" pitchFamily="18" charset="0"/>
              </a:rPr>
              <a:t>х</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a:xfrm>
            <a:off x="250825" y="981075"/>
            <a:ext cx="8229600" cy="481013"/>
          </a:xfrm>
        </p:spPr>
        <p:txBody>
          <a:bodyPr/>
          <a:lstStyle/>
          <a:p>
            <a:r>
              <a:rPr lang="ru-RU" sz="2400" b="1" smtClean="0">
                <a:solidFill>
                  <a:schemeClr val="tx1"/>
                </a:solidFill>
                <a:latin typeface="Times New Roman" pitchFamily="18" charset="0"/>
                <a:cs typeface="Times New Roman" pitchFamily="18" charset="0"/>
              </a:rPr>
              <a:t>Вклад М.В. Ломоносова в развитие физики и астрономии.</a:t>
            </a:r>
          </a:p>
        </p:txBody>
      </p:sp>
      <p:sp>
        <p:nvSpPr>
          <p:cNvPr id="27650" name="Содержимое 2"/>
          <p:cNvSpPr>
            <a:spLocks noGrp="1"/>
          </p:cNvSpPr>
          <p:nvPr>
            <p:ph idx="1"/>
          </p:nvPr>
        </p:nvSpPr>
        <p:spPr>
          <a:xfrm>
            <a:off x="457200" y="1928813"/>
            <a:ext cx="5194300" cy="4645025"/>
          </a:xfrm>
        </p:spPr>
        <p:txBody>
          <a:bodyPr/>
          <a:lstStyle/>
          <a:p>
            <a:r>
              <a:rPr lang="ru-RU" sz="2000" smtClean="0">
                <a:latin typeface="Times New Roman" pitchFamily="18" charset="0"/>
                <a:cs typeface="Times New Roman" pitchFamily="18" charset="0"/>
              </a:rPr>
              <a:t>Разработка атомистической теории строения вещества.</a:t>
            </a:r>
          </a:p>
          <a:p>
            <a:r>
              <a:rPr lang="ru-RU" sz="2000" smtClean="0">
                <a:latin typeface="Times New Roman" pitchFamily="18" charset="0"/>
                <a:cs typeface="Times New Roman" pitchFamily="18" charset="0"/>
              </a:rPr>
              <a:t>Разработка учения о теплоте.</a:t>
            </a:r>
          </a:p>
          <a:p>
            <a:r>
              <a:rPr lang="ru-RU" sz="2000" smtClean="0">
                <a:latin typeface="Times New Roman" pitchFamily="18" charset="0"/>
                <a:cs typeface="Times New Roman" pitchFamily="18" charset="0"/>
              </a:rPr>
              <a:t>Исследование природы электрических явлений.</a:t>
            </a:r>
          </a:p>
          <a:p>
            <a:r>
              <a:rPr lang="ru-RU" sz="2000" smtClean="0">
                <a:latin typeface="Times New Roman" pitchFamily="18" charset="0"/>
                <a:cs typeface="Times New Roman" pitchFamily="18" charset="0"/>
              </a:rPr>
              <a:t>Учение о свете и цвете.</a:t>
            </a:r>
          </a:p>
          <a:p>
            <a:r>
              <a:rPr lang="ru-RU" sz="2000" smtClean="0">
                <a:latin typeface="Times New Roman" pitchFamily="18" charset="0"/>
                <a:cs typeface="Times New Roman" pitchFamily="18" charset="0"/>
              </a:rPr>
              <a:t>Исследование комет.</a:t>
            </a:r>
          </a:p>
          <a:p>
            <a:r>
              <a:rPr lang="ru-RU" sz="2000" smtClean="0">
                <a:latin typeface="Times New Roman" pitchFamily="18" charset="0"/>
                <a:cs typeface="Times New Roman" pitchFamily="18" charset="0"/>
              </a:rPr>
              <a:t>Астрономическое открытие атмосферы Венеры.</a:t>
            </a:r>
          </a:p>
          <a:p>
            <a:pPr>
              <a:buFont typeface="Georgia" pitchFamily="18" charset="0"/>
              <a:buNone/>
            </a:pPr>
            <a:endParaRPr lang="ru-RU" smtClean="0"/>
          </a:p>
        </p:txBody>
      </p:sp>
      <p:pic>
        <p:nvPicPr>
          <p:cNvPr id="27651" name="Содержимое 4"/>
          <p:cNvPicPr>
            <a:picLocks/>
          </p:cNvPicPr>
          <p:nvPr/>
        </p:nvPicPr>
        <p:blipFill>
          <a:blip r:embed="rId2"/>
          <a:srcRect/>
          <a:stretch>
            <a:fillRect/>
          </a:stretch>
        </p:blipFill>
        <p:spPr bwMode="auto">
          <a:xfrm>
            <a:off x="5148263" y="1628775"/>
            <a:ext cx="3995737" cy="522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descr="10540"/>
          <p:cNvPicPr>
            <a:picLocks noChangeAspect="1" noChangeArrowheads="1"/>
          </p:cNvPicPr>
          <p:nvPr/>
        </p:nvPicPr>
        <p:blipFill>
          <a:blip r:embed="rId2"/>
          <a:srcRect/>
          <a:stretch>
            <a:fillRect/>
          </a:stretch>
        </p:blipFill>
        <p:spPr bwMode="auto">
          <a:xfrm>
            <a:off x="6732588" y="0"/>
            <a:ext cx="2411412" cy="2349500"/>
          </a:xfrm>
          <a:prstGeom prst="rect">
            <a:avLst/>
          </a:prstGeom>
          <a:noFill/>
          <a:ln w="9525">
            <a:noFill/>
            <a:miter lim="800000"/>
            <a:headEnd/>
            <a:tailEnd/>
          </a:ln>
        </p:spPr>
      </p:pic>
      <p:sp>
        <p:nvSpPr>
          <p:cNvPr id="3" name="Содержимое 2"/>
          <p:cNvSpPr>
            <a:spLocks noGrp="1"/>
          </p:cNvSpPr>
          <p:nvPr>
            <p:ph idx="1"/>
          </p:nvPr>
        </p:nvSpPr>
        <p:spPr>
          <a:xfrm>
            <a:off x="0" y="1096963"/>
            <a:ext cx="7859713" cy="5761037"/>
          </a:xfrm>
        </p:spPr>
        <p:txBody>
          <a:bodyPr>
            <a:normAutofit fontScale="70000" lnSpcReduction="20000"/>
          </a:bodyPr>
          <a:lstStyle/>
          <a:p>
            <a:pPr marL="274320" indent="-274320" algn="just" fontAlgn="auto">
              <a:spcAft>
                <a:spcPts val="0"/>
              </a:spcAft>
              <a:buClr>
                <a:schemeClr val="accent3"/>
              </a:buClr>
              <a:buFont typeface="Wingdings 2"/>
              <a:buNone/>
              <a:defRPr/>
            </a:pPr>
            <a:r>
              <a:rPr lang="ru-RU" b="1" dirty="0" smtClean="0">
                <a:latin typeface="Times New Roman" pitchFamily="18" charset="0"/>
                <a:cs typeface="Times New Roman" pitchFamily="18" charset="0"/>
              </a:rPr>
              <a:t>Теория строения тел. </a:t>
            </a:r>
            <a:endParaRPr lang="ru-RU" dirty="0" smtClean="0">
              <a:latin typeface="Times New Roman" pitchFamily="18" charset="0"/>
              <a:cs typeface="Times New Roman" pitchFamily="18" charset="0"/>
            </a:endParaRPr>
          </a:p>
          <a:p>
            <a:pPr marL="274320" indent="-274320" algn="just" fontAlgn="auto">
              <a:spcAft>
                <a:spcPts val="0"/>
              </a:spcAft>
              <a:buClr>
                <a:schemeClr val="accent3"/>
              </a:buClr>
              <a:buFont typeface="Wingdings 2"/>
              <a:buNone/>
              <a:defRPr/>
            </a:pPr>
            <a:r>
              <a:rPr lang="ru-RU" dirty="0" smtClean="0">
                <a:latin typeface="Times New Roman" pitchFamily="18" charset="0"/>
                <a:cs typeface="Times New Roman" pitchFamily="18" charset="0"/>
              </a:rPr>
              <a:t>    Одну за другой доказывает Ломоносов теоремы о том, что свойства тел - теплота и холод, удельный вес, цвет, запах, вкус, силы, электрическая, магнитная, лекарственная и другие - зависят от протяжения, силы инерции, фигуры, движения и расположения частичек. </a:t>
            </a:r>
          </a:p>
          <a:p>
            <a:pPr marL="274320" indent="-274320" algn="just" fontAlgn="auto">
              <a:spcAft>
                <a:spcPts val="0"/>
              </a:spcAft>
              <a:buClr>
                <a:schemeClr val="accent3"/>
              </a:buClr>
              <a:buFont typeface="Wingdings 2"/>
              <a:buNone/>
              <a:defRPr/>
            </a:pPr>
            <a:r>
              <a:rPr lang="ru-RU" b="1" dirty="0" smtClean="0">
                <a:latin typeface="Times New Roman" pitchFamily="18" charset="0"/>
                <a:cs typeface="Times New Roman" pitchFamily="18" charset="0"/>
              </a:rPr>
              <a:t>Тепловые явления. </a:t>
            </a:r>
            <a:r>
              <a:rPr lang="ru-RU" dirty="0" smtClean="0">
                <a:latin typeface="Times New Roman" pitchFamily="18" charset="0"/>
                <a:cs typeface="Times New Roman" pitchFamily="18" charset="0"/>
              </a:rPr>
              <a:t>Ломоносов в 1744 году пишет диссертацию «Размышления о причине теплоты и стужи».. Внешнее движение всего тела превращается во внутреннее движение частичек, из которых оно состоит. Это-то движение частичек и есть теплота. Как просто и естественно объясняет все тепловые явления эта теория! Когда мы берем в руку горячее тело, его быстро двигающиеся частички начинают подталкивать прикасающиеся к ним частички нашей руки. Когда мы нагреваем твердое тело, его частички двигаются все быстрее и все сильнее отталкиваются друг от друга. Промежутки между ними увеличиваются - оттого и расширяются тела при нагревании. При дальнейшем нагревании промежутки между частичками становятся столь значительными, что тело не может сохранять прежнюю форму - оно растекается, расплавляется. А когда скорость движения частичек становится настолько большой, что частички разлетаются во все стороны, происходит испарение. </a:t>
            </a:r>
          </a:p>
          <a:p>
            <a:pPr marL="274320" indent="-274320" algn="just" fontAlgn="auto">
              <a:spcAft>
                <a:spcPts val="0"/>
              </a:spcAft>
              <a:buClr>
                <a:schemeClr val="accent3"/>
              </a:buClr>
              <a:buFont typeface="Wingdings 2"/>
              <a:buNone/>
              <a:defRPr/>
            </a:pPr>
            <a:r>
              <a:rPr lang="ru-RU" dirty="0" smtClean="0">
                <a:latin typeface="Times New Roman" pitchFamily="18" charset="0"/>
                <a:cs typeface="Times New Roman" pitchFamily="18" charset="0"/>
              </a:rPr>
              <a:t>     Чем теплее тело, тем быстрее движутся его частички. Наоборот, чем холоднее тело, тем меньше скорость движения его частичек, а когда оно прекратится полностью, наступит самая низкая возможная степень теплоты. Так Ломоносов впервые в истории науки ввел понятие об абсолютном нуле температуры.</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8"/>
          <p:cNvPicPr>
            <a:picLocks noChangeAspect="1" noChangeArrowheads="1"/>
          </p:cNvPicPr>
          <p:nvPr/>
        </p:nvPicPr>
        <p:blipFill>
          <a:blip r:embed="rId2"/>
          <a:srcRect/>
          <a:stretch>
            <a:fillRect/>
          </a:stretch>
        </p:blipFill>
        <p:spPr bwMode="auto">
          <a:xfrm>
            <a:off x="6810375" y="0"/>
            <a:ext cx="2333625" cy="2838450"/>
          </a:xfrm>
          <a:prstGeom prst="rect">
            <a:avLst/>
          </a:prstGeom>
          <a:noFill/>
          <a:ln w="9525">
            <a:noFill/>
            <a:miter lim="800000"/>
            <a:headEnd/>
            <a:tailEnd/>
          </a:ln>
        </p:spPr>
      </p:pic>
      <p:sp>
        <p:nvSpPr>
          <p:cNvPr id="29698" name="Содержимое 2"/>
          <p:cNvSpPr>
            <a:spLocks noGrp="1"/>
          </p:cNvSpPr>
          <p:nvPr>
            <p:ph idx="1"/>
          </p:nvPr>
        </p:nvSpPr>
        <p:spPr>
          <a:xfrm>
            <a:off x="0" y="981075"/>
            <a:ext cx="7885113" cy="5688013"/>
          </a:xfrm>
        </p:spPr>
        <p:txBody>
          <a:bodyPr/>
          <a:lstStyle/>
          <a:p>
            <a:pPr algn="just">
              <a:buFont typeface="Wingdings 2" pitchFamily="18" charset="2"/>
              <a:buNone/>
            </a:pPr>
            <a:r>
              <a:rPr lang="ru-RU" sz="2000" b="1" smtClean="0">
                <a:latin typeface="Times New Roman" pitchFamily="18" charset="0"/>
                <a:cs typeface="Times New Roman" pitchFamily="18" charset="0"/>
              </a:rPr>
              <a:t>    Природа электричества</a:t>
            </a:r>
            <a:r>
              <a:rPr lang="ru-RU" sz="2000" smtClean="0">
                <a:latin typeface="Times New Roman" pitchFamily="18" charset="0"/>
                <a:cs typeface="Times New Roman" pitchFamily="18" charset="0"/>
              </a:rPr>
              <a:t>. В 1753 году пишет сочинения о природе электричества и вызываемых им явлениях. Ломоносов выдвинул свою теорию образования атмосферного электричества, впервые открыл вертикальные восходящие и нисходящие воздушные течения. </a:t>
            </a:r>
          </a:p>
          <a:p>
            <a:pPr algn="just">
              <a:buFont typeface="Wingdings 2" pitchFamily="18" charset="2"/>
              <a:buNone/>
            </a:pPr>
            <a:r>
              <a:rPr lang="ru-RU" sz="2000" smtClean="0">
                <a:latin typeface="Times New Roman" pitchFamily="18" charset="0"/>
                <a:cs typeface="Times New Roman" pitchFamily="18" charset="0"/>
              </a:rPr>
              <a:t>    Значительное внимание Ломоносов уделил исследованиям атмосферного электричества, проводившимся им совместно с Г.В. Рихманом. Ломоносов и Рихман придали своим экспериментам количественный характер, разработав для этой цели специальную аппаратуру — “громовую машину”.</a:t>
            </a:r>
          </a:p>
          <a:p>
            <a:pPr algn="just">
              <a:buFont typeface="Wingdings 2" pitchFamily="18" charset="2"/>
              <a:buNone/>
            </a:pPr>
            <a:r>
              <a:rPr lang="ru-RU" sz="2000" b="1" smtClean="0">
                <a:latin typeface="Times New Roman" pitchFamily="18" charset="0"/>
                <a:cs typeface="Times New Roman" pitchFamily="18" charset="0"/>
              </a:rPr>
              <a:t>   Закон сохранения вещества и энергии. </a:t>
            </a:r>
            <a:r>
              <a:rPr lang="ru-RU" sz="2000" smtClean="0">
                <a:latin typeface="Times New Roman" pitchFamily="18" charset="0"/>
                <a:cs typeface="Times New Roman" pitchFamily="18" charset="0"/>
              </a:rPr>
              <a:t>Ломоносов, естественно, пришел в 1748 году к открытию одного из величайших законов природы - закона сохранения вещества и энергии. </a:t>
            </a:r>
          </a:p>
          <a:p>
            <a:pPr algn="just">
              <a:buFont typeface="Wingdings 2" pitchFamily="18" charset="2"/>
              <a:buNone/>
            </a:pPr>
            <a:r>
              <a:rPr lang="ru-RU" sz="2000" b="1" smtClean="0">
                <a:latin typeface="Times New Roman" pitchFamily="18" charset="0"/>
                <a:cs typeface="Times New Roman" pitchFamily="18" charset="0"/>
              </a:rPr>
              <a:t>    Оптика. </a:t>
            </a:r>
            <a:r>
              <a:rPr lang="ru-RU" sz="2000" smtClean="0">
                <a:latin typeface="Times New Roman" pitchFamily="18" charset="0"/>
                <a:cs typeface="Times New Roman" pitchFamily="18" charset="0"/>
              </a:rPr>
              <a:t>Одним из важных изобретений Ломоносова в области оптики была “ночезрительная труба” (1756-58), позволявшая в сумерки более отчетливо различать предметы. Кроме того, задолго до В. Гершеля Ломоносов сконструировал отражательный (зеркальный) телескоп для дополнительного плоского зеркала. </a:t>
            </a:r>
          </a:p>
          <a:p>
            <a:pPr algn="just">
              <a:buFont typeface="Wingdings 2" pitchFamily="18" charset="2"/>
              <a:buNone/>
            </a:pPr>
            <a:endParaRPr lang="ru-RU" sz="20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Содержимое 2"/>
          <p:cNvSpPr>
            <a:spLocks noGrp="1"/>
          </p:cNvSpPr>
          <p:nvPr>
            <p:ph idx="1"/>
          </p:nvPr>
        </p:nvSpPr>
        <p:spPr>
          <a:xfrm>
            <a:off x="468313" y="908050"/>
            <a:ext cx="8218487" cy="2520950"/>
          </a:xfrm>
        </p:spPr>
        <p:txBody>
          <a:bodyPr/>
          <a:lstStyle/>
          <a:p>
            <a:pPr algn="just">
              <a:buFont typeface="Wingdings 2" pitchFamily="18" charset="2"/>
              <a:buNone/>
            </a:pPr>
            <a:r>
              <a:rPr lang="ru-RU" sz="2000" smtClean="0">
                <a:latin typeface="Times New Roman" pitchFamily="18" charset="0"/>
                <a:cs typeface="Times New Roman" pitchFamily="18" charset="0"/>
              </a:rPr>
              <a:t>   </a:t>
            </a:r>
            <a:r>
              <a:rPr lang="ru-RU" sz="2400" b="1" smtClean="0">
                <a:latin typeface="Times New Roman" pitchFamily="18" charset="0"/>
                <a:cs typeface="Times New Roman" pitchFamily="18" charset="0"/>
              </a:rPr>
              <a:t>Исследования по астрономии.  Исследование комет.</a:t>
            </a:r>
          </a:p>
          <a:p>
            <a:pPr algn="just"/>
            <a:r>
              <a:rPr lang="ru-RU" sz="2000" smtClean="0">
                <a:latin typeface="Times New Roman" pitchFamily="18" charset="0"/>
                <a:cs typeface="Times New Roman" pitchFamily="18" charset="0"/>
              </a:rPr>
              <a:t>В своей работе «Изъяснения, надлежащих к слову о электрических воздушных явления» Ломоносов рассматривает движение комет. «Хвосты комет склоняются и нагибаются в приближении к Солнцу, когда боком движутся».</a:t>
            </a:r>
          </a:p>
          <a:p>
            <a:pPr algn="just"/>
            <a:r>
              <a:rPr lang="ru-RU" sz="2000" smtClean="0">
                <a:latin typeface="Times New Roman" pitchFamily="18" charset="0"/>
                <a:cs typeface="Times New Roman" pitchFamily="18" charset="0"/>
              </a:rPr>
              <a:t>Позже Ломоносов разрабатывает целую теорию о кометах в работе «Дальнейшее подтверждение о хвостах комет».</a:t>
            </a:r>
          </a:p>
          <a:p>
            <a:endParaRPr lang="ru-RU" smtClean="0"/>
          </a:p>
        </p:txBody>
      </p:sp>
      <p:pic>
        <p:nvPicPr>
          <p:cNvPr id="30722" name="Рисунок 4" descr="F:\ЛомоносовСкан\Кометы.JPG"/>
          <p:cNvPicPr>
            <a:picLocks noChangeAspect="1" noChangeArrowheads="1"/>
          </p:cNvPicPr>
          <p:nvPr/>
        </p:nvPicPr>
        <p:blipFill>
          <a:blip r:embed="rId2"/>
          <a:srcRect/>
          <a:stretch>
            <a:fillRect/>
          </a:stretch>
        </p:blipFill>
        <p:spPr bwMode="auto">
          <a:xfrm>
            <a:off x="4044950" y="3573463"/>
            <a:ext cx="5099050" cy="2852737"/>
          </a:xfrm>
          <a:prstGeom prst="rect">
            <a:avLst/>
          </a:prstGeom>
          <a:noFill/>
          <a:ln w="9525">
            <a:noFill/>
            <a:miter lim="800000"/>
            <a:headEnd/>
            <a:tailEnd/>
          </a:ln>
        </p:spPr>
      </p:pic>
      <p:pic>
        <p:nvPicPr>
          <p:cNvPr id="30723" name="Picture 8" descr="8"/>
          <p:cNvPicPr>
            <a:picLocks noChangeAspect="1" noChangeArrowheads="1"/>
          </p:cNvPicPr>
          <p:nvPr/>
        </p:nvPicPr>
        <p:blipFill>
          <a:blip r:embed="rId3"/>
          <a:srcRect/>
          <a:stretch>
            <a:fillRect/>
          </a:stretch>
        </p:blipFill>
        <p:spPr bwMode="auto">
          <a:xfrm>
            <a:off x="0" y="3573463"/>
            <a:ext cx="2576513" cy="3284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50"/>
            <a:ext cx="8229600" cy="1071563"/>
          </a:xfrm>
        </p:spPr>
        <p:txBody>
          <a:bodyPr>
            <a:normAutofit/>
          </a:bodyPr>
          <a:lstStyle/>
          <a:p>
            <a:pPr algn="ctr" fontAlgn="auto">
              <a:spcAft>
                <a:spcPts val="0"/>
              </a:spcAft>
              <a:defRPr/>
            </a:pPr>
            <a:r>
              <a:rPr lang="ru-RU" sz="2800" dirty="0" smtClean="0"/>
              <a:t/>
            </a:r>
            <a:br>
              <a:rPr lang="ru-RU" sz="2800" dirty="0" smtClean="0"/>
            </a:br>
            <a:r>
              <a:rPr lang="ru-RU" sz="2400" b="1" dirty="0" smtClean="0">
                <a:solidFill>
                  <a:schemeClr val="tx1"/>
                </a:solidFill>
                <a:latin typeface="Times New Roman" pitchFamily="18" charset="0"/>
                <a:cs typeface="Times New Roman" pitchFamily="18" charset="0"/>
              </a:rPr>
              <a:t>Открытие атмосферы Венеры</a:t>
            </a:r>
            <a:r>
              <a:rPr lang="ru-RU" sz="2400" b="1" dirty="0" smtClean="0">
                <a:latin typeface="Times New Roman" pitchFamily="18" charset="0"/>
                <a:cs typeface="Times New Roman" pitchFamily="18" charset="0"/>
              </a:rPr>
              <a:t>.</a:t>
            </a:r>
            <a:endParaRPr lang="ru-RU" sz="2400" b="1" dirty="0">
              <a:latin typeface="Times New Roman" pitchFamily="18" charset="0"/>
              <a:cs typeface="Times New Roman" pitchFamily="18" charset="0"/>
            </a:endParaRPr>
          </a:p>
        </p:txBody>
      </p:sp>
      <p:sp>
        <p:nvSpPr>
          <p:cNvPr id="28675" name="Содержимое 2"/>
          <p:cNvSpPr>
            <a:spLocks noGrp="1"/>
          </p:cNvSpPr>
          <p:nvPr>
            <p:ph idx="1"/>
          </p:nvPr>
        </p:nvSpPr>
        <p:spPr>
          <a:xfrm>
            <a:off x="323850" y="1844675"/>
            <a:ext cx="5033963" cy="4729163"/>
          </a:xfrm>
        </p:spPr>
        <p:txBody>
          <a:bodyPr>
            <a:normAutofit fontScale="92500" lnSpcReduction="10000"/>
          </a:bodyPr>
          <a:lstStyle/>
          <a:p>
            <a:pPr marL="274320" indent="-274320" fontAlgn="auto">
              <a:spcAft>
                <a:spcPts val="0"/>
              </a:spcAft>
              <a:buClr>
                <a:schemeClr val="accent3"/>
              </a:buClr>
              <a:buFont typeface="Wingdings 2"/>
              <a:buChar char=""/>
              <a:defRPr/>
            </a:pPr>
            <a:r>
              <a:rPr lang="ru-RU" sz="2000" dirty="0" smtClean="0"/>
              <a:t>26 мая 1761 года, наблюдая прохождение Венеры по солнечному диску, М. В. Ломоносов обнаружил наличие у неё атмосферы. </a:t>
            </a:r>
          </a:p>
          <a:p>
            <a:pPr marL="274320" indent="-274320" fontAlgn="auto">
              <a:spcAft>
                <a:spcPts val="0"/>
              </a:spcAft>
              <a:buClr>
                <a:schemeClr val="accent3"/>
              </a:buClr>
              <a:buFont typeface="Wingdings 2" pitchFamily="18" charset="2"/>
              <a:buNone/>
              <a:defRPr/>
            </a:pPr>
            <a:endParaRPr lang="ru-RU" sz="2000" dirty="0" smtClean="0"/>
          </a:p>
          <a:p>
            <a:pPr marL="274320" indent="-274320" fontAlgn="auto">
              <a:spcAft>
                <a:spcPts val="0"/>
              </a:spcAft>
              <a:buClr>
                <a:schemeClr val="accent3"/>
              </a:buClr>
              <a:buFont typeface="Wingdings 2"/>
              <a:buNone/>
              <a:defRPr/>
            </a:pPr>
            <a:r>
              <a:rPr lang="ru-RU" sz="2000" dirty="0" smtClean="0"/>
              <a:t>Труд М. В. Ломоносова «Явление Венеры на Солнце, наблюденное в Санкт-Петербургской Императорской Академии Наук Майя 26 дня 1761 года» был напечатан на русском и немецком языках и, следовательно, были известны в Западной Европе, поскольку публикации Академии рассылались в её крупнейшие научные центры, однако открытие атмосферы на Венере приписывалось И. И. </a:t>
            </a:r>
            <a:r>
              <a:rPr lang="ru-RU" sz="2000" dirty="0" err="1" smtClean="0"/>
              <a:t>Шретеру</a:t>
            </a:r>
            <a:r>
              <a:rPr lang="ru-RU" sz="2000" dirty="0" smtClean="0"/>
              <a:t> и Ф. В. Гершелю. </a:t>
            </a:r>
          </a:p>
          <a:p>
            <a:pPr marL="274320" indent="-274320" fontAlgn="auto">
              <a:spcAft>
                <a:spcPts val="0"/>
              </a:spcAft>
              <a:buClr>
                <a:schemeClr val="accent3"/>
              </a:buClr>
              <a:buFont typeface="Wingdings 2" pitchFamily="18" charset="2"/>
              <a:buNone/>
              <a:defRPr/>
            </a:pPr>
            <a:endParaRPr lang="ru-RU" sz="2000" dirty="0" smtClean="0"/>
          </a:p>
          <a:p>
            <a:pPr marL="274320" indent="-274320" fontAlgn="auto">
              <a:spcAft>
                <a:spcPts val="0"/>
              </a:spcAft>
              <a:buClr>
                <a:schemeClr val="accent3"/>
              </a:buClr>
              <a:buFont typeface="Wingdings 2" pitchFamily="18" charset="2"/>
              <a:buNone/>
              <a:defRPr/>
            </a:pPr>
            <a:endParaRPr lang="ru-RU" sz="2000" dirty="0" smtClean="0"/>
          </a:p>
          <a:p>
            <a:pPr marL="274320" indent="-274320" fontAlgn="auto">
              <a:spcAft>
                <a:spcPts val="0"/>
              </a:spcAft>
              <a:buClr>
                <a:schemeClr val="accent3"/>
              </a:buClr>
              <a:buFont typeface="Wingdings 2" pitchFamily="18" charset="2"/>
              <a:buNone/>
              <a:defRPr/>
            </a:pPr>
            <a:endParaRPr lang="ru-RU" sz="2000" dirty="0" smtClean="0"/>
          </a:p>
          <a:p>
            <a:pPr marL="274320" indent="-274320" fontAlgn="auto">
              <a:spcAft>
                <a:spcPts val="0"/>
              </a:spcAft>
              <a:buClr>
                <a:schemeClr val="accent3"/>
              </a:buClr>
              <a:buFont typeface="Wingdings 2"/>
              <a:buChar char=""/>
              <a:defRPr/>
            </a:pPr>
            <a:endParaRPr lang="ru-RU" dirty="0" smtClean="0"/>
          </a:p>
        </p:txBody>
      </p:sp>
      <p:pic>
        <p:nvPicPr>
          <p:cNvPr id="31747" name="Рисунок 3" descr="http://upload.wikimedia.org/wikipedia/commons/thumb/e/ec/Lomonosov%27s_drawings_for_his_opening_of_Venus_atmosphere_1761.jpg/200px-Lomonosov%27s_drawings_for_his_opening_of_Venus_atmosphere_1761.jpg">
            <a:hlinkClick r:id="rId2"/>
          </p:cNvPr>
          <p:cNvPicPr>
            <a:picLocks noChangeAspect="1" noChangeArrowheads="1"/>
          </p:cNvPicPr>
          <p:nvPr/>
        </p:nvPicPr>
        <p:blipFill>
          <a:blip r:embed="rId3"/>
          <a:srcRect/>
          <a:stretch>
            <a:fillRect/>
          </a:stretch>
        </p:blipFill>
        <p:spPr bwMode="auto">
          <a:xfrm>
            <a:off x="5867400" y="1628775"/>
            <a:ext cx="2705100"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2770" name="Содержимое 2"/>
          <p:cNvSpPr>
            <a:spLocks noGrp="1"/>
          </p:cNvSpPr>
          <p:nvPr>
            <p:ph idx="1"/>
          </p:nvPr>
        </p:nvSpPr>
        <p:spPr>
          <a:xfrm>
            <a:off x="457200" y="981075"/>
            <a:ext cx="8229600" cy="5343525"/>
          </a:xfrm>
        </p:spPr>
        <p:txBody>
          <a:bodyPr/>
          <a:lstStyle/>
          <a:p>
            <a:pPr algn="just">
              <a:buFont typeface="Wingdings 2" pitchFamily="18" charset="2"/>
              <a:buNone/>
            </a:pPr>
            <a:r>
              <a:rPr lang="ru-RU" sz="2000" smtClean="0">
                <a:solidFill>
                  <a:schemeClr val="bg1"/>
                </a:solidFill>
                <a:latin typeface="Times New Roman" pitchFamily="18" charset="0"/>
                <a:cs typeface="Times New Roman" pitchFamily="18" charset="0"/>
              </a:rPr>
              <a:t>    В 2011 году исполнится 300 лет со дня рождения великого русского ученого, основателя Московского государственного университета Михаила Васильевича Ломоносова.</a:t>
            </a:r>
          </a:p>
          <a:p>
            <a:pPr algn="just">
              <a:buFont typeface="Wingdings 2" pitchFamily="18" charset="2"/>
              <a:buNone/>
            </a:pPr>
            <a:r>
              <a:rPr lang="ru-RU" sz="2000" smtClean="0">
                <a:solidFill>
                  <a:schemeClr val="bg1"/>
                </a:solidFill>
                <a:latin typeface="Times New Roman" pitchFamily="18" charset="0"/>
                <a:cs typeface="Times New Roman" pitchFamily="18" charset="0"/>
              </a:rPr>
              <a:t>    </a:t>
            </a:r>
          </a:p>
          <a:p>
            <a:pPr algn="just">
              <a:buFont typeface="Wingdings 2" pitchFamily="18" charset="2"/>
              <a:buNone/>
            </a:pPr>
            <a:endParaRPr lang="ru-RU" sz="2000" smtClean="0">
              <a:solidFill>
                <a:schemeClr val="bg1"/>
              </a:solidFill>
              <a:latin typeface="Times New Roman" pitchFamily="18" charset="0"/>
              <a:cs typeface="Times New Roman" pitchFamily="18" charset="0"/>
            </a:endParaRPr>
          </a:p>
          <a:p>
            <a:pPr algn="just">
              <a:buFont typeface="Wingdings 2" pitchFamily="18" charset="2"/>
              <a:buNone/>
            </a:pPr>
            <a:r>
              <a:rPr lang="ru-RU" sz="2000" smtClean="0">
                <a:solidFill>
                  <a:schemeClr val="bg1"/>
                </a:solidFill>
                <a:latin typeface="Times New Roman" pitchFamily="18" charset="0"/>
                <a:cs typeface="Times New Roman" pitchFamily="18" charset="0"/>
              </a:rPr>
              <a:t>   В 1755 по инициативе Ломоносова и по его проекту был основан Московский университет, «открытый для всех лиц, способных к наукам», а не только для дворян.</a:t>
            </a:r>
          </a:p>
          <a:p>
            <a:pPr algn="just">
              <a:buFont typeface="Wingdings 2" pitchFamily="18" charset="2"/>
              <a:buNone/>
            </a:pPr>
            <a:endParaRPr lang="ru-RU" sz="2000" smtClean="0"/>
          </a:p>
          <a:p>
            <a:pPr algn="just">
              <a:buFont typeface="Wingdings 2" pitchFamily="18" charset="2"/>
              <a:buNone/>
            </a:pPr>
            <a:endParaRPr lang="ru-RU" sz="2000" smtClean="0"/>
          </a:p>
          <a:p>
            <a:pPr algn="just">
              <a:buFont typeface="Wingdings 2" pitchFamily="18" charset="2"/>
              <a:buNone/>
            </a:pPr>
            <a:endParaRPr lang="ru-RU" sz="2000" smtClean="0"/>
          </a:p>
          <a:p>
            <a:pPr algn="just">
              <a:buFont typeface="Wingdings 2" pitchFamily="18" charset="2"/>
              <a:buNone/>
            </a:pPr>
            <a:endParaRPr lang="ru-RU" sz="20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0" y="981075"/>
            <a:ext cx="5795963" cy="503238"/>
          </a:xfrm>
        </p:spPr>
        <p:txBody>
          <a:bodyPr>
            <a:normAutofit fontScale="90000"/>
          </a:bodyPr>
          <a:lstStyle/>
          <a:p>
            <a:pPr fontAlgn="auto">
              <a:spcAft>
                <a:spcPts val="0"/>
              </a:spcAft>
              <a:defRPr/>
            </a:pPr>
            <a:r>
              <a:rPr lang="ru-RU" sz="2000" dirty="0" smtClean="0">
                <a:solidFill>
                  <a:schemeClr val="tx1"/>
                </a:solidFill>
                <a:latin typeface="Times New Roman" pitchFamily="18" charset="0"/>
                <a:cs typeface="Times New Roman" pitchFamily="18" charset="0"/>
              </a:rPr>
              <a:t>  Центральная </a:t>
            </a:r>
            <a:r>
              <a:rPr lang="ru-RU" sz="2000" dirty="0">
                <a:solidFill>
                  <a:schemeClr val="tx1"/>
                </a:solidFill>
                <a:latin typeface="Times New Roman" pitchFamily="18" charset="0"/>
                <a:cs typeface="Times New Roman" pitchFamily="18" charset="0"/>
              </a:rPr>
              <a:t>городская библиотека имени Ломоносова</a:t>
            </a:r>
          </a:p>
        </p:txBody>
      </p:sp>
      <p:pic>
        <p:nvPicPr>
          <p:cNvPr id="33794" name="Picture 4"/>
          <p:cNvPicPr>
            <a:picLocks noGrp="1" noChangeAspect="1" noChangeArrowheads="1"/>
          </p:cNvPicPr>
          <p:nvPr>
            <p:ph idx="1"/>
          </p:nvPr>
        </p:nvPicPr>
        <p:blipFill>
          <a:blip r:embed="rId2"/>
          <a:srcRect/>
          <a:stretch>
            <a:fillRect/>
          </a:stretch>
        </p:blipFill>
        <p:spPr>
          <a:xfrm>
            <a:off x="0" y="1557338"/>
            <a:ext cx="6948488" cy="5373687"/>
          </a:xfrm>
        </p:spPr>
      </p:pic>
      <p:pic>
        <p:nvPicPr>
          <p:cNvPr id="33795" name="Picture 2"/>
          <p:cNvPicPr>
            <a:picLocks noChangeAspect="1" noChangeArrowheads="1"/>
          </p:cNvPicPr>
          <p:nvPr/>
        </p:nvPicPr>
        <p:blipFill>
          <a:blip r:embed="rId3"/>
          <a:srcRect/>
          <a:stretch>
            <a:fillRect/>
          </a:stretch>
        </p:blipFill>
        <p:spPr bwMode="auto">
          <a:xfrm>
            <a:off x="7239000" y="0"/>
            <a:ext cx="1905000" cy="2533650"/>
          </a:xfrm>
          <a:prstGeom prst="rect">
            <a:avLst/>
          </a:prstGeom>
          <a:noFill/>
          <a:ln w="9525">
            <a:noFill/>
            <a:miter lim="800000"/>
            <a:headEnd/>
            <a:tailEnd/>
          </a:ln>
        </p:spPr>
      </p:pic>
      <p:pic>
        <p:nvPicPr>
          <p:cNvPr id="33796" name="Picture 4" descr="памятник Ломон"/>
          <p:cNvPicPr>
            <a:picLocks noChangeAspect="1" noChangeArrowheads="1"/>
          </p:cNvPicPr>
          <p:nvPr/>
        </p:nvPicPr>
        <p:blipFill>
          <a:blip r:embed="rId4"/>
          <a:srcRect/>
          <a:stretch>
            <a:fillRect/>
          </a:stretch>
        </p:blipFill>
        <p:spPr bwMode="auto">
          <a:xfrm>
            <a:off x="5657850" y="1535113"/>
            <a:ext cx="3486150" cy="5322887"/>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fade">
                                      <p:cBhvr>
                                        <p:cTn id="7" dur="768" decel="100000"/>
                                        <p:tgtEl>
                                          <p:spTgt spid="115714"/>
                                        </p:tgtEl>
                                      </p:cBhvr>
                                    </p:animEffect>
                                    <p:animScale>
                                      <p:cBhvr>
                                        <p:cTn id="8" dur="768" decel="100000"/>
                                        <p:tgtEl>
                                          <p:spTgt spid="115714"/>
                                        </p:tgtEl>
                                      </p:cBhvr>
                                      <p:from x="10000" y="10000"/>
                                      <p:to x="200000" y="450000"/>
                                    </p:animScale>
                                    <p:animScale>
                                      <p:cBhvr>
                                        <p:cTn id="9" dur="1230" accel="100000" fill="hold">
                                          <p:stCondLst>
                                            <p:cond delay="768"/>
                                          </p:stCondLst>
                                        </p:cTn>
                                        <p:tgtEl>
                                          <p:spTgt spid="115714"/>
                                        </p:tgtEl>
                                      </p:cBhvr>
                                      <p:from x="200000" y="450000"/>
                                      <p:to x="100000" y="100000"/>
                                    </p:animScale>
                                    <p:set>
                                      <p:cBhvr>
                                        <p:cTn id="10" dur="768" fill="hold"/>
                                        <p:tgtEl>
                                          <p:spTgt spid="115714"/>
                                        </p:tgtEl>
                                        <p:attrNameLst>
                                          <p:attrName>ppt_x</p:attrName>
                                        </p:attrNameLst>
                                      </p:cBhvr>
                                      <p:to>
                                        <p:strVal val="(0.5)"/>
                                      </p:to>
                                    </p:set>
                                    <p:anim from="(0.5)" to="(#ppt_x)" calcmode="lin" valueType="num">
                                      <p:cBhvr>
                                        <p:cTn id="11" dur="1230" accel="100000" fill="hold">
                                          <p:stCondLst>
                                            <p:cond delay="768"/>
                                          </p:stCondLst>
                                        </p:cTn>
                                        <p:tgtEl>
                                          <p:spTgt spid="115714"/>
                                        </p:tgtEl>
                                        <p:attrNameLst>
                                          <p:attrName>ppt_x</p:attrName>
                                        </p:attrNameLst>
                                      </p:cBhvr>
                                    </p:anim>
                                    <p:set>
                                      <p:cBhvr>
                                        <p:cTn id="12" dur="768" fill="hold"/>
                                        <p:tgtEl>
                                          <p:spTgt spid="115714"/>
                                        </p:tgtEl>
                                        <p:attrNameLst>
                                          <p:attrName>ppt_y</p:attrName>
                                        </p:attrNameLst>
                                      </p:cBhvr>
                                      <p:to>
                                        <p:strVal val="(#ppt_y+0.4)"/>
                                      </p:to>
                                    </p:set>
                                    <p:anim from="(#ppt_y+0.4)" to="(#ppt_y)" calcmode="lin" valueType="num">
                                      <p:cBhvr>
                                        <p:cTn id="13" dur="1230" accel="100000" fill="hold">
                                          <p:stCondLst>
                                            <p:cond delay="768"/>
                                          </p:stCondLst>
                                        </p:cTn>
                                        <p:tgtEl>
                                          <p:spTgt spid="1157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noChangeArrowheads="1"/>
          </p:cNvPicPr>
          <p:nvPr/>
        </p:nvPicPr>
        <p:blipFill>
          <a:blip r:embed="rId2"/>
          <a:srcRect/>
          <a:stretch>
            <a:fillRect/>
          </a:stretch>
        </p:blipFill>
        <p:spPr bwMode="auto">
          <a:xfrm>
            <a:off x="5572125" y="2095500"/>
            <a:ext cx="3571875" cy="4762500"/>
          </a:xfrm>
          <a:prstGeom prst="rect">
            <a:avLst/>
          </a:prstGeom>
          <a:noFill/>
          <a:ln w="9525">
            <a:noFill/>
            <a:miter lim="800000"/>
            <a:headEnd/>
            <a:tailEnd/>
          </a:ln>
        </p:spPr>
      </p:pic>
      <p:sp>
        <p:nvSpPr>
          <p:cNvPr id="34818" name="TextBox 4"/>
          <p:cNvSpPr txBox="1">
            <a:spLocks noChangeArrowheads="1"/>
          </p:cNvSpPr>
          <p:nvPr/>
        </p:nvSpPr>
        <p:spPr bwMode="auto">
          <a:xfrm>
            <a:off x="827088" y="765175"/>
            <a:ext cx="7058025" cy="338138"/>
          </a:xfrm>
          <a:prstGeom prst="rect">
            <a:avLst/>
          </a:prstGeom>
          <a:noFill/>
          <a:ln w="9525">
            <a:noFill/>
            <a:miter lim="800000"/>
            <a:headEnd/>
            <a:tailEnd/>
          </a:ln>
        </p:spPr>
        <p:txBody>
          <a:bodyPr>
            <a:spAutoFit/>
          </a:bodyPr>
          <a:lstStyle/>
          <a:p>
            <a:pPr algn="just">
              <a:lnSpc>
                <a:spcPct val="80000"/>
              </a:lnSpc>
              <a:spcBef>
                <a:spcPct val="20000"/>
              </a:spcBef>
            </a:pPr>
            <a:r>
              <a:rPr lang="ru-RU" sz="2000">
                <a:latin typeface="Times New Roman" pitchFamily="18" charset="0"/>
              </a:rPr>
              <a:t>Умер Ломоносов в Петербурге 4 (15) апреля 1765.</a:t>
            </a:r>
          </a:p>
        </p:txBody>
      </p:sp>
      <p:pic>
        <p:nvPicPr>
          <p:cNvPr id="34819" name="Picture 2"/>
          <p:cNvPicPr>
            <a:picLocks noChangeAspect="1" noChangeArrowheads="1"/>
          </p:cNvPicPr>
          <p:nvPr/>
        </p:nvPicPr>
        <p:blipFill>
          <a:blip r:embed="rId3"/>
          <a:srcRect/>
          <a:stretch>
            <a:fillRect/>
          </a:stretch>
        </p:blipFill>
        <p:spPr bwMode="auto">
          <a:xfrm>
            <a:off x="0" y="1412875"/>
            <a:ext cx="2095500" cy="3800475"/>
          </a:xfrm>
          <a:prstGeom prst="rect">
            <a:avLst/>
          </a:prstGeom>
          <a:noFill/>
          <a:ln w="9525">
            <a:noFill/>
            <a:miter lim="800000"/>
            <a:headEnd/>
            <a:tailEnd/>
          </a:ln>
        </p:spPr>
      </p:pic>
      <p:sp>
        <p:nvSpPr>
          <p:cNvPr id="34820" name="TextBox 6"/>
          <p:cNvSpPr txBox="1">
            <a:spLocks noChangeArrowheads="1"/>
          </p:cNvSpPr>
          <p:nvPr/>
        </p:nvSpPr>
        <p:spPr bwMode="auto">
          <a:xfrm>
            <a:off x="0" y="5229225"/>
            <a:ext cx="2124075" cy="1200150"/>
          </a:xfrm>
          <a:prstGeom prst="rect">
            <a:avLst/>
          </a:prstGeom>
          <a:noFill/>
          <a:ln w="9525">
            <a:noFill/>
            <a:miter lim="800000"/>
            <a:headEnd/>
            <a:tailEnd/>
          </a:ln>
        </p:spPr>
        <p:txBody>
          <a:bodyPr>
            <a:spAutoFit/>
          </a:bodyPr>
          <a:lstStyle/>
          <a:p>
            <a:r>
              <a:rPr lang="ru-RU">
                <a:latin typeface="Georgia" pitchFamily="18" charset="0"/>
              </a:rPr>
              <a:t>Памятник М. Ломоносову в Санкт-Петербурге</a:t>
            </a:r>
          </a:p>
        </p:txBody>
      </p:sp>
      <p:sp>
        <p:nvSpPr>
          <p:cNvPr id="34821" name="TextBox 7"/>
          <p:cNvSpPr txBox="1">
            <a:spLocks noChangeArrowheads="1"/>
          </p:cNvSpPr>
          <p:nvPr/>
        </p:nvSpPr>
        <p:spPr bwMode="auto">
          <a:xfrm>
            <a:off x="5508625" y="1557338"/>
            <a:ext cx="3635375" cy="534987"/>
          </a:xfrm>
          <a:prstGeom prst="rect">
            <a:avLst/>
          </a:prstGeom>
          <a:noFill/>
          <a:ln w="9525">
            <a:noFill/>
            <a:miter lim="800000"/>
            <a:headEnd/>
            <a:tailEnd/>
          </a:ln>
        </p:spPr>
        <p:txBody>
          <a:bodyPr>
            <a:spAutoFit/>
          </a:bodyPr>
          <a:lstStyle/>
          <a:p>
            <a:pPr algn="just">
              <a:lnSpc>
                <a:spcPct val="80000"/>
              </a:lnSpc>
              <a:spcBef>
                <a:spcPct val="20000"/>
              </a:spcBef>
            </a:pPr>
            <a:r>
              <a:rPr lang="ru-RU">
                <a:latin typeface="Times New Roman" pitchFamily="18" charset="0"/>
              </a:rPr>
              <a:t>Могила Ломоносова в Александро-Невской лавре</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714375" y="-6350"/>
            <a:ext cx="7286625" cy="7788275"/>
          </a:xfrm>
          <a:prstGeom prst="rect">
            <a:avLst/>
          </a:prstGeom>
          <a:noFill/>
          <a:ln w="9525">
            <a:noFill/>
            <a:miter lim="800000"/>
            <a:headEnd/>
            <a:tailEnd/>
          </a:ln>
        </p:spPr>
        <p:txBody>
          <a:bodyPr anchor="ctr">
            <a:spAutoFit/>
          </a:bodyPr>
          <a:lstStyle/>
          <a:p>
            <a:endParaRPr lang="ru-RU" sz="1400" b="1">
              <a:latin typeface="Georgia" pitchFamily="18" charset="0"/>
            </a:endParaRPr>
          </a:p>
          <a:p>
            <a:endParaRPr lang="ru-RU" sz="1400" b="1">
              <a:latin typeface="Georgia" pitchFamily="18" charset="0"/>
            </a:endParaRPr>
          </a:p>
          <a:p>
            <a:endParaRPr lang="ru-RU" sz="1400" b="1">
              <a:latin typeface="Georgia" pitchFamily="18" charset="0"/>
            </a:endParaRPr>
          </a:p>
          <a:p>
            <a:endParaRPr lang="ru-RU" sz="1500" b="1">
              <a:latin typeface="Times New Roman" pitchFamily="18" charset="0"/>
              <a:cs typeface="Times New Roman" pitchFamily="18" charset="0"/>
            </a:endParaRPr>
          </a:p>
          <a:p>
            <a:endParaRPr lang="ru-RU" sz="1500" b="1">
              <a:latin typeface="Times New Roman" pitchFamily="18" charset="0"/>
              <a:cs typeface="Times New Roman" pitchFamily="18" charset="0"/>
            </a:endParaRPr>
          </a:p>
          <a:p>
            <a:endParaRPr lang="ru-RU" sz="1500" b="1">
              <a:latin typeface="Times New Roman" pitchFamily="18" charset="0"/>
              <a:cs typeface="Times New Roman" pitchFamily="18" charset="0"/>
            </a:endParaRPr>
          </a:p>
          <a:p>
            <a:r>
              <a:rPr lang="ru-RU" sz="1500" b="1">
                <a:latin typeface="Times New Roman" pitchFamily="18" charset="0"/>
                <a:cs typeface="Times New Roman" pitchFamily="18" charset="0"/>
              </a:rPr>
              <a:t>О Вы, которых ожидает   </a:t>
            </a:r>
          </a:p>
          <a:p>
            <a:r>
              <a:rPr lang="ru-RU" sz="1500" b="1">
                <a:latin typeface="Times New Roman" pitchFamily="18" charset="0"/>
                <a:cs typeface="Times New Roman" pitchFamily="18" charset="0"/>
              </a:rPr>
              <a:t>Отечество от недр своих</a:t>
            </a:r>
            <a:br>
              <a:rPr lang="ru-RU" sz="1500" b="1">
                <a:latin typeface="Times New Roman" pitchFamily="18" charset="0"/>
                <a:cs typeface="Times New Roman" pitchFamily="18" charset="0"/>
              </a:rPr>
            </a:br>
            <a:r>
              <a:rPr lang="ru-RU" sz="1500" b="1">
                <a:latin typeface="Times New Roman" pitchFamily="18" charset="0"/>
                <a:cs typeface="Times New Roman" pitchFamily="18" charset="0"/>
              </a:rPr>
              <a:t>И видеть таковых желает,</a:t>
            </a:r>
          </a:p>
          <a:p>
            <a:r>
              <a:rPr lang="ru-RU" sz="1500" b="1">
                <a:latin typeface="Times New Roman" pitchFamily="18" charset="0"/>
                <a:cs typeface="Times New Roman" pitchFamily="18" charset="0"/>
              </a:rPr>
              <a:t>Каких зовет от стран чужих,</a:t>
            </a:r>
          </a:p>
          <a:p>
            <a:r>
              <a:rPr lang="ru-RU" sz="1500" b="1">
                <a:latin typeface="Times New Roman" pitchFamily="18" charset="0"/>
                <a:cs typeface="Times New Roman" pitchFamily="18" charset="0"/>
              </a:rPr>
              <a:t>О, ваши дни благословенны!</a:t>
            </a:r>
          </a:p>
          <a:p>
            <a:r>
              <a:rPr lang="ru-RU" sz="1500" b="1">
                <a:latin typeface="Times New Roman" pitchFamily="18" charset="0"/>
                <a:cs typeface="Times New Roman" pitchFamily="18" charset="0"/>
              </a:rPr>
              <a:t>Дерзайте ныне ободренны</a:t>
            </a:r>
          </a:p>
          <a:p>
            <a:r>
              <a:rPr lang="ru-RU" sz="1500" b="1">
                <a:latin typeface="Times New Roman" pitchFamily="18" charset="0"/>
                <a:cs typeface="Times New Roman" pitchFamily="18" charset="0"/>
              </a:rPr>
              <a:t>Раченьем вашим показать,</a:t>
            </a:r>
          </a:p>
          <a:p>
            <a:r>
              <a:rPr lang="ru-RU" sz="1500" b="1">
                <a:latin typeface="Times New Roman" pitchFamily="18" charset="0"/>
                <a:cs typeface="Times New Roman" pitchFamily="18" charset="0"/>
              </a:rPr>
              <a:t>Что может собственных Платонов</a:t>
            </a:r>
            <a:br>
              <a:rPr lang="ru-RU" sz="1500" b="1">
                <a:latin typeface="Times New Roman" pitchFamily="18" charset="0"/>
                <a:cs typeface="Times New Roman" pitchFamily="18" charset="0"/>
              </a:rPr>
            </a:br>
            <a:r>
              <a:rPr lang="ru-RU" sz="1500" b="1">
                <a:latin typeface="Times New Roman" pitchFamily="18" charset="0"/>
                <a:cs typeface="Times New Roman" pitchFamily="18" charset="0"/>
              </a:rPr>
              <a:t>И быстрых разумом Невтонов</a:t>
            </a:r>
          </a:p>
          <a:p>
            <a:r>
              <a:rPr lang="ru-RU" sz="1500" b="1">
                <a:latin typeface="Times New Roman" pitchFamily="18" charset="0"/>
                <a:cs typeface="Times New Roman" pitchFamily="18" charset="0"/>
              </a:rPr>
              <a:t>Российская земля рождать.</a:t>
            </a:r>
          </a:p>
          <a:p>
            <a:endParaRPr lang="ru-RU" sz="1500" b="1">
              <a:latin typeface="Times New Roman" pitchFamily="18" charset="0"/>
              <a:cs typeface="Times New Roman" pitchFamily="18" charset="0"/>
            </a:endParaRPr>
          </a:p>
          <a:p>
            <a:r>
              <a:rPr lang="ru-RU" sz="1500" b="1">
                <a:latin typeface="Times New Roman" pitchFamily="18" charset="0"/>
                <a:cs typeface="Times New Roman" pitchFamily="18" charset="0"/>
              </a:rPr>
              <a:t>Науки юношей питают,</a:t>
            </a:r>
          </a:p>
          <a:p>
            <a:r>
              <a:rPr lang="ru-RU" sz="1500" b="1">
                <a:latin typeface="Times New Roman" pitchFamily="18" charset="0"/>
                <a:cs typeface="Times New Roman" pitchFamily="18" charset="0"/>
              </a:rPr>
              <a:t>Отраду старым подают,</a:t>
            </a:r>
          </a:p>
          <a:p>
            <a:r>
              <a:rPr lang="ru-RU" sz="1500" b="1">
                <a:latin typeface="Times New Roman" pitchFamily="18" charset="0"/>
                <a:cs typeface="Times New Roman" pitchFamily="18" charset="0"/>
              </a:rPr>
              <a:t>В счастливой жизни украшают,</a:t>
            </a:r>
          </a:p>
          <a:p>
            <a:r>
              <a:rPr lang="ru-RU" sz="1500" b="1">
                <a:latin typeface="Times New Roman" pitchFamily="18" charset="0"/>
                <a:cs typeface="Times New Roman" pitchFamily="18" charset="0"/>
              </a:rPr>
              <a:t>В несчастной – случай берегут;</a:t>
            </a:r>
          </a:p>
          <a:p>
            <a:r>
              <a:rPr lang="ru-RU" sz="1500" b="1">
                <a:latin typeface="Times New Roman" pitchFamily="18" charset="0"/>
                <a:cs typeface="Times New Roman" pitchFamily="18" charset="0"/>
              </a:rPr>
              <a:t>В домашних трудностях утеха</a:t>
            </a:r>
          </a:p>
          <a:p>
            <a:r>
              <a:rPr lang="ru-RU" sz="1500" b="1">
                <a:latin typeface="Times New Roman" pitchFamily="18" charset="0"/>
                <a:cs typeface="Times New Roman" pitchFamily="18" charset="0"/>
              </a:rPr>
              <a:t>И в дальних странствах не помеха.</a:t>
            </a:r>
          </a:p>
          <a:p>
            <a:r>
              <a:rPr lang="ru-RU" sz="1500" b="1">
                <a:latin typeface="Times New Roman" pitchFamily="18" charset="0"/>
                <a:cs typeface="Times New Roman" pitchFamily="18" charset="0"/>
              </a:rPr>
              <a:t>Науки пользуют везде,</a:t>
            </a:r>
          </a:p>
          <a:p>
            <a:r>
              <a:rPr lang="ru-RU" sz="1500" b="1">
                <a:latin typeface="Times New Roman" pitchFamily="18" charset="0"/>
                <a:cs typeface="Times New Roman" pitchFamily="18" charset="0"/>
              </a:rPr>
              <a:t>Среди народов  и в пустыни,</a:t>
            </a:r>
          </a:p>
          <a:p>
            <a:r>
              <a:rPr lang="ru-RU" sz="1500" b="1">
                <a:latin typeface="Times New Roman" pitchFamily="18" charset="0"/>
                <a:cs typeface="Times New Roman" pitchFamily="18" charset="0"/>
              </a:rPr>
              <a:t>В градском шуму и наедине,</a:t>
            </a:r>
          </a:p>
          <a:p>
            <a:r>
              <a:rPr lang="ru-RU" sz="1500" b="1">
                <a:latin typeface="Times New Roman" pitchFamily="18" charset="0"/>
                <a:cs typeface="Times New Roman" pitchFamily="18" charset="0"/>
              </a:rPr>
              <a:t>В покое сладки и в труде….</a:t>
            </a:r>
          </a:p>
          <a:p>
            <a:endParaRPr lang="ru-RU" sz="1400" b="1">
              <a:solidFill>
                <a:schemeClr val="bg1"/>
              </a:solidFill>
              <a:latin typeface="Georgia" pitchFamily="18" charset="0"/>
            </a:endParaRPr>
          </a:p>
          <a:p>
            <a:endParaRPr lang="ru-RU" sz="1400" b="1">
              <a:solidFill>
                <a:schemeClr val="bg1"/>
              </a:solidFill>
              <a:latin typeface="Georgia" pitchFamily="18" charset="0"/>
            </a:endParaRPr>
          </a:p>
          <a:p>
            <a:endParaRPr lang="ru-RU" sz="1400" b="1">
              <a:solidFill>
                <a:schemeClr val="bg1"/>
              </a:solidFill>
              <a:latin typeface="Georgia" pitchFamily="18" charset="0"/>
            </a:endParaRPr>
          </a:p>
          <a:p>
            <a:endParaRPr lang="ru-RU" sz="1400" b="1">
              <a:solidFill>
                <a:schemeClr val="bg1"/>
              </a:solidFill>
              <a:latin typeface="Georgia" pitchFamily="18" charset="0"/>
            </a:endParaRPr>
          </a:p>
          <a:p>
            <a:endParaRPr lang="ru-RU" sz="1400" b="1">
              <a:solidFill>
                <a:schemeClr val="bg1"/>
              </a:solidFill>
              <a:latin typeface="Georgia" pitchFamily="18" charset="0"/>
            </a:endParaRPr>
          </a:p>
          <a:p>
            <a:endParaRPr lang="ru-RU" sz="1400" b="1">
              <a:solidFill>
                <a:schemeClr val="bg1"/>
              </a:solidFill>
              <a:latin typeface="Georgia" pitchFamily="18" charset="0"/>
            </a:endParaRPr>
          </a:p>
          <a:p>
            <a:endParaRPr lang="ru-RU" sz="1400" b="1">
              <a:solidFill>
                <a:schemeClr val="bg1"/>
              </a:solidFill>
              <a:latin typeface="Georgia" pitchFamily="18" charset="0"/>
            </a:endParaRPr>
          </a:p>
        </p:txBody>
      </p:sp>
      <p:sp>
        <p:nvSpPr>
          <p:cNvPr id="10244" name="Rectangle 4"/>
          <p:cNvSpPr>
            <a:spLocks noChangeArrowheads="1"/>
          </p:cNvSpPr>
          <p:nvPr/>
        </p:nvSpPr>
        <p:spPr bwMode="auto">
          <a:xfrm>
            <a:off x="611188" y="214313"/>
            <a:ext cx="7818437" cy="1446212"/>
          </a:xfrm>
          <a:prstGeom prst="rect">
            <a:avLst/>
          </a:prstGeom>
          <a:noFill/>
          <a:ln w="9525">
            <a:noFill/>
            <a:miter lim="800000"/>
            <a:headEnd/>
            <a:tailEnd/>
          </a:ln>
        </p:spPr>
        <p:txBody>
          <a:bodyPr>
            <a:spAutoFit/>
          </a:bodyPr>
          <a:lstStyle/>
          <a:p>
            <a:endParaRPr lang="ru-RU" sz="2000" b="1">
              <a:latin typeface="Times New Roman" pitchFamily="18" charset="0"/>
              <a:cs typeface="Times New Roman" pitchFamily="18" charset="0"/>
            </a:endParaRPr>
          </a:p>
          <a:p>
            <a:endParaRPr lang="ru-RU" sz="2000" b="1">
              <a:latin typeface="Times New Roman" pitchFamily="18" charset="0"/>
              <a:cs typeface="Times New Roman" pitchFamily="18" charset="0"/>
            </a:endParaRPr>
          </a:p>
          <a:p>
            <a:r>
              <a:rPr lang="ru-RU" sz="2400" b="1">
                <a:latin typeface="Times New Roman" pitchFamily="18" charset="0"/>
                <a:cs typeface="Times New Roman" pitchFamily="18" charset="0"/>
              </a:rPr>
              <a:t>Послание Ломоносова потомкам.  </a:t>
            </a:r>
            <a:br>
              <a:rPr lang="ru-RU" sz="2400" b="1">
                <a:latin typeface="Times New Roman" pitchFamily="18" charset="0"/>
                <a:cs typeface="Times New Roman" pitchFamily="18" charset="0"/>
              </a:rPr>
            </a:br>
            <a:endParaRPr lang="ru-RU" sz="2400" b="1">
              <a:latin typeface="Times New Roman" pitchFamily="18" charset="0"/>
              <a:cs typeface="Times New Roman" pitchFamily="18" charset="0"/>
            </a:endParaRPr>
          </a:p>
        </p:txBody>
      </p:sp>
      <p:sp>
        <p:nvSpPr>
          <p:cNvPr id="35843" name="Прямоугольник 4"/>
          <p:cNvSpPr>
            <a:spLocks noChangeArrowheads="1"/>
          </p:cNvSpPr>
          <p:nvPr/>
        </p:nvSpPr>
        <p:spPr bwMode="auto">
          <a:xfrm>
            <a:off x="3143250" y="6092825"/>
            <a:ext cx="6000750" cy="585788"/>
          </a:xfrm>
          <a:prstGeom prst="rect">
            <a:avLst/>
          </a:prstGeom>
          <a:noFill/>
          <a:ln w="9525">
            <a:noFill/>
            <a:miter lim="800000"/>
            <a:headEnd/>
            <a:tailEnd/>
          </a:ln>
        </p:spPr>
        <p:txBody>
          <a:bodyPr>
            <a:spAutoFit/>
          </a:bodyPr>
          <a:lstStyle/>
          <a:p>
            <a:r>
              <a:rPr lang="ru-RU" sz="1600" b="1" i="1">
                <a:latin typeface="Times New Roman" pitchFamily="18" charset="0"/>
                <a:cs typeface="Times New Roman" pitchFamily="18" charset="0"/>
              </a:rPr>
              <a:t>«Ода на день восшествия на всероссийский престол Елизаветы Петровны» (1747) </a:t>
            </a:r>
            <a:endParaRPr lang="ru-RU" sz="1600">
              <a:latin typeface="Times New Roman" pitchFamily="18" charset="0"/>
              <a:cs typeface="Times New Roman" pitchFamily="18" charset="0"/>
            </a:endParaRPr>
          </a:p>
        </p:txBody>
      </p:sp>
      <p:pic>
        <p:nvPicPr>
          <p:cNvPr id="35844" name="Picture 2"/>
          <p:cNvPicPr>
            <a:picLocks noChangeAspect="1" noChangeArrowheads="1"/>
          </p:cNvPicPr>
          <p:nvPr/>
        </p:nvPicPr>
        <p:blipFill>
          <a:blip r:embed="rId2"/>
          <a:srcRect/>
          <a:stretch>
            <a:fillRect/>
          </a:stretch>
        </p:blipFill>
        <p:spPr bwMode="auto">
          <a:xfrm>
            <a:off x="5675313" y="836613"/>
            <a:ext cx="3468687" cy="504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500"/>
                                        <p:tgtEl>
                                          <p:spTgt spid="1024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blinds(horizontal)">
                                      <p:cBhvr>
                                        <p:cTn id="10"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Grp="1" noChangeAspect="1" noChangeArrowheads="1"/>
          </p:cNvPicPr>
          <p:nvPr>
            <p:ph idx="1"/>
          </p:nvPr>
        </p:nvPicPr>
        <p:blipFill>
          <a:blip r:embed="rId2"/>
          <a:srcRect/>
          <a:stretch>
            <a:fillRect/>
          </a:stretch>
        </p:blipFill>
        <p:spPr>
          <a:xfrm>
            <a:off x="0" y="3584575"/>
            <a:ext cx="4211638" cy="3273425"/>
          </a:xfrm>
        </p:spPr>
      </p:pic>
      <p:sp>
        <p:nvSpPr>
          <p:cNvPr id="18434" name="TextBox 4"/>
          <p:cNvSpPr txBox="1">
            <a:spLocks noChangeArrowheads="1"/>
          </p:cNvSpPr>
          <p:nvPr/>
        </p:nvSpPr>
        <p:spPr bwMode="auto">
          <a:xfrm>
            <a:off x="395288" y="836613"/>
            <a:ext cx="8280400" cy="2616200"/>
          </a:xfrm>
          <a:prstGeom prst="rect">
            <a:avLst/>
          </a:prstGeom>
          <a:noFill/>
          <a:ln w="9525">
            <a:noFill/>
            <a:miter lim="800000"/>
            <a:headEnd/>
            <a:tailEnd/>
          </a:ln>
        </p:spPr>
        <p:txBody>
          <a:bodyPr>
            <a:spAutoFit/>
          </a:bodyPr>
          <a:lstStyle/>
          <a:p>
            <a:pPr algn="ctr"/>
            <a:r>
              <a:rPr lang="ru-RU" sz="2400" b="1">
                <a:latin typeface="Times New Roman" pitchFamily="18" charset="0"/>
                <a:cs typeface="Times New Roman" pitchFamily="18" charset="0"/>
              </a:rPr>
              <a:t>Детство</a:t>
            </a:r>
          </a:p>
          <a:p>
            <a:r>
              <a:rPr lang="ru-RU" sz="2000">
                <a:latin typeface="Times New Roman" pitchFamily="18" charset="0"/>
                <a:cs typeface="Times New Roman" pitchFamily="18" charset="0"/>
              </a:rPr>
              <a:t>Великий ученый, ставший гордостью своей Родины, родился в семье помора Василия Дорофеевича Ломоносова 8 (19) ноября 1711 г. в деревне Мишанинской, расположенной на острове в устье Северной Двины, против города Холмогоры.</a:t>
            </a:r>
          </a:p>
          <a:p>
            <a:endParaRPr lang="ru-RU" sz="2000">
              <a:latin typeface="Times New Roman" pitchFamily="18" charset="0"/>
              <a:cs typeface="Times New Roman" pitchFamily="18" charset="0"/>
            </a:endParaRPr>
          </a:p>
          <a:p>
            <a:endParaRPr lang="ru-RU" sz="2000">
              <a:latin typeface="Times New Roman" pitchFamily="18" charset="0"/>
              <a:cs typeface="Times New Roman" pitchFamily="18" charset="0"/>
            </a:endParaRPr>
          </a:p>
          <a:p>
            <a:endParaRPr lang="ru-RU" sz="2000">
              <a:latin typeface="Georgia" pitchFamily="18" charset="0"/>
            </a:endParaRPr>
          </a:p>
        </p:txBody>
      </p:sp>
      <p:sp>
        <p:nvSpPr>
          <p:cNvPr id="18435" name="TextBox 5"/>
          <p:cNvSpPr txBox="1">
            <a:spLocks noChangeArrowheads="1"/>
          </p:cNvSpPr>
          <p:nvPr/>
        </p:nvSpPr>
        <p:spPr bwMode="auto">
          <a:xfrm>
            <a:off x="395288" y="2276475"/>
            <a:ext cx="7777162" cy="1323975"/>
          </a:xfrm>
          <a:prstGeom prst="rect">
            <a:avLst/>
          </a:prstGeom>
          <a:noFill/>
          <a:ln w="9525">
            <a:noFill/>
            <a:miter lim="800000"/>
            <a:headEnd/>
            <a:tailEnd/>
          </a:ln>
        </p:spPr>
        <p:txBody>
          <a:bodyPr>
            <a:spAutoFit/>
          </a:bodyPr>
          <a:lstStyle/>
          <a:p>
            <a:endParaRPr lang="ru-RU" sz="2000">
              <a:latin typeface="Times New Roman" pitchFamily="18" charset="0"/>
              <a:cs typeface="Times New Roman" pitchFamily="18" charset="0"/>
            </a:endParaRPr>
          </a:p>
          <a:p>
            <a:r>
              <a:rPr lang="ru-RU" sz="2000">
                <a:latin typeface="Times New Roman" pitchFamily="18" charset="0"/>
                <a:cs typeface="Times New Roman" pitchFamily="18" charset="0"/>
              </a:rPr>
              <a:t>Уже с детства Михаил Ломоносов начал тяжелую трудовую жизнь. Десятилетним мальчиком сопровождал он отца в его далеких и часто опасных путешествиях. </a:t>
            </a:r>
          </a:p>
        </p:txBody>
      </p:sp>
      <p:sp>
        <p:nvSpPr>
          <p:cNvPr id="18436" name="TextBox 6"/>
          <p:cNvSpPr txBox="1">
            <a:spLocks noChangeArrowheads="1"/>
          </p:cNvSpPr>
          <p:nvPr/>
        </p:nvSpPr>
        <p:spPr bwMode="auto">
          <a:xfrm>
            <a:off x="4643438" y="3213100"/>
            <a:ext cx="3960812" cy="3170238"/>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Все виденное вызывало необычную жажду знания. Возвращаясь из плавания, Ломоносов брался за книги. Рано научившись читать, он вскоре знал наизусть те немногие книги, которые смог достать. Однако это были церковные книги, и в них он не находил ответа на интересовавшие его вопросы</a:t>
            </a:r>
            <a:r>
              <a:rPr lang="ru-RU" sz="2000">
                <a:latin typeface="Georgia" pitchFamily="18"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a:xfrm>
            <a:off x="571500" y="5214938"/>
            <a:ext cx="8229600" cy="1143000"/>
          </a:xfrm>
        </p:spPr>
        <p:txBody>
          <a:bodyPr/>
          <a:lstStyle/>
          <a:p>
            <a:r>
              <a:rPr lang="ru-RU" smtClean="0">
                <a:latin typeface="Times New Roman" pitchFamily="18" charset="0"/>
                <a:cs typeface="Times New Roman" pitchFamily="18" charset="0"/>
              </a:rPr>
              <a:t>      Спасибо за внимание.</a:t>
            </a:r>
          </a:p>
        </p:txBody>
      </p:sp>
      <p:sp>
        <p:nvSpPr>
          <p:cNvPr id="36866" name="TextBox 2"/>
          <p:cNvSpPr txBox="1">
            <a:spLocks noChangeArrowheads="1"/>
          </p:cNvSpPr>
          <p:nvPr/>
        </p:nvSpPr>
        <p:spPr bwMode="auto">
          <a:xfrm>
            <a:off x="857250" y="1500188"/>
            <a:ext cx="6715125" cy="2032000"/>
          </a:xfrm>
          <a:prstGeom prst="rect">
            <a:avLst/>
          </a:prstGeom>
          <a:noFill/>
          <a:ln w="9525">
            <a:noFill/>
            <a:miter lim="800000"/>
            <a:headEnd/>
            <a:tailEnd/>
          </a:ln>
        </p:spPr>
        <p:txBody>
          <a:bodyPr>
            <a:spAutoFit/>
          </a:bodyPr>
          <a:lstStyle/>
          <a:p>
            <a:r>
              <a:rPr lang="ru-RU" u="sng">
                <a:latin typeface="Georgia" pitchFamily="18" charset="0"/>
                <a:hlinkClick r:id="rId2"/>
              </a:rPr>
              <a:t>ИСПОЛЬЗОВАННЫЕ ИНТЕРНЕТ РЕСУРСЫ:</a:t>
            </a:r>
          </a:p>
          <a:p>
            <a:r>
              <a:rPr lang="ru-RU" u="sng">
                <a:latin typeface="Georgia" pitchFamily="18" charset="0"/>
                <a:hlinkClick r:id="rId2"/>
              </a:rPr>
              <a:t>http://www.foxdesign.ru/</a:t>
            </a:r>
            <a:endParaRPr lang="ru-RU">
              <a:latin typeface="Georgia" pitchFamily="18" charset="0"/>
            </a:endParaRPr>
          </a:p>
          <a:p>
            <a:r>
              <a:rPr lang="ru-RU" u="sng">
                <a:latin typeface="Georgia" pitchFamily="18" charset="0"/>
                <a:hlinkClick r:id="rId3"/>
              </a:rPr>
              <a:t>http://ru.wikipedia.org/</a:t>
            </a:r>
            <a:endParaRPr lang="ru-RU">
              <a:latin typeface="Georgia" pitchFamily="18" charset="0"/>
            </a:endParaRPr>
          </a:p>
          <a:p>
            <a:r>
              <a:rPr lang="ru-RU" u="sng">
                <a:latin typeface="Georgia" pitchFamily="18" charset="0"/>
                <a:hlinkClick r:id="rId4"/>
              </a:rPr>
              <a:t>http://www.rulex.ru/</a:t>
            </a:r>
            <a:endParaRPr lang="ru-RU">
              <a:latin typeface="Georgia" pitchFamily="18" charset="0"/>
            </a:endParaRPr>
          </a:p>
          <a:p>
            <a:r>
              <a:rPr lang="ru-RU" u="sng">
                <a:latin typeface="Georgia" pitchFamily="18" charset="0"/>
                <a:hlinkClick r:id="rId5"/>
              </a:rPr>
              <a:t>http://www.peoples.ru/</a:t>
            </a:r>
            <a:endParaRPr lang="ru-RU">
              <a:latin typeface="Georgia" pitchFamily="18" charset="0"/>
            </a:endParaRPr>
          </a:p>
          <a:p>
            <a:r>
              <a:rPr lang="ru-RU" u="sng">
                <a:latin typeface="Georgia" pitchFamily="18" charset="0"/>
                <a:hlinkClick r:id="rId6"/>
              </a:rPr>
              <a:t>http://lomonosov300.ru/</a:t>
            </a:r>
            <a:endParaRPr lang="ru-RU">
              <a:latin typeface="Georgia" pitchFamily="18" charset="0"/>
            </a:endParaRPr>
          </a:p>
          <a:p>
            <a:endParaRPr lang="ru-RU">
              <a:latin typeface="Georg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Содержимое 2"/>
          <p:cNvSpPr>
            <a:spLocks noGrp="1"/>
          </p:cNvSpPr>
          <p:nvPr>
            <p:ph idx="1"/>
          </p:nvPr>
        </p:nvSpPr>
        <p:spPr>
          <a:xfrm>
            <a:off x="0" y="908050"/>
            <a:ext cx="6059488" cy="5416550"/>
          </a:xfrm>
        </p:spPr>
        <p:txBody>
          <a:bodyPr/>
          <a:lstStyle/>
          <a:p>
            <a:pPr algn="just">
              <a:buFont typeface="Wingdings 2" pitchFamily="18" charset="2"/>
              <a:buNone/>
            </a:pPr>
            <a:r>
              <a:rPr lang="ru-RU" sz="2000" smtClean="0">
                <a:latin typeface="Times New Roman" pitchFamily="18" charset="0"/>
                <a:cs typeface="Times New Roman" pitchFamily="18" charset="0"/>
              </a:rPr>
              <a:t>     Зимой 1730 г. он ушел с обозом в Москву. Здесь в январе 1731 г. Ломоносов поступил в Московскую Славяно-греко-латинскую академию.</a:t>
            </a:r>
          </a:p>
          <a:p>
            <a:pPr algn="just">
              <a:buFont typeface="Wingdings 2" pitchFamily="18" charset="2"/>
              <a:buNone/>
            </a:pPr>
            <a:r>
              <a:rPr lang="ru-RU" sz="2000" smtClean="0">
                <a:latin typeface="Times New Roman" pitchFamily="18" charset="0"/>
                <a:cs typeface="Times New Roman" pitchFamily="18" charset="0"/>
              </a:rPr>
              <a:t>     В  трудных условиях, усугубляемых насмешками младших школьников, — “смотри-де какой болван лет в двадцать пришел латыне учиться”, — Ломоносов сумел проявить свои блестящие способности, пройдя первые три класса за один год.</a:t>
            </a:r>
          </a:p>
          <a:p>
            <a:pPr algn="just">
              <a:buFont typeface="Wingdings 2" pitchFamily="18" charset="2"/>
              <a:buNone/>
            </a:pPr>
            <a:r>
              <a:rPr lang="ru-RU" sz="2000" smtClean="0">
                <a:latin typeface="Times New Roman" pitchFamily="18" charset="0"/>
                <a:cs typeface="Times New Roman" pitchFamily="18" charset="0"/>
              </a:rPr>
              <a:t>    Затем он ездил в Киевскую духовную академию, но и обучение в ней , его не удовлетворило. Сенатское предписание пришло как нельзя кстати: в числе лучших двенадцати учеников, вызывавшихся в Петербург, был назван и Михайло Ломоносов. В  1736 г. он прибыл в Петербург</a:t>
            </a:r>
          </a:p>
          <a:p>
            <a:pPr>
              <a:buFont typeface="Wingdings 2" pitchFamily="18" charset="2"/>
              <a:buNone/>
            </a:pPr>
            <a:endParaRPr lang="ru-RU" smtClean="0"/>
          </a:p>
        </p:txBody>
      </p:sp>
      <p:pic>
        <p:nvPicPr>
          <p:cNvPr id="19458" name="Picture 11" descr="в москву"/>
          <p:cNvPicPr>
            <a:picLocks noChangeAspect="1" noChangeArrowheads="1"/>
          </p:cNvPicPr>
          <p:nvPr/>
        </p:nvPicPr>
        <p:blipFill>
          <a:blip r:embed="rId2"/>
          <a:srcRect/>
          <a:stretch>
            <a:fillRect/>
          </a:stretch>
        </p:blipFill>
        <p:spPr bwMode="auto">
          <a:xfrm>
            <a:off x="6084888" y="0"/>
            <a:ext cx="3059112" cy="3429000"/>
          </a:xfrm>
          <a:prstGeom prst="rect">
            <a:avLst/>
          </a:prstGeom>
          <a:noFill/>
          <a:ln w="9525">
            <a:noFill/>
            <a:miter lim="800000"/>
            <a:headEnd/>
            <a:tailEnd/>
          </a:ln>
        </p:spPr>
      </p:pic>
      <p:pic>
        <p:nvPicPr>
          <p:cNvPr id="19459" name="Picture 9"/>
          <p:cNvPicPr>
            <a:picLocks noChangeAspect="1" noChangeArrowheads="1"/>
          </p:cNvPicPr>
          <p:nvPr/>
        </p:nvPicPr>
        <p:blipFill>
          <a:blip r:embed="rId3"/>
          <a:srcRect/>
          <a:stretch>
            <a:fillRect/>
          </a:stretch>
        </p:blipFill>
        <p:spPr bwMode="auto">
          <a:xfrm>
            <a:off x="6084888" y="3206750"/>
            <a:ext cx="3059112" cy="365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C:\Users\user\Desktop\Ломоносов\ЛомоносовСкан\Ломоносов1-2.jpg"/>
          <p:cNvPicPr>
            <a:picLocks noChangeAspect="1" noChangeArrowheads="1"/>
          </p:cNvPicPr>
          <p:nvPr/>
        </p:nvPicPr>
        <p:blipFill>
          <a:blip r:embed="rId2"/>
          <a:srcRect/>
          <a:stretch>
            <a:fillRect/>
          </a:stretch>
        </p:blipFill>
        <p:spPr bwMode="auto">
          <a:xfrm>
            <a:off x="6286500" y="0"/>
            <a:ext cx="2857500" cy="2189163"/>
          </a:xfrm>
          <a:prstGeom prst="rect">
            <a:avLst/>
          </a:prstGeom>
          <a:noFill/>
          <a:ln w="9525">
            <a:noFill/>
            <a:miter lim="800000"/>
            <a:headEnd/>
            <a:tailEnd/>
          </a:ln>
        </p:spPr>
      </p:pic>
      <p:pic>
        <p:nvPicPr>
          <p:cNvPr id="20482" name="Picture 9" descr="Рисунок5"/>
          <p:cNvPicPr>
            <a:picLocks noChangeAspect="1" noChangeArrowheads="1"/>
          </p:cNvPicPr>
          <p:nvPr/>
        </p:nvPicPr>
        <p:blipFill>
          <a:blip r:embed="rId3"/>
          <a:srcRect/>
          <a:stretch>
            <a:fillRect/>
          </a:stretch>
        </p:blipFill>
        <p:spPr bwMode="auto">
          <a:xfrm>
            <a:off x="6186488" y="2584450"/>
            <a:ext cx="2957512" cy="4273550"/>
          </a:xfrm>
          <a:prstGeom prst="rect">
            <a:avLst/>
          </a:prstGeom>
          <a:noFill/>
          <a:ln w="9525">
            <a:noFill/>
            <a:miter lim="800000"/>
            <a:headEnd/>
            <a:tailEnd/>
          </a:ln>
        </p:spPr>
      </p:pic>
      <p:sp>
        <p:nvSpPr>
          <p:cNvPr id="3" name="Содержимое 2"/>
          <p:cNvSpPr>
            <a:spLocks noGrp="1"/>
          </p:cNvSpPr>
          <p:nvPr>
            <p:ph idx="1"/>
          </p:nvPr>
        </p:nvSpPr>
        <p:spPr>
          <a:xfrm>
            <a:off x="0" y="1052513"/>
            <a:ext cx="7092950" cy="5616575"/>
          </a:xfrm>
        </p:spPr>
        <p:txBody>
          <a:bodyPr>
            <a:normAutofit fontScale="77500" lnSpcReduction="20000"/>
          </a:bodyPr>
          <a:lstStyle/>
          <a:p>
            <a:pPr marL="274320" indent="-274320" fontAlgn="auto">
              <a:lnSpc>
                <a:spcPct val="120000"/>
              </a:lnSpc>
              <a:spcAft>
                <a:spcPts val="0"/>
              </a:spcAft>
              <a:buClr>
                <a:schemeClr val="accent3"/>
              </a:buClr>
              <a:buFont typeface="Wingdings 2"/>
              <a:buNone/>
              <a:defRPr/>
            </a:pPr>
            <a:r>
              <a:rPr lang="ru-RU" sz="2400" dirty="0" smtClean="0">
                <a:latin typeface="Times New Roman" pitchFamily="18" charset="0"/>
              </a:rPr>
              <a:t>   </a:t>
            </a:r>
            <a:r>
              <a:rPr lang="ru-RU" sz="2400" dirty="0" smtClean="0">
                <a:latin typeface="Times New Roman" pitchFamily="18" charset="0"/>
                <a:cs typeface="Times New Roman" pitchFamily="18" charset="0"/>
              </a:rPr>
              <a:t>Осенью 1736 г. трое лучших студентов, в том числе Ломоносов, были отправлены Академией Наук в Германию.</a:t>
            </a:r>
          </a:p>
          <a:p>
            <a:pPr marL="274320" indent="-274320" fontAlgn="auto">
              <a:lnSpc>
                <a:spcPct val="120000"/>
              </a:lnSpc>
              <a:spcAft>
                <a:spcPts val="0"/>
              </a:spcAft>
              <a:buClr>
                <a:schemeClr val="accent3"/>
              </a:buClr>
              <a:buFont typeface="Wingdings 2"/>
              <a:buNone/>
              <a:defRPr/>
            </a:pPr>
            <a:endParaRPr lang="ru-RU" sz="2400" dirty="0" smtClean="0">
              <a:latin typeface="Times New Roman" pitchFamily="18" charset="0"/>
              <a:cs typeface="Times New Roman" pitchFamily="18" charset="0"/>
            </a:endParaRPr>
          </a:p>
          <a:p>
            <a:pPr marL="274320" indent="-274320" fontAlgn="auto">
              <a:lnSpc>
                <a:spcPct val="120000"/>
              </a:lnSpc>
              <a:spcAft>
                <a:spcPts val="0"/>
              </a:spcAft>
              <a:buClr>
                <a:schemeClr val="accent3"/>
              </a:buClr>
              <a:buFont typeface="Wingdings 2"/>
              <a:buNone/>
              <a:defRPr/>
            </a:pPr>
            <a:r>
              <a:rPr lang="ru-RU" sz="2400" dirty="0" smtClean="0">
                <a:latin typeface="Times New Roman" pitchFamily="18" charset="0"/>
                <a:cs typeface="Times New Roman" pitchFamily="18" charset="0"/>
              </a:rPr>
              <a:t>    За границей Ломоносов пробыл пять лет: около 3 лет в Марбурге, под руководством знаменитого </a:t>
            </a:r>
            <a:r>
              <a:rPr lang="ru-RU" sz="2400" dirty="0" err="1" smtClean="0">
                <a:latin typeface="Times New Roman" pitchFamily="18" charset="0"/>
                <a:cs typeface="Times New Roman" pitchFamily="18" charset="0"/>
              </a:rPr>
              <a:t>Христиана</a:t>
            </a:r>
            <a:r>
              <a:rPr lang="ru-RU" sz="2400" dirty="0" smtClean="0">
                <a:latin typeface="Times New Roman" pitchFamily="18" charset="0"/>
                <a:cs typeface="Times New Roman" pitchFamily="18" charset="0"/>
              </a:rPr>
              <a:t> Вольфа, и около года во </a:t>
            </a:r>
            <a:r>
              <a:rPr lang="ru-RU" sz="2400" dirty="0" err="1" smtClean="0">
                <a:latin typeface="Times New Roman" pitchFamily="18" charset="0"/>
                <a:cs typeface="Times New Roman" pitchFamily="18" charset="0"/>
              </a:rPr>
              <a:t>Фрайберге</a:t>
            </a:r>
            <a:r>
              <a:rPr lang="ru-RU" sz="2400" dirty="0" smtClean="0">
                <a:latin typeface="Times New Roman" pitchFamily="18" charset="0"/>
                <a:cs typeface="Times New Roman" pitchFamily="18" charset="0"/>
              </a:rPr>
              <a:t>, у </a:t>
            </a:r>
            <a:r>
              <a:rPr lang="ru-RU" sz="2400" dirty="0" err="1" smtClean="0">
                <a:latin typeface="Times New Roman" pitchFamily="18" charset="0"/>
                <a:cs typeface="Times New Roman" pitchFamily="18" charset="0"/>
              </a:rPr>
              <a:t>Генкеля</a:t>
            </a:r>
            <a:r>
              <a:rPr lang="ru-RU" sz="2400" dirty="0" smtClean="0">
                <a:latin typeface="Times New Roman" pitchFamily="18" charset="0"/>
                <a:cs typeface="Times New Roman" pitchFamily="18" charset="0"/>
              </a:rPr>
              <a:t>; около года провел он в переездах, был в Голландии. Из Германии Ломоносов вынес не только обширные познания в области математики, физики, химии, горном деле, но в значительной степени и общую формулировку всего своего мировоззрения. На лекциях Вольфа Ломоносов мог выработать свои взгляды в области естественного права, в вопросах, касающихся государства.</a:t>
            </a:r>
          </a:p>
          <a:p>
            <a:pPr marL="274320" indent="-274320" fontAlgn="auto">
              <a:lnSpc>
                <a:spcPct val="120000"/>
              </a:lnSpc>
              <a:spcAft>
                <a:spcPts val="0"/>
              </a:spcAft>
              <a:buClr>
                <a:schemeClr val="accent3"/>
              </a:buClr>
              <a:buFont typeface="Wingdings 2"/>
              <a:buNone/>
              <a:defRPr/>
            </a:pPr>
            <a:endParaRPr lang="ru-RU" sz="2400" dirty="0" smtClean="0">
              <a:latin typeface="Times New Roman" pitchFamily="18" charset="0"/>
              <a:cs typeface="Times New Roman" pitchFamily="18" charset="0"/>
            </a:endParaRPr>
          </a:p>
          <a:p>
            <a:pPr marL="274320" indent="-274320" fontAlgn="auto">
              <a:lnSpc>
                <a:spcPct val="120000"/>
              </a:lnSpc>
              <a:spcAft>
                <a:spcPts val="0"/>
              </a:spcAft>
              <a:buClr>
                <a:schemeClr val="accent3"/>
              </a:buClr>
              <a:buFont typeface="Wingdings 2"/>
              <a:buNone/>
              <a:defRPr/>
            </a:pPr>
            <a:r>
              <a:rPr lang="ru-RU" sz="2400" dirty="0" smtClean="0">
                <a:latin typeface="Times New Roman" pitchFamily="18" charset="0"/>
                <a:cs typeface="Times New Roman" pitchFamily="18" charset="0"/>
              </a:rPr>
              <a:t>В Марбурге Ломоносов публикует </a:t>
            </a:r>
            <a:r>
              <a:rPr lang="ru-RU" sz="2400" i="1" dirty="0" smtClean="0">
                <a:solidFill>
                  <a:srgbClr val="002060"/>
                </a:solidFill>
                <a:latin typeface="Times New Roman" pitchFamily="18" charset="0"/>
                <a:cs typeface="Times New Roman" pitchFamily="18" charset="0"/>
              </a:rPr>
              <a:t>первую работу </a:t>
            </a:r>
            <a:r>
              <a:rPr lang="ru-RU" sz="2400" dirty="0" smtClean="0">
                <a:latin typeface="Times New Roman" pitchFamily="18" charset="0"/>
                <a:cs typeface="Times New Roman" pitchFamily="18" charset="0"/>
              </a:rPr>
              <a:t>«О превращении твёрдого тела в жидкое, в зависимости от движения предшествующей жидкости».</a:t>
            </a:r>
          </a:p>
          <a:p>
            <a:pPr marL="274320" indent="-274320" fontAlgn="auto">
              <a:lnSpc>
                <a:spcPct val="120000"/>
              </a:lnSpc>
              <a:spcAft>
                <a:spcPts val="0"/>
              </a:spcAft>
              <a:buClr>
                <a:schemeClr val="accent3"/>
              </a:buClr>
              <a:buFont typeface="Wingdings 2"/>
              <a:buNone/>
              <a:defRPr/>
            </a:pPr>
            <a:r>
              <a:rPr lang="ru-RU" sz="2400" dirty="0" smtClean="0">
                <a:latin typeface="Times New Roman" pitchFamily="18" charset="0"/>
                <a:cs typeface="Times New Roman" pitchFamily="18" charset="0"/>
              </a:rPr>
              <a:t>8 июня 1741 г. Ломоносов прибыл в Россию</a:t>
            </a:r>
          </a:p>
          <a:p>
            <a:pPr marL="274320" indent="-274320" fontAlgn="auto">
              <a:spcAft>
                <a:spcPts val="0"/>
              </a:spcAft>
              <a:buClr>
                <a:schemeClr val="accent3"/>
              </a:buClr>
              <a:buFont typeface="Wingdings 2"/>
              <a:buNone/>
              <a:defRPr/>
            </a:pPr>
            <a:endParaRPr lang="ru-RU" sz="2800" dirty="0" smtClean="0"/>
          </a:p>
          <a:p>
            <a:pPr marL="274320" indent="-274320" fontAlgn="auto">
              <a:spcAft>
                <a:spcPts val="0"/>
              </a:spcAft>
              <a:buClr>
                <a:schemeClr val="accent3"/>
              </a:buClr>
              <a:buFont typeface="Wingdings 2"/>
              <a:buNone/>
              <a:defRPr/>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descr="кабинет химика Ломон"/>
          <p:cNvPicPr>
            <a:picLocks noChangeAspect="1" noChangeArrowheads="1"/>
          </p:cNvPicPr>
          <p:nvPr/>
        </p:nvPicPr>
        <p:blipFill>
          <a:blip r:embed="rId2"/>
          <a:srcRect/>
          <a:stretch>
            <a:fillRect/>
          </a:stretch>
        </p:blipFill>
        <p:spPr bwMode="auto">
          <a:xfrm>
            <a:off x="4424363" y="2924175"/>
            <a:ext cx="4719637" cy="3933825"/>
          </a:xfrm>
          <a:prstGeom prst="rect">
            <a:avLst/>
          </a:prstGeom>
          <a:noFill/>
          <a:ln w="9525">
            <a:noFill/>
            <a:miter lim="800000"/>
            <a:headEnd/>
            <a:tailEnd/>
          </a:ln>
        </p:spPr>
      </p:pic>
      <p:sp>
        <p:nvSpPr>
          <p:cNvPr id="21506" name="Заголовок 1"/>
          <p:cNvSpPr>
            <a:spLocks noGrp="1"/>
          </p:cNvSpPr>
          <p:nvPr>
            <p:ph type="title"/>
          </p:nvPr>
        </p:nvSpPr>
        <p:spPr>
          <a:xfrm>
            <a:off x="457200" y="571500"/>
            <a:ext cx="8229600" cy="846138"/>
          </a:xfrm>
        </p:spPr>
        <p:txBody>
          <a:bodyPr/>
          <a:lstStyle/>
          <a:p>
            <a:r>
              <a:rPr lang="ru-RU" sz="2400" b="1" smtClean="0">
                <a:solidFill>
                  <a:schemeClr val="tx1"/>
                </a:solidFill>
                <a:latin typeface="Times New Roman" pitchFamily="18" charset="0"/>
                <a:cs typeface="Times New Roman" pitchFamily="18" charset="0"/>
              </a:rPr>
              <a:t>Основные работы М.В. Ломоносова по химии.</a:t>
            </a:r>
          </a:p>
        </p:txBody>
      </p:sp>
      <p:sp>
        <p:nvSpPr>
          <p:cNvPr id="21507" name="Содержимое 2"/>
          <p:cNvSpPr>
            <a:spLocks noGrp="1"/>
          </p:cNvSpPr>
          <p:nvPr>
            <p:ph idx="1"/>
          </p:nvPr>
        </p:nvSpPr>
        <p:spPr>
          <a:xfrm>
            <a:off x="0" y="1700213"/>
            <a:ext cx="4978400" cy="4054475"/>
          </a:xfrm>
        </p:spPr>
        <p:txBody>
          <a:bodyPr/>
          <a:lstStyle/>
          <a:p>
            <a:pPr marL="514350" indent="-514350">
              <a:buFont typeface="Arial" charset="0"/>
              <a:buAutoNum type="arabicPeriod"/>
            </a:pPr>
            <a:r>
              <a:rPr lang="ru-RU" sz="2000" smtClean="0">
                <a:latin typeface="Times New Roman" pitchFamily="18" charset="0"/>
                <a:cs typeface="Times New Roman" pitchFamily="18" charset="0"/>
              </a:rPr>
              <a:t>1741 г. Элементы математической химии.</a:t>
            </a:r>
          </a:p>
          <a:p>
            <a:pPr marL="514350" indent="-514350">
              <a:buFont typeface="Arial" charset="0"/>
              <a:buAutoNum type="arabicPeriod"/>
            </a:pPr>
            <a:r>
              <a:rPr lang="ru-RU" sz="2000" smtClean="0">
                <a:latin typeface="Times New Roman" pitchFamily="18" charset="0"/>
                <a:cs typeface="Times New Roman" pitchFamily="18" charset="0"/>
              </a:rPr>
              <a:t>1743 г. О действии химических растворителей вообще.</a:t>
            </a:r>
          </a:p>
          <a:p>
            <a:pPr marL="514350" indent="-514350">
              <a:buFont typeface="Arial" charset="0"/>
              <a:buAutoNum type="arabicPeriod"/>
            </a:pPr>
            <a:r>
              <a:rPr lang="ru-RU" sz="2000" smtClean="0">
                <a:latin typeface="Times New Roman" pitchFamily="18" charset="0"/>
                <a:cs typeface="Times New Roman" pitchFamily="18" charset="0"/>
              </a:rPr>
              <a:t>1749 г. О рождении и природе селитры.</a:t>
            </a:r>
          </a:p>
          <a:p>
            <a:pPr marL="514350" indent="-514350">
              <a:buFont typeface="Arial" charset="0"/>
              <a:buAutoNum type="arabicPeriod"/>
            </a:pPr>
            <a:r>
              <a:rPr lang="ru-RU" sz="2000" smtClean="0">
                <a:latin typeface="Times New Roman" pitchFamily="18" charset="0"/>
                <a:cs typeface="Times New Roman" pitchFamily="18" charset="0"/>
              </a:rPr>
              <a:t>1751 г. О  пользе химии.</a:t>
            </a:r>
          </a:p>
          <a:p>
            <a:pPr marL="514350" indent="-514350">
              <a:buFont typeface="Arial" charset="0"/>
              <a:buAutoNum type="arabicPeriod"/>
            </a:pPr>
            <a:r>
              <a:rPr lang="ru-RU" sz="2000" smtClean="0">
                <a:latin typeface="Times New Roman" pitchFamily="18" charset="0"/>
                <a:cs typeface="Times New Roman" pitchFamily="18" charset="0"/>
              </a:rPr>
              <a:t>1752 г. Введение в истинную физическую химию.</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Rot="1" noChangeArrowheads="1"/>
          </p:cNvSpPr>
          <p:nvPr>
            <p:ph idx="1"/>
          </p:nvPr>
        </p:nvSpPr>
        <p:spPr>
          <a:xfrm>
            <a:off x="323850" y="981075"/>
            <a:ext cx="8362950" cy="5343525"/>
          </a:xfrm>
        </p:spPr>
        <p:txBody>
          <a:bodyPr/>
          <a:lstStyle/>
          <a:p>
            <a:pPr algn="just">
              <a:buFont typeface="Wingdings 2" pitchFamily="18" charset="2"/>
              <a:buNone/>
            </a:pPr>
            <a:r>
              <a:rPr lang="ru-RU" sz="2000" smtClean="0">
                <a:latin typeface="Times New Roman" pitchFamily="18" charset="0"/>
                <a:cs typeface="Times New Roman" pitchFamily="18" charset="0"/>
              </a:rPr>
              <a:t>     В  Усть - Рудице  располагалась основанная Ломоносовым первая в России фабрика по производству цветного стекла и бисера.</a:t>
            </a:r>
          </a:p>
          <a:p>
            <a:pPr algn="just">
              <a:buFont typeface="Wingdings 2" pitchFamily="18" charset="2"/>
              <a:buNone/>
            </a:pPr>
            <a:r>
              <a:rPr lang="ru-RU" sz="2000" smtClean="0">
                <a:latin typeface="Times New Roman" pitchFamily="18" charset="0"/>
                <a:cs typeface="Times New Roman" pitchFamily="18" charset="0"/>
              </a:rPr>
              <a:t>    Во время гражданской войны усадьба М.В. Ломоносова, в которой находился завод, была разгромлена и сожжена, а в годы блокады — полностью стерта с лица земли. В наши дни на этом месте установлена памятная  стела</a:t>
            </a:r>
          </a:p>
        </p:txBody>
      </p:sp>
      <p:pic>
        <p:nvPicPr>
          <p:cNvPr id="22530" name="Picture 4"/>
          <p:cNvPicPr>
            <a:picLocks noChangeAspect="1" noChangeArrowheads="1"/>
          </p:cNvPicPr>
          <p:nvPr/>
        </p:nvPicPr>
        <p:blipFill>
          <a:blip r:embed="rId2"/>
          <a:srcRect/>
          <a:stretch>
            <a:fillRect/>
          </a:stretch>
        </p:blipFill>
        <p:spPr bwMode="auto">
          <a:xfrm>
            <a:off x="4319588" y="3213100"/>
            <a:ext cx="4824412" cy="3644900"/>
          </a:xfrm>
          <a:prstGeom prst="rect">
            <a:avLst/>
          </a:prstGeom>
          <a:noFill/>
          <a:ln w="9525">
            <a:noFill/>
            <a:miter lim="800000"/>
            <a:headEnd/>
            <a:tailEnd/>
          </a:ln>
        </p:spPr>
      </p:pic>
      <p:pic>
        <p:nvPicPr>
          <p:cNvPr id="22531" name="Picture 8"/>
          <p:cNvPicPr>
            <a:picLocks noChangeAspect="1" noChangeArrowheads="1"/>
          </p:cNvPicPr>
          <p:nvPr/>
        </p:nvPicPr>
        <p:blipFill>
          <a:blip r:embed="rId3"/>
          <a:srcRect/>
          <a:stretch>
            <a:fillRect/>
          </a:stretch>
        </p:blipFill>
        <p:spPr bwMode="auto">
          <a:xfrm>
            <a:off x="0" y="4005263"/>
            <a:ext cx="3803650" cy="285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6" descr="lomonosov"/>
          <p:cNvPicPr>
            <a:picLocks noChangeAspect="1" noChangeArrowheads="1"/>
          </p:cNvPicPr>
          <p:nvPr/>
        </p:nvPicPr>
        <p:blipFill>
          <a:blip r:embed="rId2"/>
          <a:srcRect/>
          <a:stretch>
            <a:fillRect/>
          </a:stretch>
        </p:blipFill>
        <p:spPr bwMode="auto">
          <a:xfrm>
            <a:off x="6632575" y="-19050"/>
            <a:ext cx="2530475" cy="3494088"/>
          </a:xfrm>
          <a:prstGeom prst="rect">
            <a:avLst/>
          </a:prstGeom>
          <a:noFill/>
        </p:spPr>
      </p:pic>
      <p:pic>
        <p:nvPicPr>
          <p:cNvPr id="23554" name="Picture 11" descr="slide0012_image024"/>
          <p:cNvPicPr>
            <a:picLocks noChangeAspect="1" noChangeArrowheads="1"/>
          </p:cNvPicPr>
          <p:nvPr/>
        </p:nvPicPr>
        <p:blipFill>
          <a:blip r:embed="rId3"/>
          <a:srcRect/>
          <a:stretch>
            <a:fillRect/>
          </a:stretch>
        </p:blipFill>
        <p:spPr bwMode="auto">
          <a:xfrm>
            <a:off x="0" y="0"/>
            <a:ext cx="2051050" cy="3341688"/>
          </a:xfrm>
          <a:prstGeom prst="rect">
            <a:avLst/>
          </a:prstGeom>
          <a:noFill/>
          <a:ln w="9525">
            <a:noFill/>
            <a:miter lim="800000"/>
            <a:headEnd/>
            <a:tailEnd/>
          </a:ln>
        </p:spPr>
      </p:pic>
      <p:sp>
        <p:nvSpPr>
          <p:cNvPr id="16386" name="Rectangle 2"/>
          <p:cNvSpPr>
            <a:spLocks noGrp="1" noChangeArrowheads="1"/>
          </p:cNvSpPr>
          <p:nvPr>
            <p:ph type="title"/>
          </p:nvPr>
        </p:nvSpPr>
        <p:spPr>
          <a:xfrm>
            <a:off x="2484438" y="704850"/>
            <a:ext cx="5975350" cy="995363"/>
          </a:xfrm>
        </p:spPr>
        <p:txBody>
          <a:bodyPr/>
          <a:lstStyle/>
          <a:p>
            <a:r>
              <a:rPr lang="ru-RU" sz="2400" b="1" smtClean="0">
                <a:solidFill>
                  <a:schemeClr val="tx1"/>
                </a:solidFill>
                <a:latin typeface="Times New Roman" pitchFamily="18" charset="0"/>
                <a:cs typeface="Times New Roman" pitchFamily="18" charset="0"/>
              </a:rPr>
              <a:t>               География</a:t>
            </a:r>
          </a:p>
        </p:txBody>
      </p:sp>
      <p:sp>
        <p:nvSpPr>
          <p:cNvPr id="16387" name="Rectangle 3"/>
          <p:cNvSpPr>
            <a:spLocks noGrp="1" noChangeArrowheads="1"/>
          </p:cNvSpPr>
          <p:nvPr>
            <p:ph idx="1"/>
          </p:nvPr>
        </p:nvSpPr>
        <p:spPr>
          <a:xfrm>
            <a:off x="457200" y="1600200"/>
            <a:ext cx="8229600" cy="4997450"/>
          </a:xfrm>
        </p:spPr>
        <p:txBody>
          <a:bodyPr/>
          <a:lstStyle/>
          <a:p>
            <a:pPr>
              <a:buFont typeface="Wingdings 2" pitchFamily="18" charset="2"/>
              <a:buNone/>
            </a:pPr>
            <a:endParaRPr lang="ru-RU" sz="2000" b="1" smtClean="0">
              <a:solidFill>
                <a:srgbClr val="006666"/>
              </a:solidFill>
            </a:endParaRPr>
          </a:p>
          <a:p>
            <a:pPr>
              <a:buFont typeface="Wingdings 2" pitchFamily="18" charset="2"/>
              <a:buNone/>
            </a:pPr>
            <a:endParaRPr lang="ru-RU" sz="2000" b="1" smtClean="0">
              <a:solidFill>
                <a:srgbClr val="006666"/>
              </a:solidFill>
            </a:endParaRPr>
          </a:p>
          <a:p>
            <a:pPr>
              <a:buFont typeface="Wingdings 2" pitchFamily="18" charset="2"/>
              <a:buNone/>
            </a:pPr>
            <a:endParaRPr lang="ru-RU" sz="2000" b="1" smtClean="0">
              <a:solidFill>
                <a:srgbClr val="006666"/>
              </a:solidFill>
            </a:endParaRPr>
          </a:p>
          <a:p>
            <a:pPr>
              <a:buFont typeface="Wingdings 2" pitchFamily="18" charset="2"/>
              <a:buNone/>
            </a:pPr>
            <a:endParaRPr lang="ru-RU" sz="2000" b="1" smtClean="0">
              <a:solidFill>
                <a:srgbClr val="006666"/>
              </a:solidFill>
            </a:endParaRPr>
          </a:p>
          <a:p>
            <a:pPr>
              <a:buFont typeface="Wingdings 2" pitchFamily="18" charset="2"/>
              <a:buNone/>
            </a:pPr>
            <a:endParaRPr lang="ru-RU" sz="2000" smtClean="0">
              <a:solidFill>
                <a:srgbClr val="006666"/>
              </a:solidFill>
              <a:latin typeface="Times New Roman" pitchFamily="18" charset="0"/>
              <a:cs typeface="Times New Roman" pitchFamily="18" charset="0"/>
            </a:endParaRPr>
          </a:p>
          <a:p>
            <a:pPr algn="just">
              <a:buFont typeface="Wingdings 2" pitchFamily="18" charset="2"/>
              <a:buNone/>
            </a:pPr>
            <a:r>
              <a:rPr lang="ru-RU" sz="2000" smtClean="0">
                <a:latin typeface="Times New Roman" pitchFamily="18" charset="0"/>
                <a:cs typeface="Times New Roman" pitchFamily="18" charset="0"/>
              </a:rPr>
              <a:t>    М.В. Ломоносов ввел в науку понятие об экономической географии. Особенно много он сделал для развития географии в последние годы своей жизни, когда в 1758 возглавил Географический департамент Академии наук. Изучение России в природном и экономическом отношении необходимо было для того, чтобы составить новый, более полный атлас, а также издать два фундаментальных труда, охватывающих вопросы физической и экономической географии России.</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800" decel="100000"/>
                                        <p:tgtEl>
                                          <p:spTgt spid="16386"/>
                                        </p:tgtEl>
                                      </p:cBhvr>
                                    </p:animEffect>
                                    <p:anim calcmode="lin" valueType="num">
                                      <p:cBhvr>
                                        <p:cTn id="8" dur="800" decel="100000" fill="hold"/>
                                        <p:tgtEl>
                                          <p:spTgt spid="16386"/>
                                        </p:tgtEl>
                                        <p:attrNameLst>
                                          <p:attrName>style.rotation</p:attrName>
                                        </p:attrNameLst>
                                      </p:cBhvr>
                                      <p:tavLst>
                                        <p:tav tm="0">
                                          <p:val>
                                            <p:fltVal val="-90"/>
                                          </p:val>
                                        </p:tav>
                                        <p:tav tm="100000">
                                          <p:val>
                                            <p:fltVal val="0"/>
                                          </p:val>
                                        </p:tav>
                                      </p:tavLst>
                                    </p:anim>
                                    <p:anim calcmode="lin" valueType="num">
                                      <p:cBhvr>
                                        <p:cTn id="9" dur="800" decel="100000" fill="hold"/>
                                        <p:tgtEl>
                                          <p:spTgt spid="16386"/>
                                        </p:tgtEl>
                                        <p:attrNameLst>
                                          <p:attrName>ppt_x</p:attrName>
                                        </p:attrNameLst>
                                      </p:cBhvr>
                                      <p:tavLst>
                                        <p:tav tm="0">
                                          <p:val>
                                            <p:strVal val="#ppt_x+0.4"/>
                                          </p:val>
                                        </p:tav>
                                        <p:tav tm="100000">
                                          <p:val>
                                            <p:strVal val="#ppt_x-0.05"/>
                                          </p:val>
                                        </p:tav>
                                      </p:tavLst>
                                    </p:anim>
                                    <p:anim calcmode="lin" valueType="num">
                                      <p:cBhvr>
                                        <p:cTn id="10" dur="800" decel="100000" fill="hold"/>
                                        <p:tgtEl>
                                          <p:spTgt spid="163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3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38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animEffect transition="in" filter="fade">
                                      <p:cBhvr>
                                        <p:cTn id="17" dur="1000"/>
                                        <p:tgtEl>
                                          <p:spTgt spid="16387">
                                            <p:txEl>
                                              <p:pRg st="5" end="5"/>
                                            </p:txEl>
                                          </p:spTgt>
                                        </p:tgtEl>
                                      </p:cBhvr>
                                    </p:animEffect>
                                    <p:anim calcmode="lin" valueType="num">
                                      <p:cBhvr>
                                        <p:cTn id="18" dur="10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1638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a:stretch>
            <a:fillRect/>
          </a:stretch>
        </p:blipFill>
        <p:spPr bwMode="auto">
          <a:xfrm>
            <a:off x="7092950" y="0"/>
            <a:ext cx="2051050" cy="2784475"/>
          </a:xfrm>
          <a:prstGeom prst="rect">
            <a:avLst/>
          </a:prstGeom>
          <a:noFill/>
          <a:ln w="9525">
            <a:noFill/>
            <a:miter lim="800000"/>
            <a:headEnd/>
            <a:tailEnd/>
          </a:ln>
        </p:spPr>
      </p:pic>
      <p:pic>
        <p:nvPicPr>
          <p:cNvPr id="24578" name="Picture 2" descr="7kl117"/>
          <p:cNvPicPr>
            <a:picLocks noChangeAspect="1" noChangeArrowheads="1"/>
          </p:cNvPicPr>
          <p:nvPr/>
        </p:nvPicPr>
        <p:blipFill>
          <a:blip r:embed="rId3"/>
          <a:srcRect/>
          <a:stretch>
            <a:fillRect/>
          </a:stretch>
        </p:blipFill>
        <p:spPr bwMode="auto">
          <a:xfrm>
            <a:off x="7075488" y="3789363"/>
            <a:ext cx="2068512" cy="3068637"/>
          </a:xfrm>
          <a:prstGeom prst="rect">
            <a:avLst/>
          </a:prstGeom>
          <a:noFill/>
          <a:ln w="9525">
            <a:noFill/>
            <a:miter lim="800000"/>
            <a:headEnd/>
            <a:tailEnd/>
          </a:ln>
        </p:spPr>
      </p:pic>
      <p:sp>
        <p:nvSpPr>
          <p:cNvPr id="24579" name="Содержимое 2"/>
          <p:cNvSpPr>
            <a:spLocks noGrp="1"/>
          </p:cNvSpPr>
          <p:nvPr>
            <p:ph idx="1"/>
          </p:nvPr>
        </p:nvSpPr>
        <p:spPr>
          <a:xfrm>
            <a:off x="539750" y="836613"/>
            <a:ext cx="6480175" cy="5487987"/>
          </a:xfrm>
        </p:spPr>
        <p:txBody>
          <a:bodyPr/>
          <a:lstStyle/>
          <a:p>
            <a:pPr algn="just">
              <a:buFont typeface="Wingdings 2" pitchFamily="18" charset="2"/>
              <a:buNone/>
            </a:pPr>
            <a:r>
              <a:rPr lang="ru-RU" sz="2000" smtClean="0">
                <a:latin typeface="Times New Roman" pitchFamily="18" charset="0"/>
                <a:cs typeface="Times New Roman" pitchFamily="18" charset="0"/>
              </a:rPr>
              <a:t>    Роль Ломоносова как замечательного поэта и преобразователя русского литературного языка В. Г. Белинский определил так:</a:t>
            </a:r>
          </a:p>
          <a:p>
            <a:pPr algn="just">
              <a:buFont typeface="Wingdings 2" pitchFamily="18" charset="2"/>
              <a:buNone/>
            </a:pPr>
            <a:r>
              <a:rPr lang="ru-RU" sz="2000" smtClean="0">
                <a:latin typeface="Times New Roman" pitchFamily="18" charset="0"/>
                <a:cs typeface="Times New Roman" pitchFamily="18" charset="0"/>
              </a:rPr>
              <a:t>    “С Ломоносова начинается наша литература; он был ее отцом и пестуном”. Ломоносов придавал огромное значение национальному языку в развитии культуры народа. Он считал, что культура каждого народа должна развиваться на основе своего национального языка.</a:t>
            </a:r>
          </a:p>
          <a:p>
            <a:pPr algn="just">
              <a:buFont typeface="Wingdings 2" pitchFamily="18" charset="2"/>
              <a:buNone/>
            </a:pPr>
            <a:r>
              <a:rPr lang="ru-RU" sz="2000" smtClean="0">
                <a:latin typeface="Times New Roman" pitchFamily="18" charset="0"/>
                <a:cs typeface="Times New Roman" pitchFamily="18" charset="0"/>
              </a:rPr>
              <a:t>    Поэтическое наследие Ломоносова включает в себя торжественные оды, философские оды-размышления</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981075"/>
            <a:ext cx="8229600" cy="563563"/>
          </a:xfrm>
        </p:spPr>
        <p:txBody>
          <a:bodyPr/>
          <a:lstStyle/>
          <a:p>
            <a:r>
              <a:rPr lang="ru-RU" sz="2400" b="1" smtClean="0">
                <a:solidFill>
                  <a:schemeClr val="tx1"/>
                </a:solidFill>
                <a:latin typeface="Times New Roman" pitchFamily="18" charset="0"/>
                <a:cs typeface="Times New Roman" pitchFamily="18" charset="0"/>
              </a:rPr>
              <a:t>                               Мозаика</a:t>
            </a:r>
            <a:r>
              <a:rPr lang="ru-RU" sz="2400" b="1" smtClean="0">
                <a:solidFill>
                  <a:schemeClr val="tx1"/>
                </a:solidFill>
              </a:rPr>
              <a:t>.</a:t>
            </a:r>
          </a:p>
        </p:txBody>
      </p:sp>
      <p:sp>
        <p:nvSpPr>
          <p:cNvPr id="17413" name="Rectangle 5"/>
          <p:cNvSpPr>
            <a:spLocks noGrp="1" noChangeArrowheads="1"/>
          </p:cNvSpPr>
          <p:nvPr>
            <p:ph idx="1"/>
          </p:nvPr>
        </p:nvSpPr>
        <p:spPr>
          <a:xfrm>
            <a:off x="0" y="1844675"/>
            <a:ext cx="5554663" cy="4389438"/>
          </a:xfrm>
        </p:spPr>
        <p:txBody>
          <a:bodyPr/>
          <a:lstStyle/>
          <a:p>
            <a:pPr algn="just">
              <a:buFont typeface="Wingdings 2" pitchFamily="18" charset="2"/>
              <a:buNone/>
            </a:pPr>
            <a:endParaRPr lang="ru-RU" sz="2000" b="1" smtClean="0">
              <a:latin typeface="Times New Roman" pitchFamily="18" charset="0"/>
              <a:cs typeface="Times New Roman" pitchFamily="18" charset="0"/>
            </a:endParaRPr>
          </a:p>
          <a:p>
            <a:pPr algn="just">
              <a:buFont typeface="Wingdings 2" pitchFamily="18" charset="2"/>
              <a:buNone/>
            </a:pPr>
            <a:r>
              <a:rPr lang="ru-RU" sz="2000" smtClean="0">
                <a:latin typeface="Times New Roman" pitchFamily="18" charset="0"/>
                <a:cs typeface="Times New Roman" pitchFamily="18" charset="0"/>
              </a:rPr>
              <a:t>    В 1763 г. был избран членом Российской академии художеств (за мозаичные работы). Деятельность его получила международное признание: Ломоносов был избран почетным членом Шведской и Болонской АН.</a:t>
            </a:r>
          </a:p>
        </p:txBody>
      </p:sp>
      <p:pic>
        <p:nvPicPr>
          <p:cNvPr id="25603" name="Picture 4" descr="мозаика Полт"/>
          <p:cNvPicPr>
            <a:picLocks noChangeAspect="1" noChangeArrowheads="1"/>
          </p:cNvPicPr>
          <p:nvPr/>
        </p:nvPicPr>
        <p:blipFill>
          <a:blip r:embed="rId2"/>
          <a:srcRect/>
          <a:stretch>
            <a:fillRect/>
          </a:stretch>
        </p:blipFill>
        <p:spPr bwMode="auto">
          <a:xfrm>
            <a:off x="6084888" y="0"/>
            <a:ext cx="3059112" cy="4040188"/>
          </a:xfrm>
          <a:prstGeom prst="rect">
            <a:avLst/>
          </a:prstGeom>
          <a:noFill/>
          <a:ln w="9525">
            <a:noFill/>
            <a:miter lim="800000"/>
            <a:headEnd/>
            <a:tailEnd/>
          </a:ln>
        </p:spPr>
      </p:pic>
      <p:pic>
        <p:nvPicPr>
          <p:cNvPr id="25604" name="Picture 5" descr="мозаика Пётр 1 Ломоносов"/>
          <p:cNvPicPr>
            <a:picLocks noChangeAspect="1" noChangeArrowheads="1"/>
          </p:cNvPicPr>
          <p:nvPr/>
        </p:nvPicPr>
        <p:blipFill>
          <a:blip r:embed="rId3"/>
          <a:srcRect/>
          <a:stretch>
            <a:fillRect/>
          </a:stretch>
        </p:blipFill>
        <p:spPr bwMode="auto">
          <a:xfrm>
            <a:off x="6011863" y="2884488"/>
            <a:ext cx="3132137" cy="3973512"/>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741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413">
                                            <p:txEl>
                                              <p:pRg st="1" end="1"/>
                                            </p:txEl>
                                          </p:spTgt>
                                        </p:tgtEl>
                                        <p:attrNameLst>
                                          <p:attrName>style.visibility</p:attrName>
                                        </p:attrNameLst>
                                      </p:cBhvr>
                                      <p:to>
                                        <p:strVal val="visible"/>
                                      </p:to>
                                    </p:set>
                                    <p:animEffect transition="in" filter="fade">
                                      <p:cBhvr>
                                        <p:cTn id="11" dur="1000">
                                          <p:stCondLst>
                                            <p:cond delay="0"/>
                                          </p:stCondLst>
                                        </p:cTn>
                                        <p:tgtEl>
                                          <p:spTgt spid="174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TotalTime>
  <Words>1337</Words>
  <Application>Microsoft Office PowerPoint</Application>
  <PresentationFormat>Экран (4:3)</PresentationFormat>
  <Paragraphs>119</Paragraphs>
  <Slides>20</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5</vt:i4>
      </vt:variant>
      <vt:variant>
        <vt:lpstr>Заголовки слайдов</vt:lpstr>
      </vt:variant>
      <vt:variant>
        <vt:i4>20</vt:i4>
      </vt:variant>
    </vt:vector>
  </HeadingPairs>
  <TitlesOfParts>
    <vt:vector size="30" baseType="lpstr">
      <vt:lpstr>Georgia</vt:lpstr>
      <vt:lpstr>Arial</vt:lpstr>
      <vt:lpstr>Wingdings 2</vt:lpstr>
      <vt:lpstr>Calibri</vt:lpstr>
      <vt:lpstr>Times New Roman</vt:lpstr>
      <vt:lpstr>Поток</vt:lpstr>
      <vt:lpstr>Поток</vt:lpstr>
      <vt:lpstr>Поток</vt:lpstr>
      <vt:lpstr>Поток</vt:lpstr>
      <vt:lpstr>Поток</vt:lpstr>
      <vt:lpstr>Слайд 1</vt:lpstr>
      <vt:lpstr>Слайд 2</vt:lpstr>
      <vt:lpstr>Слайд 3</vt:lpstr>
      <vt:lpstr>Слайд 4</vt:lpstr>
      <vt:lpstr>Основные работы М.В. Ломоносова по химии.</vt:lpstr>
      <vt:lpstr>Слайд 6</vt:lpstr>
      <vt:lpstr>               География</vt:lpstr>
      <vt:lpstr>Слайд 8</vt:lpstr>
      <vt:lpstr>                               Мозаика.</vt:lpstr>
      <vt:lpstr>Слайд 10</vt:lpstr>
      <vt:lpstr>Вклад М.В. Ломоносова в развитие физики и астрономии.</vt:lpstr>
      <vt:lpstr>Слайд 12</vt:lpstr>
      <vt:lpstr>Слайд 13</vt:lpstr>
      <vt:lpstr>Слайд 14</vt:lpstr>
      <vt:lpstr> Открытие атмосферы Венеры.</vt:lpstr>
      <vt:lpstr>Слайд 16</vt:lpstr>
      <vt:lpstr>  Центральная городская библиотека имени Ломоносова</vt:lpstr>
      <vt:lpstr>Слайд 18</vt:lpstr>
      <vt:lpstr>Слайд 19</vt:lpstr>
      <vt:lpstr>      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dc:creator>
  <cp:lastModifiedBy>Библиотека</cp:lastModifiedBy>
  <cp:revision>58</cp:revision>
  <dcterms:created xsi:type="dcterms:W3CDTF">2011-10-23T13:08:16Z</dcterms:created>
  <dcterms:modified xsi:type="dcterms:W3CDTF">2013-02-06T05:44:20Z</dcterms:modified>
</cp:coreProperties>
</file>