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0" r:id="rId6"/>
    <p:sldId id="264" r:id="rId7"/>
    <p:sldId id="259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054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Тема </a:t>
            </a:r>
            <a:r>
              <a:rPr lang="ru-RU" b="1" dirty="0" smtClean="0"/>
              <a:t>урока: «Митоз. Мейоз»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 Ключевые открытия</a:t>
            </a:r>
            <a:br>
              <a:rPr lang="ru-RU" b="1" dirty="0" smtClean="0"/>
            </a:br>
            <a:r>
              <a:rPr lang="ru-RU" b="1" dirty="0" smtClean="0"/>
              <a:t>2. Закономерности передачи генетического материала от родителей к детям</a:t>
            </a:r>
            <a:br>
              <a:rPr lang="ru-RU" b="1" dirty="0" smtClean="0"/>
            </a:br>
            <a:r>
              <a:rPr lang="ru-RU" b="1" dirty="0" smtClean="0"/>
              <a:t>а) Хроматида</a:t>
            </a:r>
            <a:br>
              <a:rPr lang="ru-RU" b="1" dirty="0" smtClean="0"/>
            </a:br>
            <a:r>
              <a:rPr lang="ru-RU" b="1" dirty="0" smtClean="0"/>
              <a:t>б) Хромосома</a:t>
            </a:r>
            <a:endParaRPr lang="ru-RU" b="1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657600" y="3276600"/>
            <a:ext cx="1577975" cy="3352800"/>
            <a:chOff x="1620" y="9820"/>
            <a:chExt cx="1206" cy="312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620" y="9820"/>
              <a:ext cx="495" cy="1070"/>
              <a:chOff x="1740" y="7009"/>
              <a:chExt cx="495" cy="2265"/>
            </a:xfrm>
          </p:grpSpPr>
          <p:sp>
            <p:nvSpPr>
              <p:cNvPr id="1028" name="AutoShape 4"/>
              <p:cNvSpPr>
                <a:spLocks noChangeArrowheads="1"/>
              </p:cNvSpPr>
              <p:nvPr/>
            </p:nvSpPr>
            <p:spPr bwMode="auto">
              <a:xfrm>
                <a:off x="1740" y="7009"/>
                <a:ext cx="495" cy="226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029" name="AutoShape 5"/>
              <p:cNvCxnSpPr>
                <a:cxnSpLocks noChangeShapeType="1"/>
              </p:cNvCxnSpPr>
              <p:nvPr/>
            </p:nvCxnSpPr>
            <p:spPr bwMode="auto">
              <a:xfrm>
                <a:off x="1740" y="7294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0" name="AutoShape 6"/>
              <p:cNvCxnSpPr>
                <a:cxnSpLocks noChangeShapeType="1"/>
              </p:cNvCxnSpPr>
              <p:nvPr/>
            </p:nvCxnSpPr>
            <p:spPr bwMode="auto">
              <a:xfrm>
                <a:off x="1740" y="7713"/>
                <a:ext cx="49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1" name="AutoShape 7"/>
              <p:cNvCxnSpPr>
                <a:cxnSpLocks noChangeShapeType="1"/>
              </p:cNvCxnSpPr>
              <p:nvPr/>
            </p:nvCxnSpPr>
            <p:spPr bwMode="auto">
              <a:xfrm>
                <a:off x="1740" y="816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2" name="AutoShape 8"/>
              <p:cNvCxnSpPr>
                <a:cxnSpLocks noChangeShapeType="1"/>
              </p:cNvCxnSpPr>
              <p:nvPr/>
            </p:nvCxnSpPr>
            <p:spPr bwMode="auto">
              <a:xfrm>
                <a:off x="1740" y="7563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3" name="AutoShape 9"/>
              <p:cNvCxnSpPr>
                <a:cxnSpLocks noChangeShapeType="1"/>
              </p:cNvCxnSpPr>
              <p:nvPr/>
            </p:nvCxnSpPr>
            <p:spPr bwMode="auto">
              <a:xfrm>
                <a:off x="1740" y="900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4" name="AutoShape 10"/>
              <p:cNvCxnSpPr>
                <a:cxnSpLocks noChangeShapeType="1"/>
              </p:cNvCxnSpPr>
              <p:nvPr/>
            </p:nvCxnSpPr>
            <p:spPr bwMode="auto">
              <a:xfrm>
                <a:off x="1740" y="8899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35" name="Group 11"/>
            <p:cNvGrpSpPr>
              <a:grpSpLocks/>
            </p:cNvGrpSpPr>
            <p:nvPr/>
          </p:nvGrpSpPr>
          <p:grpSpPr bwMode="auto">
            <a:xfrm>
              <a:off x="2331" y="9820"/>
              <a:ext cx="495" cy="1070"/>
              <a:chOff x="1740" y="7009"/>
              <a:chExt cx="495" cy="2265"/>
            </a:xfrm>
          </p:grpSpPr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>
                <a:off x="1740" y="7009"/>
                <a:ext cx="495" cy="226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037" name="AutoShape 13"/>
              <p:cNvCxnSpPr>
                <a:cxnSpLocks noChangeShapeType="1"/>
              </p:cNvCxnSpPr>
              <p:nvPr/>
            </p:nvCxnSpPr>
            <p:spPr bwMode="auto">
              <a:xfrm>
                <a:off x="1740" y="7294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8" name="AutoShape 14"/>
              <p:cNvCxnSpPr>
                <a:cxnSpLocks noChangeShapeType="1"/>
              </p:cNvCxnSpPr>
              <p:nvPr/>
            </p:nvCxnSpPr>
            <p:spPr bwMode="auto">
              <a:xfrm>
                <a:off x="1740" y="7713"/>
                <a:ext cx="49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39" name="AutoShape 15"/>
              <p:cNvCxnSpPr>
                <a:cxnSpLocks noChangeShapeType="1"/>
              </p:cNvCxnSpPr>
              <p:nvPr/>
            </p:nvCxnSpPr>
            <p:spPr bwMode="auto">
              <a:xfrm>
                <a:off x="1740" y="816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0" name="AutoShape 16"/>
              <p:cNvCxnSpPr>
                <a:cxnSpLocks noChangeShapeType="1"/>
              </p:cNvCxnSpPr>
              <p:nvPr/>
            </p:nvCxnSpPr>
            <p:spPr bwMode="auto">
              <a:xfrm>
                <a:off x="1740" y="7563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1" name="AutoShape 17"/>
              <p:cNvCxnSpPr>
                <a:cxnSpLocks noChangeShapeType="1"/>
              </p:cNvCxnSpPr>
              <p:nvPr/>
            </p:nvCxnSpPr>
            <p:spPr bwMode="auto">
              <a:xfrm>
                <a:off x="1740" y="900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2" name="AutoShape 18"/>
              <p:cNvCxnSpPr>
                <a:cxnSpLocks noChangeShapeType="1"/>
              </p:cNvCxnSpPr>
              <p:nvPr/>
            </p:nvCxnSpPr>
            <p:spPr bwMode="auto">
              <a:xfrm>
                <a:off x="1740" y="8899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1620" y="11002"/>
              <a:ext cx="495" cy="1928"/>
              <a:chOff x="1740" y="7009"/>
              <a:chExt cx="495" cy="2265"/>
            </a:xfrm>
          </p:grpSpPr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>
                <a:off x="1740" y="7009"/>
                <a:ext cx="495" cy="226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045" name="AutoShape 21"/>
              <p:cNvCxnSpPr>
                <a:cxnSpLocks noChangeShapeType="1"/>
              </p:cNvCxnSpPr>
              <p:nvPr/>
            </p:nvCxnSpPr>
            <p:spPr bwMode="auto">
              <a:xfrm>
                <a:off x="1740" y="7294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6" name="AutoShape 22"/>
              <p:cNvCxnSpPr>
                <a:cxnSpLocks noChangeShapeType="1"/>
              </p:cNvCxnSpPr>
              <p:nvPr/>
            </p:nvCxnSpPr>
            <p:spPr bwMode="auto">
              <a:xfrm>
                <a:off x="1740" y="7713"/>
                <a:ext cx="49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7" name="AutoShape 23"/>
              <p:cNvCxnSpPr>
                <a:cxnSpLocks noChangeShapeType="1"/>
              </p:cNvCxnSpPr>
              <p:nvPr/>
            </p:nvCxnSpPr>
            <p:spPr bwMode="auto">
              <a:xfrm>
                <a:off x="1740" y="816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>
                <a:off x="1740" y="7563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>
                <a:off x="1740" y="900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0" name="AutoShape 26"/>
              <p:cNvCxnSpPr>
                <a:cxnSpLocks noChangeShapeType="1"/>
              </p:cNvCxnSpPr>
              <p:nvPr/>
            </p:nvCxnSpPr>
            <p:spPr bwMode="auto">
              <a:xfrm>
                <a:off x="1740" y="8899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2331" y="11012"/>
              <a:ext cx="495" cy="1928"/>
              <a:chOff x="1740" y="7009"/>
              <a:chExt cx="495" cy="2265"/>
            </a:xfrm>
          </p:grpSpPr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>
                <a:off x="1740" y="7009"/>
                <a:ext cx="495" cy="226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>
                <a:off x="1740" y="7294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4" name="AutoShape 30"/>
              <p:cNvCxnSpPr>
                <a:cxnSpLocks noChangeShapeType="1"/>
              </p:cNvCxnSpPr>
              <p:nvPr/>
            </p:nvCxnSpPr>
            <p:spPr bwMode="auto">
              <a:xfrm>
                <a:off x="1740" y="7713"/>
                <a:ext cx="495" cy="0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5" name="AutoShape 31"/>
              <p:cNvCxnSpPr>
                <a:cxnSpLocks noChangeShapeType="1"/>
              </p:cNvCxnSpPr>
              <p:nvPr/>
            </p:nvCxnSpPr>
            <p:spPr bwMode="auto">
              <a:xfrm>
                <a:off x="1740" y="816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6" name="AutoShape 32"/>
              <p:cNvCxnSpPr>
                <a:cxnSpLocks noChangeShapeType="1"/>
              </p:cNvCxnSpPr>
              <p:nvPr/>
            </p:nvCxnSpPr>
            <p:spPr bwMode="auto">
              <a:xfrm>
                <a:off x="1740" y="7563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>
                <a:off x="1740" y="9004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058" name="AutoShape 34"/>
              <p:cNvCxnSpPr>
                <a:cxnSpLocks noChangeShapeType="1"/>
              </p:cNvCxnSpPr>
              <p:nvPr/>
            </p:nvCxnSpPr>
            <p:spPr bwMode="auto">
              <a:xfrm>
                <a:off x="1740" y="8899"/>
                <a:ext cx="495" cy="0"/>
              </a:xfrm>
              <a:prstGeom prst="straightConnector1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1845" y="10544"/>
              <a:ext cx="810" cy="796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bio.fizteh.ru/student/files/biology/biolections/lection15/fig0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в) Кариотип    г) 23-я пара хромосом </a:t>
            </a:r>
            <a:br>
              <a:rPr lang="ru-RU" b="1" dirty="0" smtClean="0"/>
            </a:br>
            <a:r>
              <a:rPr lang="ru-RU" b="1" dirty="0" err="1" smtClean="0"/>
              <a:t>д</a:t>
            </a:r>
            <a:r>
              <a:rPr lang="ru-RU" b="1" dirty="0" smtClean="0"/>
              <a:t>) Схема мейоза     е) Схема митоза</a:t>
            </a:r>
          </a:p>
        </p:txBody>
      </p:sp>
      <p:pic>
        <p:nvPicPr>
          <p:cNvPr id="3" name="Рисунок 2" descr="http://bio.fizteh.ru/student/files/biology/biolections/lection15/fig05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Кроссинговер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523999"/>
            <a:ext cx="4572000" cy="4898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71055" y="27709"/>
          <a:ext cx="8229600" cy="659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981200"/>
                <a:gridCol w="4495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фазы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Рисунок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Суть процесса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Интерфаза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Метафаза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Анафаза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Телофаза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6061" t="22920" r="6061" b="37274"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6331" t="66187"/>
          <a:stretch>
            <a:fillRect/>
          </a:stretch>
        </p:blipFill>
        <p:spPr bwMode="auto">
          <a:xfrm>
            <a:off x="464820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единительная линия 6"/>
          <p:cNvCxnSpPr/>
          <p:nvPr/>
        </p:nvCxnSpPr>
        <p:spPr>
          <a:xfrm rot="5400000">
            <a:off x="121920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4098" idx="1"/>
            <a:endCxn id="5" idx="3"/>
          </p:cNvCxnSpPr>
          <p:nvPr/>
        </p:nvCxnSpPr>
        <p:spPr>
          <a:xfrm rot="10800000" flipH="1">
            <a:off x="0" y="34290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№2 Определите стадию для каждого рисунка.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54840"/>
          <a:stretch>
            <a:fillRect/>
          </a:stretch>
        </p:blipFill>
        <p:spPr bwMode="auto">
          <a:xfrm>
            <a:off x="0" y="1447800"/>
            <a:ext cx="918375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№2 Определите стадию для каждого рисунка.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54840"/>
          <a:stretch>
            <a:fillRect/>
          </a:stretch>
        </p:blipFill>
        <p:spPr bwMode="auto">
          <a:xfrm>
            <a:off x="0" y="1447800"/>
            <a:ext cx="918375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кролика и крольчихи в каждой соматической клетке содержится по 44 хромосомы. Сколько хромосом, по вашему мнению, содержится у кроликов: а) в одной яйцеклетке; б) в одной сперматозоиде; в) </a:t>
            </a:r>
            <a:r>
              <a:rPr lang="ru-RU" dirty="0" err="1" smtClean="0"/>
              <a:t>в</a:t>
            </a:r>
            <a:r>
              <a:rPr lang="ru-RU" dirty="0" smtClean="0"/>
              <a:t> одной зиготе (оплодотворённой яйцеклетке); г) в одной соматической клетке детей (один крольчонок развивается из одной зиготы); </a:t>
            </a:r>
            <a:r>
              <a:rPr lang="ru-RU" dirty="0" err="1" smtClean="0"/>
              <a:t>д</a:t>
            </a:r>
            <a:r>
              <a:rPr lang="ru-RU" dirty="0" smtClean="0"/>
              <a:t>) в одной соматической клетке внуков?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117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Тема урока: «Митоз. Мейоз»  1. Ключевые открытия 2. Закономерности передачи генетического материала от родителей к детям а) Хроматида б) Хромосома</vt:lpstr>
      <vt:lpstr>Презентация PowerPoint</vt:lpstr>
      <vt:lpstr>в) Кариотип    г) 23-я пара хромосом  д) Схема мейоза     е) Схема митоза</vt:lpstr>
      <vt:lpstr>Кроссинговер</vt:lpstr>
      <vt:lpstr>Презентация PowerPoint</vt:lpstr>
      <vt:lpstr>Презентация PowerPoint</vt:lpstr>
      <vt:lpstr>Задание №2 Определите стадию для каждого рисунка. </vt:lpstr>
      <vt:lpstr>Задание №2 Определите стадию для каждого рисунка. </vt:lpstr>
      <vt:lpstr>Задача №3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22.01 Тема урока: «Митоз. Мейоз»</dc:title>
  <cp:lastModifiedBy>LuciUrs</cp:lastModifiedBy>
  <cp:revision>27</cp:revision>
  <dcterms:modified xsi:type="dcterms:W3CDTF">2014-12-13T16:01:30Z</dcterms:modified>
</cp:coreProperties>
</file>