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265" r:id="rId4"/>
    <p:sldId id="266" r:id="rId5"/>
    <p:sldId id="267" r:id="rId6"/>
    <p:sldId id="268" r:id="rId7"/>
    <p:sldId id="261" r:id="rId8"/>
    <p:sldId id="270" r:id="rId9"/>
    <p:sldId id="272" r:id="rId10"/>
    <p:sldId id="273" r:id="rId11"/>
    <p:sldId id="277" r:id="rId12"/>
    <p:sldId id="278" r:id="rId13"/>
    <p:sldId id="279" r:id="rId14"/>
    <p:sldId id="269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9A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5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96A5C-79F0-4932-AEDB-4A24952E97DA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7C1C-B94E-43E1-AB7F-32450AAAE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7C1C-B94E-43E1-AB7F-32450AAAEC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7C1C-B94E-43E1-AB7F-32450AAAEC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musculatura.na.by/images/pic20000.gi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rontology-explorer.narod.ru/Storage/09.11.2007_23-08-1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s61.radikal.ru/i174/0907/ff/4a9f3fa9ffb2.gi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ts.sci-lib.com/pictures/19/10/000063_n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ydesmoines.org/health_questions/graphics/images/en/122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tvoezdorovje.ru/wp-content/uploads/2009/01/red_blood_cells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044.radikal.ru/0801/72/ca3c79b161ee.gif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hyperlink" Target="http://www.paradiz.ru/img/portfolio/duhovn_cenost/IMG_6223.jpg" TargetMode="Externa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jplus.ru/img4/w/e/weidehua/naborBook.jpg" TargetMode="External"/><Relationship Id="rId11" Type="http://schemas.openxmlformats.org/officeDocument/2006/relationships/image" Target="../media/image12.gif"/><Relationship Id="rId5" Type="http://schemas.openxmlformats.org/officeDocument/2006/relationships/image" Target="../media/image9.jpeg"/><Relationship Id="rId15" Type="http://schemas.openxmlformats.org/officeDocument/2006/relationships/image" Target="../media/image15.gif"/><Relationship Id="rId10" Type="http://schemas.openxmlformats.org/officeDocument/2006/relationships/hyperlink" Target="http://fantasyflash.ru/anime/book/image/book29.gif" TargetMode="External"/><Relationship Id="rId4" Type="http://schemas.openxmlformats.org/officeDocument/2006/relationships/hyperlink" Target="http://www.zastavki.com/pictures/1280x800/2008/Photoshop_I_love_typography_008156_.jpg" TargetMode="External"/><Relationship Id="rId9" Type="http://schemas.openxmlformats.org/officeDocument/2006/relationships/image" Target="../media/image11.gif"/><Relationship Id="rId14" Type="http://schemas.openxmlformats.org/officeDocument/2006/relationships/hyperlink" Target="http://musculatura.na.by/images/pic20000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erovital.ru/uploads/posts/2009-09/1252360076_emboj2009197f2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ibl.tikva.ru/base/B1774/img/B1774p38-1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s61.radikal.ru/i174/0907/ff/4a9f3fa9ffb2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ruscience.newmail.ru/biology/life_evolution_2/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ТЕМА:</a:t>
            </a:r>
            <a:r>
              <a:rPr lang="ru-RU" b="1" dirty="0" smtClean="0">
                <a:solidFill>
                  <a:schemeClr val="bg1"/>
                </a:solidFill>
              </a:rPr>
              <a:t> Наследственная информация и ее реализация в клетке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4780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подтема</a:t>
            </a: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1: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Генетическая информация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243138" marR="0" lvl="0" indent="-22431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подтема</a:t>
            </a: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2: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Генная и клеточная инженерия. Вирусы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57600"/>
            <a:ext cx="9144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3138" lvl="0" indent="-2243138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4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ПЛАН:</a:t>
            </a:r>
          </a:p>
          <a:p>
            <a:pPr marL="742950" lvl="0" indent="-742950">
              <a:lnSpc>
                <a:spcPct val="80000"/>
              </a:lnSpc>
              <a:spcBef>
                <a:spcPct val="0"/>
              </a:spcBef>
              <a:buAutoNum type="arabicPeriod"/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Матричный принцип</a:t>
            </a:r>
          </a:p>
          <a:p>
            <a:pPr marL="742950" lvl="0" indent="-742950">
              <a:lnSpc>
                <a:spcPct val="80000"/>
              </a:lnSpc>
              <a:spcBef>
                <a:spcPct val="0"/>
              </a:spcBef>
              <a:buAutoNum type="arabicPeriod"/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Считывание генетической информации</a:t>
            </a:r>
          </a:p>
          <a:p>
            <a:pPr marL="742950" lvl="0" indent="-742950">
              <a:lnSpc>
                <a:spcPct val="80000"/>
              </a:lnSpc>
              <a:spcBef>
                <a:spcPct val="0"/>
              </a:spcBef>
              <a:buAutoNum type="arabicPeriod"/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Свойства генетического кода</a:t>
            </a:r>
          </a:p>
          <a:p>
            <a:pPr marL="742950" lvl="0" indent="-742950">
              <a:lnSpc>
                <a:spcPct val="80000"/>
              </a:lnSpc>
              <a:spcBef>
                <a:spcPct val="0"/>
              </a:spcBef>
              <a:buAutoNum type="arabicPeriod"/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Биосинтез белков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1447800"/>
            <a:ext cx="9144000" cy="77788"/>
            <a:chOff x="0" y="1447800"/>
            <a:chExt cx="9144000" cy="7778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0" y="3657600"/>
            <a:ext cx="9144000" cy="77788"/>
            <a:chOff x="0" y="1447800"/>
            <a:chExt cx="9144000" cy="777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Свойства генетического кода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95700" y="3848100"/>
            <a:ext cx="59436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705600" y="914400"/>
            <a:ext cx="2438400" cy="594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</a:pPr>
            <a:r>
              <a:rPr lang="ru-RU" sz="1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lang="ru-RU" sz="12000" b="1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нуклеотидов</a:t>
            </a:r>
          </a:p>
          <a:p>
            <a:pPr algn="ctr">
              <a:lnSpc>
                <a:spcPct val="89000"/>
              </a:lnSpc>
              <a:spcBef>
                <a:spcPct val="0"/>
              </a:spcBef>
            </a:pPr>
            <a:endParaRPr lang="ru-RU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64</a:t>
            </a: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кодона</a:t>
            </a: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кодируют а/к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2400" y="1066800"/>
            <a:ext cx="640080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ДНК - полимер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 3"/>
              </a:rPr>
              <a:t></a:t>
            </a:r>
            <a:endParaRPr lang="ru-RU" sz="3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Полимер состоит из мономеров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sym typeface="Wingdings 3"/>
              </a:rPr>
              <a:t></a:t>
            </a:r>
            <a:endParaRPr lang="ru-RU" sz="3400" b="1" dirty="0" smtClean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Мономер ДНК - нуклеотид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sym typeface="Wingdings 3"/>
              </a:rPr>
              <a:t></a:t>
            </a:r>
            <a:endParaRPr lang="ru-RU" sz="3400" b="1" dirty="0" smtClean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Виды нуклеотидов: Аденин (А), Тимин (Т) или </a:t>
            </a:r>
            <a:r>
              <a:rPr lang="ru-RU" sz="3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Урацил</a:t>
            </a: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(У в </a:t>
            </a:r>
            <a:r>
              <a:rPr lang="ru-RU" sz="3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РНК</a:t>
            </a: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), Гуанин (Г), Цитозин (</a:t>
            </a:r>
            <a:r>
              <a:rPr lang="ru-RU" sz="3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</a:t>
            </a: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sym typeface="Wingdings 3"/>
              </a:rPr>
              <a:t></a:t>
            </a:r>
            <a:endParaRPr lang="ru-RU" sz="3400" b="1" dirty="0" smtClean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Три любых нуклеотида - кодон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Пример: </a:t>
            </a:r>
            <a:r>
              <a:rPr lang="ru-RU" sz="3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АУУ</a:t>
            </a:r>
            <a:endParaRPr lang="ru-RU" sz="3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152400" y="990600"/>
            <a:ext cx="89916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i="1" u="sng" dirty="0" smtClean="0">
                <a:solidFill>
                  <a:schemeClr val="bg1"/>
                </a:solidFill>
              </a:rPr>
              <a:t>е) Антикодон -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три нуклеотида </a:t>
            </a:r>
            <a:r>
              <a:rPr lang="ru-RU" sz="4000" b="1" dirty="0" err="1" smtClean="0">
                <a:solidFill>
                  <a:schemeClr val="bg1"/>
                </a:solidFill>
              </a:rPr>
              <a:t>тРНК</a:t>
            </a:r>
            <a:r>
              <a:rPr lang="ru-RU" sz="4000" b="1" dirty="0" smtClean="0">
                <a:solidFill>
                  <a:schemeClr val="bg1"/>
                </a:solidFill>
              </a:rPr>
              <a:t>, комплиментарные нуклеотидам кодона </a:t>
            </a:r>
            <a:r>
              <a:rPr lang="ru-RU" sz="4000" b="1" dirty="0" err="1" smtClean="0">
                <a:solidFill>
                  <a:schemeClr val="bg1"/>
                </a:solidFill>
              </a:rPr>
              <a:t>иРНК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chemeClr val="bg1"/>
                </a:solidFill>
              </a:rPr>
              <a:t>ж) «Лист клевера» -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структура </a:t>
            </a:r>
            <a:r>
              <a:rPr lang="ru-RU" sz="4000" b="1" dirty="0" err="1" smtClean="0">
                <a:solidFill>
                  <a:schemeClr val="bg1"/>
                </a:solidFill>
              </a:rPr>
              <a:t>тРНК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в которую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свернуты 70-90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нуклеотидов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Синтез белка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8" descr="Картинка 26 из 2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1" y="2801008"/>
            <a:ext cx="3276600" cy="38415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152400" y="990600"/>
            <a:ext cx="89916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i="1" u="sng" dirty="0" smtClean="0">
                <a:solidFill>
                  <a:schemeClr val="bg1"/>
                </a:solidFill>
              </a:rPr>
              <a:t>Этапы синтеза белка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К черенку </a:t>
            </a:r>
            <a:r>
              <a:rPr lang="ru-RU" sz="4000" b="1" dirty="0" err="1" smtClean="0">
                <a:solidFill>
                  <a:schemeClr val="bg1"/>
                </a:solidFill>
              </a:rPr>
              <a:t>тРНК</a:t>
            </a:r>
            <a:r>
              <a:rPr lang="ru-RU" sz="4000" b="1" dirty="0" smtClean="0">
                <a:solidFill>
                  <a:schemeClr val="bg1"/>
                </a:solidFill>
              </a:rPr>
              <a:t> (листка клевера) присоединяется а/к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4000" b="1" dirty="0" err="1" smtClean="0">
                <a:solidFill>
                  <a:schemeClr val="bg1"/>
                </a:solidFill>
              </a:rPr>
              <a:t>тРНК</a:t>
            </a:r>
            <a:r>
              <a:rPr lang="ru-RU" sz="4000" b="1" dirty="0" smtClean="0">
                <a:solidFill>
                  <a:schemeClr val="bg1"/>
                </a:solidFill>
              </a:rPr>
              <a:t> соединяется с </a:t>
            </a:r>
            <a:r>
              <a:rPr lang="ru-RU" sz="4000" b="1" dirty="0" err="1" smtClean="0">
                <a:solidFill>
                  <a:schemeClr val="bg1"/>
                </a:solidFill>
              </a:rPr>
              <a:t>иРНК</a:t>
            </a:r>
            <a:r>
              <a:rPr lang="ru-RU" sz="4000" b="1" dirty="0" smtClean="0">
                <a:solidFill>
                  <a:schemeClr val="bg1"/>
                </a:solidFill>
              </a:rPr>
              <a:t> по схеме: кодон-антикодон. А/к отрывается от черенка</a:t>
            </a:r>
          </a:p>
          <a:p>
            <a:pPr marL="742950" lvl="0" indent="-7429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А/к присоединяется к полипептидной цепи белка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Синтез белка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Синтез белка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Картинка 8 из 28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52" y="1066800"/>
            <a:ext cx="888871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Матричный принцип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95700" y="3848100"/>
            <a:ext cx="59436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781800" y="1143000"/>
            <a:ext cx="2362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выполнять по  § 1</a:t>
            </a: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1,2 - ДНК - матрица для синтеза белков </a:t>
            </a: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3 - Удвоение ДНК</a:t>
            </a: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600" y="2209800"/>
            <a:ext cx="63246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Задача 1 - 2 балла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Зарисовать схему удвоения ДНК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Задача 2 - 1 балла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Зачем нужно удвоение ДНК?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Задача 3 - 1 балла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Зная, что потомки получили некачественный ген, можно ли говорить о качестве генетической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400" y="1066800"/>
            <a:ext cx="6019800" cy="1055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lang="ru-RU" sz="3000" b="1" i="1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000" b="1" i="1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(нормативный уровень)</a:t>
            </a:r>
            <a:endParaRPr lang="ru-RU" sz="3000" b="1" dirty="0" smtClean="0">
              <a:solidFill>
                <a:srgbClr val="8E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95700" y="3848100"/>
            <a:ext cx="59436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43000"/>
            <a:ext cx="2514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выполнять по  § 2</a:t>
            </a: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4,5 - Генетический код и его свойства</a:t>
            </a: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676400"/>
            <a:ext cx="66294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i="1" u="sng" dirty="0" smtClean="0">
                <a:solidFill>
                  <a:schemeClr val="bg1"/>
                </a:solidFill>
              </a:rPr>
              <a:t>Задача 4 - 1 балла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Зачем нужны 64 кодона?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i="1" u="sng" dirty="0" smtClean="0">
                <a:solidFill>
                  <a:schemeClr val="bg1"/>
                </a:solidFill>
              </a:rPr>
              <a:t>Задача 5 - 2 балл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i="1" dirty="0" smtClean="0">
                <a:solidFill>
                  <a:schemeClr val="bg1"/>
                </a:solidFill>
              </a:rPr>
              <a:t>Назовите генетические знаки препинания. Перечислите свойства генетического кода.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400" y="1066800"/>
            <a:ext cx="6019800" cy="660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lang="ru-RU" sz="3000" b="1" i="1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  (нормативный)</a:t>
            </a:r>
            <a:endParaRPr lang="ru-RU" sz="3000" b="1" dirty="0" smtClean="0">
              <a:solidFill>
                <a:srgbClr val="8E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Свойства генетического кода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95700" y="3848100"/>
            <a:ext cx="59436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43000"/>
            <a:ext cx="2514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выполнять по  § 2</a:t>
            </a: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6 - Генетический код и его свойства</a:t>
            </a: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676400"/>
            <a:ext cx="662940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i="1" u="sng" dirty="0" smtClean="0">
                <a:solidFill>
                  <a:schemeClr val="bg1"/>
                </a:solidFill>
              </a:rPr>
              <a:t>Задача 6 - 2 балл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Если изменить начало считывания кода - переставить промотор - что изменится в белке?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400" y="1066800"/>
            <a:ext cx="6019800" cy="660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lang="ru-RU" sz="3000" b="1" i="1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  (компетентный)</a:t>
            </a:r>
            <a:endParaRPr lang="ru-RU" sz="3000" b="1" dirty="0" smtClean="0">
              <a:solidFill>
                <a:srgbClr val="8E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Свойства генетического кода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0" descr="Картинка 25 из 2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39024"/>
          <a:stretch>
            <a:fillRect/>
          </a:stretch>
        </p:blipFill>
        <p:spPr bwMode="auto">
          <a:xfrm>
            <a:off x="914400" y="4648200"/>
            <a:ext cx="47244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95700" y="3848100"/>
            <a:ext cx="59436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1143000"/>
            <a:ext cx="2514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выполнять по  § 3</a:t>
            </a: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676400"/>
            <a:ext cx="66294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i="1" u="sng" dirty="0" smtClean="0">
                <a:solidFill>
                  <a:schemeClr val="bg1"/>
                </a:solidFill>
              </a:rPr>
              <a:t>Задача 7 - 2 балл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Как  увеличить производство белков?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Что такое </a:t>
            </a:r>
            <a:r>
              <a:rPr lang="ru-RU" sz="4000" b="1" dirty="0" err="1" smtClean="0">
                <a:solidFill>
                  <a:schemeClr val="bg1"/>
                </a:solidFill>
              </a:rPr>
              <a:t>полисома</a:t>
            </a:r>
            <a:r>
              <a:rPr lang="ru-RU" sz="4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400" y="1066800"/>
            <a:ext cx="6019800" cy="6606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000" b="1" i="1" u="sng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lang="ru-RU" sz="3000" b="1" i="1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  (творческий)</a:t>
            </a:r>
            <a:endParaRPr lang="ru-RU" sz="3000" b="1" dirty="0" smtClean="0">
              <a:solidFill>
                <a:srgbClr val="8E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Синтез белка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Картинка 16 из 2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5076825" cy="2752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Матричный принцип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04800" y="1066800"/>
            <a:ext cx="6019800" cy="2133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 живые существа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strike="noStrike" kern="120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95700" y="3848100"/>
            <a:ext cx="59436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304800" y="3352800"/>
            <a:ext cx="3048000" cy="1752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Общее: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820000"/>
                </a:solidFill>
                <a:latin typeface="+mj-lt"/>
                <a:ea typeface="+mj-ea"/>
                <a:cs typeface="+mj-cs"/>
              </a:rPr>
              <a:t>Строение клеток и протекающих в них процессов</a:t>
            </a: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D:\Общие документы\1000 Рисунков\ЖИВОЕ\животные\AN0115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1235546" cy="1184275"/>
          </a:xfrm>
          <a:prstGeom prst="rect">
            <a:avLst/>
          </a:prstGeom>
          <a:noFill/>
        </p:spPr>
      </p:pic>
      <p:pic>
        <p:nvPicPr>
          <p:cNvPr id="1029" name="Picture 5" descr="D:\Общие документы\1000 Рисунков\ЖИВОЕ\животные\AN01209_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D600"/>
              </a:clrFrom>
              <a:clrTo>
                <a:srgbClr val="FFD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09800"/>
            <a:ext cx="788484" cy="896734"/>
          </a:xfrm>
          <a:prstGeom prst="rect">
            <a:avLst/>
          </a:prstGeom>
          <a:noFill/>
        </p:spPr>
      </p:pic>
      <p:pic>
        <p:nvPicPr>
          <p:cNvPr id="1030" name="Picture 6" descr="D:\Общие документы\1000 Рисунков\ЖИВОЕ\животные\AN01308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05000"/>
            <a:ext cx="1465263" cy="1197755"/>
          </a:xfrm>
          <a:prstGeom prst="rect">
            <a:avLst/>
          </a:prstGeom>
          <a:noFill/>
        </p:spPr>
      </p:pic>
      <p:pic>
        <p:nvPicPr>
          <p:cNvPr id="1031" name="Picture 7" descr="D:\Общие документы\1000 Рисунков\ЛЮДИ и их занятия\семья, влюбленные, родственники\BD06621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752600"/>
            <a:ext cx="1250950" cy="1278773"/>
          </a:xfrm>
          <a:prstGeom prst="rect">
            <a:avLst/>
          </a:prstGeom>
          <a:noFill/>
        </p:spPr>
      </p:pic>
      <p:pic>
        <p:nvPicPr>
          <p:cNvPr id="1032" name="Picture 8" descr="D:\Общие документы\1000 Рисунков\ЖИВОЕ\расстения\BD08053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905000"/>
            <a:ext cx="1024452" cy="1214438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352800" y="3352800"/>
            <a:ext cx="3048000" cy="1752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dirty="0" smtClean="0">
                <a:solidFill>
                  <a:srgbClr val="820000"/>
                </a:solidFill>
                <a:latin typeface="+mj-lt"/>
                <a:ea typeface="+mj-ea"/>
                <a:cs typeface="+mj-cs"/>
              </a:rPr>
              <a:t>Различие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820000"/>
                </a:solidFill>
                <a:latin typeface="+mj-lt"/>
                <a:ea typeface="+mj-ea"/>
                <a:cs typeface="+mj-cs"/>
              </a:rPr>
              <a:t>Морфология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Физиология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820000"/>
                </a:solidFill>
                <a:latin typeface="+mj-lt"/>
                <a:ea typeface="+mj-ea"/>
                <a:cs typeface="+mj-cs"/>
              </a:rPr>
              <a:t>Биохимия</a:t>
            </a: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85006" y="2971800"/>
            <a:ext cx="5412582" cy="686594"/>
            <a:chOff x="685006" y="2971800"/>
            <a:chExt cx="5412582" cy="686594"/>
          </a:xfrm>
        </p:grpSpPr>
        <p:cxnSp>
          <p:nvCxnSpPr>
            <p:cNvPr id="23" name="Прямая со стрелкой 22"/>
            <p:cNvCxnSpPr/>
            <p:nvPr/>
          </p:nvCxnSpPr>
          <p:spPr>
            <a:xfrm rot="5400000">
              <a:off x="381000" y="3352800"/>
              <a:ext cx="6096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5400000">
              <a:off x="5791994" y="3275806"/>
              <a:ext cx="6096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381000" y="5257800"/>
            <a:ext cx="6019800" cy="16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00" b="1" i="0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Набор белков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820000"/>
                </a:solidFill>
                <a:latin typeface="+mj-lt"/>
                <a:ea typeface="+mj-ea"/>
                <a:cs typeface="+mj-cs"/>
              </a:rPr>
              <a:t>Определяет различия и сходство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 ближе организмы в системном положении, тем более</a:t>
            </a:r>
            <a:r>
              <a:rPr kumimoji="0" lang="ru-RU" sz="4400" b="1" i="0" strike="noStrike" kern="120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сходны их белки</a:t>
            </a:r>
            <a:endParaRPr kumimoji="0" lang="ru-RU" sz="4000" b="1" i="0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10800000">
            <a:off x="685800" y="4800600"/>
            <a:ext cx="5412582" cy="686594"/>
            <a:chOff x="685006" y="2971800"/>
            <a:chExt cx="5412582" cy="686594"/>
          </a:xfrm>
        </p:grpSpPr>
        <p:cxnSp>
          <p:nvCxnSpPr>
            <p:cNvPr id="28" name="Прямая со стрелкой 27"/>
            <p:cNvCxnSpPr/>
            <p:nvPr/>
          </p:nvCxnSpPr>
          <p:spPr>
            <a:xfrm rot="5400000">
              <a:off x="381000" y="3352800"/>
              <a:ext cx="6096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5791994" y="3275806"/>
              <a:ext cx="6096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Матричный принцип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Картинка 39 из 1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10660"/>
          <a:stretch>
            <a:fillRect/>
          </a:stretch>
        </p:blipFill>
        <p:spPr bwMode="auto">
          <a:xfrm>
            <a:off x="3853158" y="2895600"/>
            <a:ext cx="5081292" cy="3352800"/>
          </a:xfrm>
          <a:prstGeom prst="rect">
            <a:avLst/>
          </a:prstGeom>
          <a:noFill/>
        </p:spPr>
      </p:pic>
      <p:pic>
        <p:nvPicPr>
          <p:cNvPr id="2050" name="Picture 2" descr="Картинка 5 из 19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066800"/>
            <a:ext cx="5076825" cy="3810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28600" y="5029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sym typeface="Wingdings 3"/>
              </a:rPr>
              <a:t></a:t>
            </a:r>
            <a:r>
              <a:rPr lang="ru-RU" sz="3000" b="1" dirty="0" smtClean="0">
                <a:solidFill>
                  <a:schemeClr val="bg1"/>
                </a:solidFill>
              </a:rPr>
              <a:t>В составе гемоглобина все а/к в норме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0" y="990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В составе гемоглобина из 574 а/к заменены 2 а/к           </a:t>
            </a:r>
            <a:r>
              <a:rPr lang="ru-RU" sz="3000" b="1" dirty="0" smtClean="0">
                <a:solidFill>
                  <a:schemeClr val="bg1"/>
                </a:solidFill>
                <a:sym typeface="Wingdings 3"/>
              </a:rPr>
              <a:t>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6248400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sym typeface="Wingdings 3"/>
              </a:rPr>
              <a:t>Серповидноклеточная анемия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Матричный принцип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52400" y="990600"/>
            <a:ext cx="8763000" cy="586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в эритроцитах больных </a:t>
            </a:r>
            <a:r>
              <a:rPr kumimoji="0" lang="ru-RU" sz="6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серповидноклеточной</a:t>
            </a:r>
            <a:r>
              <a:rPr kumimoji="0" lang="ru-RU" sz="6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анемией все молекулы гемоглобина имеют одну и ту же ошибку в одном и том же месте?</a:t>
            </a:r>
            <a:endParaRPr kumimoji="0" lang="ru-RU" sz="60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Матричный принцип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619500" y="3848100"/>
            <a:ext cx="59436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Картинка 1 из 961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66800"/>
            <a:ext cx="2095071" cy="14916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0486" name="Picture 6" descr="Картинка 1 из 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51032" t="57658" r="6942"/>
          <a:stretch>
            <a:fillRect/>
          </a:stretch>
        </p:blipFill>
        <p:spPr bwMode="auto">
          <a:xfrm>
            <a:off x="6858000" y="2819400"/>
            <a:ext cx="2057939" cy="1295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0488" name="Picture 8" descr="Картинка 23 из 1592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143000"/>
            <a:ext cx="2228850" cy="201705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0490" name="Picture 10" descr="Картинка 20 из 2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1676400"/>
            <a:ext cx="2152650" cy="185573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</p:pic>
      <p:pic>
        <p:nvPicPr>
          <p:cNvPr id="20492" name="Picture 12" descr="Картинка 22 из 2016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10429" y="1143000"/>
            <a:ext cx="2815771" cy="24384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2743200" y="1295400"/>
            <a:ext cx="1219200" cy="304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5" name="Picture 15" descr="D:\Мои документы\2009-2010\учитель\биология\к уроку\рис_био\4d7ddef2640c4b827f4a5946d51a8d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4533900"/>
            <a:ext cx="1676400" cy="20955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0496" name="Picture 16" descr="D:\Мои документы\2009-2010\учитель\биология\к уроку\рис_био\dna12302.jpg"/>
          <p:cNvPicPr>
            <a:picLocks noChangeAspect="1" noChangeArrowheads="1"/>
          </p:cNvPicPr>
          <p:nvPr/>
        </p:nvPicPr>
        <p:blipFill>
          <a:blip r:embed="rId13"/>
          <a:srcRect l="5973" r="5972"/>
          <a:stretch>
            <a:fillRect/>
          </a:stretch>
        </p:blipFill>
        <p:spPr bwMode="auto">
          <a:xfrm rot="5400000">
            <a:off x="6765468" y="4551246"/>
            <a:ext cx="2246886" cy="20618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 rot="10800000">
            <a:off x="0" y="3810000"/>
            <a:ext cx="6553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Картинка 26 из 286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09800" y="3962400"/>
            <a:ext cx="2286000" cy="26801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0497" name="Picture 17" descr="D:\Мои документы\2009-2010\учитель\биология\к уроку\рис_био\daf994232895c912d9447cb6e44524a6.jpg"/>
          <p:cNvPicPr>
            <a:picLocks noChangeAspect="1" noChangeArrowheads="1"/>
          </p:cNvPicPr>
          <p:nvPr/>
        </p:nvPicPr>
        <p:blipFill>
          <a:blip r:embed="rId16"/>
          <a:srcRect b="6667"/>
          <a:stretch>
            <a:fillRect/>
          </a:stretch>
        </p:blipFill>
        <p:spPr bwMode="auto">
          <a:xfrm>
            <a:off x="4800600" y="4495800"/>
            <a:ext cx="1665514" cy="2133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cxnSp>
        <p:nvCxnSpPr>
          <p:cNvPr id="28" name="Прямая со стрелкой 27"/>
          <p:cNvCxnSpPr/>
          <p:nvPr/>
        </p:nvCxnSpPr>
        <p:spPr>
          <a:xfrm>
            <a:off x="1524000" y="6324600"/>
            <a:ext cx="12954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962400" y="6324600"/>
            <a:ext cx="12954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Матричный принцип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0" y="8382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228600" y="990600"/>
            <a:ext cx="8915400" cy="274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6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а) </a:t>
            </a:r>
            <a:r>
              <a:rPr lang="ru-RU" sz="6000" b="1" i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Ген</a:t>
            </a:r>
            <a:r>
              <a:rPr lang="ru-RU" sz="6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участок ДНК, служащий матрицей для синтеза 1 белка - единица наследственной информации</a:t>
            </a:r>
          </a:p>
        </p:txBody>
      </p:sp>
      <p:pic>
        <p:nvPicPr>
          <p:cNvPr id="32" name="Picture 14" descr="Картинка 38 из 2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5076825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6 из 2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799" y="152400"/>
            <a:ext cx="599122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Считывание генетической информации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0" y="762000"/>
            <a:ext cx="9144000" cy="77788"/>
            <a:chOff x="0" y="1447800"/>
            <a:chExt cx="9144000" cy="777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447800"/>
              <a:ext cx="9144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228600" y="990600"/>
            <a:ext cx="8915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5000" b="1" i="1" dirty="0" smtClean="0">
                <a:solidFill>
                  <a:schemeClr val="bg1"/>
                </a:solidFill>
              </a:rPr>
              <a:t>б) </a:t>
            </a:r>
            <a:r>
              <a:rPr lang="ru-RU" sz="5000" b="1" i="1" u="sng" dirty="0" smtClean="0">
                <a:solidFill>
                  <a:schemeClr val="bg1"/>
                </a:solidFill>
              </a:rPr>
              <a:t>Транскрипция</a:t>
            </a:r>
            <a:r>
              <a:rPr lang="ru-RU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процесс образования </a:t>
            </a:r>
            <a:r>
              <a:rPr lang="ru-RU" sz="45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иРНК</a:t>
            </a:r>
            <a:endParaRPr lang="ru-RU" sz="45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5000" b="1" i="1" dirty="0" smtClean="0">
                <a:solidFill>
                  <a:schemeClr val="bg1"/>
                </a:solidFill>
              </a:rPr>
              <a:t>в) </a:t>
            </a:r>
            <a:r>
              <a:rPr lang="ru-RU" sz="5000" b="1" i="1" u="sng" dirty="0" smtClean="0">
                <a:solidFill>
                  <a:schemeClr val="bg1"/>
                </a:solidFill>
              </a:rPr>
              <a:t>Промотор</a:t>
            </a:r>
            <a:r>
              <a:rPr lang="ru-RU" sz="5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- специфическая последовательность нуклеотидов ДНК, «запускающая» действие полимеразы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5000" b="1" i="1" dirty="0" smtClean="0">
                <a:solidFill>
                  <a:schemeClr val="bg1"/>
                </a:solidFill>
              </a:rPr>
              <a:t>г) </a:t>
            </a:r>
            <a:r>
              <a:rPr lang="ru-RU" sz="5000" b="1" i="1" u="sng" dirty="0" smtClean="0">
                <a:solidFill>
                  <a:schemeClr val="bg1"/>
                </a:solidFill>
              </a:rPr>
              <a:t>Полимераза</a:t>
            </a:r>
            <a:r>
              <a:rPr lang="ru-RU" sz="5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- фермент, который подбирает нуклеотиды к цепочке ДНК по принципу </a:t>
            </a:r>
            <a:r>
              <a:rPr lang="ru-RU" sz="4000" b="1" dirty="0" err="1" smtClean="0">
                <a:solidFill>
                  <a:schemeClr val="bg1"/>
                </a:solidFill>
              </a:rPr>
              <a:t>комплементарности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5000" b="1" i="1" dirty="0" err="1" smtClean="0">
                <a:solidFill>
                  <a:schemeClr val="bg1"/>
                </a:solidFill>
              </a:rPr>
              <a:t>д</a:t>
            </a:r>
            <a:r>
              <a:rPr lang="ru-RU" sz="5000" b="1" i="1" dirty="0" smtClean="0">
                <a:solidFill>
                  <a:schemeClr val="bg1"/>
                </a:solidFill>
              </a:rPr>
              <a:t>) </a:t>
            </a:r>
            <a:r>
              <a:rPr lang="ru-RU" sz="5000" b="1" i="1" u="sng" dirty="0" smtClean="0">
                <a:solidFill>
                  <a:schemeClr val="bg1"/>
                </a:solidFill>
              </a:rPr>
              <a:t>Кодон</a:t>
            </a:r>
            <a:r>
              <a:rPr lang="ru-RU" sz="5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- триплет нуклеотидов, кодирующий а/к</a:t>
            </a:r>
            <a:endParaRPr lang="ru-RU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25 из 2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147" y="2743200"/>
            <a:ext cx="4834053" cy="3886201"/>
          </a:xfrm>
          <a:prstGeom prst="rect">
            <a:avLst/>
          </a:prstGeom>
          <a:noFill/>
        </p:spPr>
      </p:pic>
      <p:pic>
        <p:nvPicPr>
          <p:cNvPr id="5126" name="Picture 6" descr="Картинка 18 из 28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428625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505</Words>
  <Application>Microsoft Office PowerPoint</Application>
  <PresentationFormat>Экран (4:3)</PresentationFormat>
  <Paragraphs>101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ТЕМА: Наследственная информация и ее реализация в клетке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LuciUrs</cp:lastModifiedBy>
  <cp:revision>135</cp:revision>
  <dcterms:modified xsi:type="dcterms:W3CDTF">2014-12-13T15:59:44Z</dcterms:modified>
</cp:coreProperties>
</file>