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65" r:id="rId15"/>
    <p:sldId id="26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wmf"/><Relationship Id="rId18" Type="http://schemas.openxmlformats.org/officeDocument/2006/relationships/slide" Target="slide11.xml"/><Relationship Id="rId3" Type="http://schemas.openxmlformats.org/officeDocument/2006/relationships/image" Target="../media/image1.jpeg"/><Relationship Id="rId21" Type="http://schemas.openxmlformats.org/officeDocument/2006/relationships/slide" Target="slide12.xml"/><Relationship Id="rId7" Type="http://schemas.openxmlformats.org/officeDocument/2006/relationships/image" Target="../media/image3.wmf"/><Relationship Id="rId12" Type="http://schemas.openxmlformats.org/officeDocument/2006/relationships/slide" Target="slide9.xml"/><Relationship Id="rId17" Type="http://schemas.openxmlformats.org/officeDocument/2006/relationships/image" Target="../media/image8.wmf"/><Relationship Id="rId2" Type="http://schemas.openxmlformats.org/officeDocument/2006/relationships/slide" Target="slide5.xml"/><Relationship Id="rId16" Type="http://schemas.openxmlformats.org/officeDocument/2006/relationships/slide" Target="slide10.xml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.wmf"/><Relationship Id="rId5" Type="http://schemas.openxmlformats.org/officeDocument/2006/relationships/image" Target="../media/image2.jpeg"/><Relationship Id="rId15" Type="http://schemas.openxmlformats.org/officeDocument/2006/relationships/image" Target="../media/image7.wmf"/><Relationship Id="rId10" Type="http://schemas.openxmlformats.org/officeDocument/2006/relationships/slide" Target="slide13.xml"/><Relationship Id="rId19" Type="http://schemas.openxmlformats.org/officeDocument/2006/relationships/image" Target="../media/image9.wmf"/><Relationship Id="rId4" Type="http://schemas.openxmlformats.org/officeDocument/2006/relationships/slide" Target="slide4.xml"/><Relationship Id="rId9" Type="http://schemas.openxmlformats.org/officeDocument/2006/relationships/image" Target="../media/image4.wmf"/><Relationship Id="rId14" Type="http://schemas.openxmlformats.org/officeDocument/2006/relationships/slide" Target="slide8.xml"/><Relationship Id="rId22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u="sng" dirty="0" smtClean="0">
                <a:solidFill>
                  <a:srgbClr val="4C0026"/>
                </a:solidFill>
              </a:rPr>
              <a:t>ТЕМА:</a:t>
            </a:r>
            <a:r>
              <a:rPr lang="ru-RU" sz="4200" b="1" dirty="0" smtClean="0">
                <a:solidFill>
                  <a:srgbClr val="4C0026"/>
                </a:solidFill>
              </a:rPr>
              <a:t>  </a:t>
            </a:r>
            <a:r>
              <a:rPr lang="ru-RU" sz="3850" b="1" dirty="0" smtClean="0">
                <a:solidFill>
                  <a:srgbClr val="4C0026"/>
                </a:solidFill>
              </a:rPr>
              <a:t> </a:t>
            </a:r>
            <a:r>
              <a:rPr lang="ru-RU" sz="3850" b="1" dirty="0" smtClean="0">
                <a:solidFill>
                  <a:srgbClr val="4C0026"/>
                </a:solidFill>
              </a:rPr>
              <a:t>               </a:t>
            </a:r>
            <a:r>
              <a:rPr lang="ru-RU" sz="5000" b="1" u="sng" dirty="0" smtClean="0">
                <a:solidFill>
                  <a:srgbClr val="002060"/>
                </a:solidFill>
              </a:rPr>
              <a:t>СТРОЕНИЕ КЛЕТКИ</a:t>
            </a:r>
            <a:endParaRPr lang="ru-RU" sz="50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682875"/>
            <a:r>
              <a:rPr lang="ru-RU" sz="4200" b="1" u="sng" dirty="0" smtClean="0">
                <a:solidFill>
                  <a:srgbClr val="4C0026"/>
                </a:solidFill>
              </a:rPr>
              <a:t>ПЛАН:</a:t>
            </a:r>
            <a:r>
              <a:rPr lang="ru-RU" sz="4200" b="1" dirty="0" smtClean="0">
                <a:solidFill>
                  <a:srgbClr val="4C0026"/>
                </a:solidFill>
              </a:rPr>
              <a:t>      </a:t>
            </a:r>
            <a:r>
              <a:rPr lang="ru-RU" sz="3500" b="1" dirty="0" smtClean="0">
                <a:solidFill>
                  <a:srgbClr val="002060"/>
                </a:solidFill>
              </a:rPr>
              <a:t>1. Состав клетки. Сравнительная характеристика органоидов</a:t>
            </a:r>
            <a:r>
              <a:rPr lang="ru-RU" sz="3500" b="1" dirty="0" smtClean="0">
                <a:solidFill>
                  <a:srgbClr val="002060"/>
                </a:solidFill>
              </a:rPr>
              <a:t>.</a:t>
            </a:r>
          </a:p>
          <a:p>
            <a:pPr marL="2868613" indent="-452438"/>
            <a:r>
              <a:rPr lang="ru-RU" sz="3500" b="1" dirty="0" smtClean="0">
                <a:solidFill>
                  <a:srgbClr val="002060"/>
                </a:solidFill>
              </a:rPr>
              <a:t>2. Строение клетки эукариот и прокариот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7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7724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лизосомы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Мои документы\2009-2010\учитель\биология\3. урок_5-6\клетка\лизосомы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295400"/>
            <a:ext cx="7802409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8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6962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рибосомы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ис. 20"/>
          <p:cNvPicPr/>
          <p:nvPr/>
        </p:nvPicPr>
        <p:blipFill>
          <a:blip r:embed="rId3"/>
          <a:srcRect r="52887" b="57004"/>
          <a:stretch>
            <a:fillRect/>
          </a:stretch>
        </p:blipFill>
        <p:spPr bwMode="auto">
          <a:xfrm>
            <a:off x="457200" y="1447800"/>
            <a:ext cx="4800600" cy="487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9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7724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Органы движения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Мои документы\2009-2010\учитель\биология\3. урок_5-6\клетка\прокарио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616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2009-2010\учитель\биология\3. урок_5-6\клетка\199.jpg"/>
          <p:cNvPicPr>
            <a:picLocks noChangeAspect="1" noChangeArrowheads="1"/>
          </p:cNvPicPr>
          <p:nvPr/>
        </p:nvPicPr>
        <p:blipFill>
          <a:blip r:embed="rId2"/>
          <a:srcRect t="62307"/>
          <a:stretch>
            <a:fillRect/>
          </a:stretch>
        </p:blipFill>
        <p:spPr bwMode="auto">
          <a:xfrm>
            <a:off x="152400" y="1447800"/>
            <a:ext cx="8797434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!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76962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Ответ не верный! 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228600"/>
            <a:ext cx="8686800" cy="14642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sz="4000" b="1" dirty="0" smtClean="0">
                <a:solidFill>
                  <a:srgbClr val="002060"/>
                </a:solidFill>
              </a:rPr>
              <a:t>В) Дополнительный вопрос - компетентный уровень - 1 балл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0" y="182880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организмы на Земле имеют клеточное строение. О чем это говорит?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 чем проявляется сходство хлоропластов и митохондрий?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Почему обмен веществ считают основным признаком жизни?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помидор красный, а петрушка зеленая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 Почему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картофель на свету зеленеет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 Почему листья осенью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желтеют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0"/>
            <a:ext cx="8686800" cy="69125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Оцените свою работу:</a:t>
            </a:r>
          </a:p>
          <a:p>
            <a:pPr marL="742950" indent="-742950"/>
            <a:r>
              <a:rPr lang="ru-RU" sz="4000" b="1" dirty="0" smtClean="0">
                <a:solidFill>
                  <a:srgbClr val="002060"/>
                </a:solidFill>
              </a:rPr>
              <a:t>А) Заполнение таблицы - нормативный уровень:</a:t>
            </a:r>
          </a:p>
          <a:p>
            <a:pPr marL="742950" indent="-742950" algn="ctr"/>
            <a:r>
              <a:rPr lang="ru-RU" sz="4000" b="1" dirty="0" smtClean="0">
                <a:solidFill>
                  <a:srgbClr val="002060"/>
                </a:solidFill>
              </a:rPr>
              <a:t>1-5 строк - 1 балл</a:t>
            </a:r>
          </a:p>
          <a:p>
            <a:pPr marL="742950" indent="-742950" algn="ctr"/>
            <a:r>
              <a:rPr lang="ru-RU" sz="4000" b="1" dirty="0" smtClean="0">
                <a:solidFill>
                  <a:srgbClr val="002060"/>
                </a:solidFill>
              </a:rPr>
              <a:t>6-8 строк - 2 балла</a:t>
            </a:r>
          </a:p>
          <a:p>
            <a:pPr marL="742950" indent="-742950" algn="ctr"/>
            <a:r>
              <a:rPr lang="ru-RU" sz="4000" b="1" dirty="0" smtClean="0">
                <a:solidFill>
                  <a:srgbClr val="002060"/>
                </a:solidFill>
              </a:rPr>
              <a:t>9-12 строк - 3 балла</a:t>
            </a:r>
          </a:p>
          <a:p>
            <a:pPr marL="742950" indent="-742950"/>
            <a:r>
              <a:rPr lang="ru-RU" sz="4000" b="1" dirty="0" smtClean="0">
                <a:solidFill>
                  <a:srgbClr val="002060"/>
                </a:solidFill>
              </a:rPr>
              <a:t>Б) «Клетка в образах» - компетентный уровень - 1 балл</a:t>
            </a:r>
          </a:p>
          <a:p>
            <a:pPr marL="742950" indent="-742950"/>
            <a:r>
              <a:rPr lang="ru-RU" sz="4000" b="1" dirty="0" smtClean="0">
                <a:solidFill>
                  <a:srgbClr val="002060"/>
                </a:solidFill>
              </a:rPr>
              <a:t>В) Дополнительный вопрос - компетентный уровень - 1 балл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267200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или</a:t>
            </a:r>
            <a:endParaRPr lang="ru-RU" sz="3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228600"/>
            <a:ext cx="8686800" cy="6980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2. Строение клетки эукариот и прокариот</a:t>
            </a:r>
            <a:endParaRPr lang="ru-RU" sz="3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066800"/>
          <a:ext cx="8458200" cy="5410200"/>
        </p:xfrm>
        <a:graphic>
          <a:graphicData uri="http://schemas.openxmlformats.org/drawingml/2006/table">
            <a:tbl>
              <a:tblPr/>
              <a:tblGrid>
                <a:gridCol w="4800600"/>
                <a:gridCol w="1828800"/>
                <a:gridCol w="1828800"/>
              </a:tblGrid>
              <a:tr h="0"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Признаки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Прокариоты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Эукариоты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1. Ядерная оболочка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2. Плазматическая мембрана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3. Митохондрии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5. Рибосомы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8. Клеточная стенка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9. Капсула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10.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Вакуоли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11. Пластиды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12. Хромосома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13.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Ядро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-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r>
                        <a:rPr lang="ru-RU" sz="2500" b="1" dirty="0"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586740" indent="-226695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14. Органоиды движения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6740" indent="-226695" algn="ctr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latin typeface="Arial Black" pitchFamily="34" charset="0"/>
                          <a:ea typeface="Times New Roman"/>
                        </a:rPr>
                        <a:t>+</a:t>
                      </a:r>
                      <a:endParaRPr lang="ru-RU" sz="25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38100" marR="38100" marT="38100" marB="381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61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2060"/>
                </a:solidFill>
              </a:rPr>
              <a:t>2. Задание творческого уровня - 1 балл</a:t>
            </a:r>
            <a:endParaRPr lang="ru-RU" sz="39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762000"/>
            <a:ext cx="8763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1 мм =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мкм (микрометр) =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нм (нанометр). Расположите в порядке возрастания размеров органоиды клетки (от меньшего к большему).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Б) Известно, что в ситуации голодания клетки лизосомы переваривают некоторые органоиды, но это не приводит к уничтожению клетки. Какие органоиды можно было бы «переварить» лизосомам с наименьшим нарушением  жизнедеятельности клетки?</a:t>
            </a: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В) Существует наука - </a:t>
            </a:r>
            <a:r>
              <a:rPr lang="ru-RU" sz="2800" b="1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биоинформатика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 Как вы думаете, чем занимается </a:t>
            </a:r>
            <a:r>
              <a:rPr lang="ru-RU" sz="2800" b="1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биоинформатик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4572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228600"/>
            <a:ext cx="8534400" cy="7661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900" b="1" dirty="0" err="1" smtClean="0">
                <a:solidFill>
                  <a:srgbClr val="002060"/>
                </a:solidFill>
              </a:rPr>
              <a:t>Биоинформатик</a:t>
            </a:r>
            <a:endParaRPr lang="ru-RU" sz="3900" dirty="0"/>
          </a:p>
        </p:txBody>
      </p:sp>
      <p:pic>
        <p:nvPicPr>
          <p:cNvPr id="3" name="Рисунок 2" descr="http://bio.1september.ru/2003/09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910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990600"/>
            <a:ext cx="8610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биоинформатики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заключается в том, чтобы найти ранее неизвестные гены и описать их предположительную функцию.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Биоинформатика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играет существенную роль в поиске новых лекарственных препаратов и мишеней для них, а также в отбраковке неперспективных лекарств. </a:t>
            </a: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Пример:</a:t>
            </a:r>
            <a:endParaRPr lang="ru-RU" sz="2000" b="1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генетических данных людей здоровых и с каким-либо заболеванием, например ишемической болезнью сердца.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 одного гена, ответственного за эту болезнь.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Однако сопоставление данных по большому количеству больных позволило найти так называемые ассоциации — набор генов предрасположенности к указанной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болезни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и тем самым дает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генетическую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группу риска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Любая </a:t>
            </a:r>
            <a:r>
              <a:rPr lang="ru-RU" sz="2000" dirty="0" smtClean="0"/>
              <a:t>крупная или средняя </a:t>
            </a:r>
            <a:endParaRPr lang="ru-RU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фармацевтическая </a:t>
            </a:r>
            <a:r>
              <a:rPr lang="ru-RU" sz="2000" dirty="0" smtClean="0"/>
              <a:t>или </a:t>
            </a:r>
            <a:r>
              <a:rPr lang="ru-RU" sz="2000" dirty="0" err="1" smtClean="0"/>
              <a:t>биотехнологическая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компания </a:t>
            </a:r>
            <a:r>
              <a:rPr lang="ru-RU" sz="2000" dirty="0" smtClean="0"/>
              <a:t>имеет отдел </a:t>
            </a:r>
            <a:r>
              <a:rPr lang="ru-RU" sz="2000" dirty="0" err="1" smtClean="0"/>
              <a:t>биоинформатики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Сейчас </a:t>
            </a:r>
            <a:r>
              <a:rPr lang="ru-RU" sz="2000" dirty="0" smtClean="0"/>
              <a:t>многие университеты готовят </a:t>
            </a:r>
            <a:endParaRPr lang="ru-RU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специалистов </a:t>
            </a:r>
            <a:r>
              <a:rPr lang="ru-RU" sz="2000" dirty="0" smtClean="0"/>
              <a:t>в этой области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228600"/>
            <a:ext cx="8686800" cy="14642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1. Состав клетки. Сравнительная характеристика </a:t>
            </a:r>
            <a:r>
              <a:rPr lang="ru-RU" sz="4000" b="1" dirty="0" smtClean="0">
                <a:solidFill>
                  <a:srgbClr val="002060"/>
                </a:solidFill>
              </a:rPr>
              <a:t>органоидов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latin typeface="Bookman Old Style" pitchFamily="18" charset="0"/>
              </a:rPr>
              <a:t>В таблице даны описания структуры и функций органоидов клетки. </a:t>
            </a:r>
          </a:p>
          <a:p>
            <a:pPr algn="ctr"/>
            <a:r>
              <a:rPr lang="ru-RU" sz="3000" b="1" i="1" dirty="0" smtClean="0">
                <a:latin typeface="Bookman Old Style" pitchFamily="18" charset="0"/>
              </a:rPr>
              <a:t>Но ячейки таблицы перепутаны. На основе данной таблицы составьте в тетради новую с правильно расположенными данными, где будут следующие столбики:</a:t>
            </a:r>
            <a:endParaRPr lang="ru-RU" sz="3000" b="1" i="1" dirty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5029200"/>
          <a:ext cx="8610600" cy="1661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209800"/>
                <a:gridCol w="1066800"/>
                <a:gridCol w="3200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err="1" smtClean="0">
                          <a:solidFill>
                            <a:srgbClr val="002060"/>
                          </a:solidFill>
                        </a:rPr>
                        <a:t>Наиме-нование</a:t>
                      </a:r>
                      <a:endParaRPr lang="ru-RU" sz="3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err="1" smtClean="0">
                          <a:solidFill>
                            <a:srgbClr val="002060"/>
                          </a:solidFill>
                        </a:rPr>
                        <a:t>Раз-мер</a:t>
                      </a:r>
                      <a:endParaRPr lang="ru-RU" sz="3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rgbClr val="002060"/>
                          </a:solidFill>
                        </a:rPr>
                        <a:t>Строение</a:t>
                      </a:r>
                      <a:endParaRPr lang="ru-RU" sz="3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rgbClr val="002060"/>
                          </a:solidFill>
                        </a:rPr>
                        <a:t>Функции</a:t>
                      </a:r>
                      <a:endParaRPr lang="ru-RU" sz="3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rgbClr val="002060"/>
                          </a:solidFill>
                        </a:rPr>
                        <a:t>Цитоплазма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бщие документы\100000 рисунков\ПЛАНЕТА\достопримечательности, памятники\point435_Irkutsk_ISS011-E-99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25809" y="1293591"/>
            <a:ext cx="5787581" cy="5029200"/>
          </a:xfrm>
          <a:prstGeom prst="roundRect">
            <a:avLst/>
          </a:prstGeom>
          <a:ln w="76200"/>
        </p:spPr>
      </p:pic>
      <p:sp>
        <p:nvSpPr>
          <p:cNvPr id="9" name="Скругленный прямоугольник 8"/>
          <p:cNvSpPr/>
          <p:nvPr/>
        </p:nvSpPr>
        <p:spPr>
          <a:xfrm>
            <a:off x="228600" y="228600"/>
            <a:ext cx="8686800" cy="5788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Задание компетентного уровня «Клетка в образах»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733800" y="2895600"/>
            <a:ext cx="1752600" cy="1670380"/>
            <a:chOff x="4419600" y="990600"/>
            <a:chExt cx="1752600" cy="1670380"/>
          </a:xfrm>
        </p:grpSpPr>
        <p:pic>
          <p:nvPicPr>
            <p:cNvPr id="2050" name="Picture 2" descr="D:\Общие документы\100000 рисунков\ПЛАНЕТА\достопримечательности, памятники\kremel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6000" b="14000"/>
            <a:stretch>
              <a:fillRect/>
            </a:stretch>
          </p:blipFill>
          <p:spPr bwMode="auto">
            <a:xfrm>
              <a:off x="4419600" y="990600"/>
              <a:ext cx="1752600" cy="167038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410200" y="1371600"/>
              <a:ext cx="609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000" b="1" dirty="0"/>
            </a:p>
          </p:txBody>
        </p:sp>
      </p:grpSp>
      <p:pic>
        <p:nvPicPr>
          <p:cNvPr id="2052" name="Picture 4" descr="D:\Общие документы\1000 Рисунков\ПЛАНЕТА\город\J0237951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752600"/>
            <a:ext cx="1743075" cy="1355725"/>
          </a:xfrm>
          <a:prstGeom prst="rect">
            <a:avLst/>
          </a:prstGeom>
          <a:noFill/>
        </p:spPr>
      </p:pic>
      <p:pic>
        <p:nvPicPr>
          <p:cNvPr id="2053" name="Picture 5" descr="D:\Общие документы\1000 Рисунков\ПЛАНЕТА\город\J0287355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1066800"/>
            <a:ext cx="2060401" cy="1728787"/>
          </a:xfrm>
          <a:prstGeom prst="rect">
            <a:avLst/>
          </a:prstGeom>
          <a:noFill/>
        </p:spPr>
      </p:pic>
      <p:sp>
        <p:nvSpPr>
          <p:cNvPr id="17" name="Управляющая кнопка: справка 16">
            <a:hlinkClick r:id="rId6" action="ppaction://hlinksldjump" highlightClick="1"/>
          </p:cNvPr>
          <p:cNvSpPr/>
          <p:nvPr/>
        </p:nvSpPr>
        <p:spPr>
          <a:xfrm>
            <a:off x="381000" y="18288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справка 17">
            <a:hlinkClick r:id="rId8" action="ppaction://hlinksldjump" highlightClick="1"/>
          </p:cNvPr>
          <p:cNvSpPr/>
          <p:nvPr/>
        </p:nvSpPr>
        <p:spPr>
          <a:xfrm>
            <a:off x="4876800" y="12954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правка 19">
            <a:hlinkClick r:id="rId4" action="ppaction://hlinksldjump" highlightClick="1"/>
          </p:cNvPr>
          <p:cNvSpPr/>
          <p:nvPr/>
        </p:nvSpPr>
        <p:spPr>
          <a:xfrm>
            <a:off x="4876800" y="33528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правка 20">
            <a:hlinkClick r:id="rId2" action="ppaction://hlinksldjump" highlightClick="1"/>
          </p:cNvPr>
          <p:cNvSpPr/>
          <p:nvPr/>
        </p:nvSpPr>
        <p:spPr>
          <a:xfrm>
            <a:off x="1524000" y="55626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сведения 21">
            <a:hlinkClick r:id="rId10" action="ppaction://hlinksldjump" highlightClick="1"/>
          </p:cNvPr>
          <p:cNvSpPr/>
          <p:nvPr/>
        </p:nvSpPr>
        <p:spPr>
          <a:xfrm>
            <a:off x="381000" y="22860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сведения 22">
            <a:hlinkClick r:id="rId10" action="ppaction://hlinksldjump" highlightClick="1"/>
          </p:cNvPr>
          <p:cNvSpPr/>
          <p:nvPr/>
        </p:nvSpPr>
        <p:spPr>
          <a:xfrm>
            <a:off x="4876800" y="17526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ведения 23">
            <a:hlinkClick r:id="rId10" action="ppaction://hlinksldjump" highlightClick="1"/>
          </p:cNvPr>
          <p:cNvSpPr/>
          <p:nvPr/>
        </p:nvSpPr>
        <p:spPr>
          <a:xfrm>
            <a:off x="3962400" y="33528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сведения 24">
            <a:hlinkClick r:id="rId10" action="ppaction://hlinksldjump" highlightClick="1"/>
          </p:cNvPr>
          <p:cNvSpPr/>
          <p:nvPr/>
        </p:nvSpPr>
        <p:spPr>
          <a:xfrm>
            <a:off x="1524000" y="60198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D:\Общие документы\1000 Рисунков\ПЛАНЕТА\город\BD07429_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4191000"/>
            <a:ext cx="1765300" cy="1779587"/>
          </a:xfrm>
          <a:prstGeom prst="rect">
            <a:avLst/>
          </a:prstGeom>
          <a:noFill/>
        </p:spPr>
      </p:pic>
      <p:sp>
        <p:nvSpPr>
          <p:cNvPr id="27" name="Управляющая кнопка: справка 26">
            <a:hlinkClick r:id="rId12" action="ppaction://hlinksldjump" highlightClick="1"/>
          </p:cNvPr>
          <p:cNvSpPr/>
          <p:nvPr/>
        </p:nvSpPr>
        <p:spPr>
          <a:xfrm>
            <a:off x="6400800" y="48768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сведения 27">
            <a:hlinkClick r:id="rId10" action="ppaction://hlinksldjump" highlightClick="1"/>
          </p:cNvPr>
          <p:cNvSpPr/>
          <p:nvPr/>
        </p:nvSpPr>
        <p:spPr>
          <a:xfrm>
            <a:off x="6400800" y="53340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Общие документы\1000 Рисунков\ПЛАНЕТА\экология, заводы, мусор\J0234142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5094287"/>
            <a:ext cx="1811933" cy="1763713"/>
          </a:xfrm>
          <a:prstGeom prst="rect">
            <a:avLst/>
          </a:prstGeom>
          <a:noFill/>
        </p:spPr>
      </p:pic>
      <p:sp>
        <p:nvSpPr>
          <p:cNvPr id="30" name="Управляющая кнопка: справка 29">
            <a:hlinkClick r:id="rId14" action="ppaction://hlinksldjump" highlightClick="1"/>
          </p:cNvPr>
          <p:cNvSpPr/>
          <p:nvPr/>
        </p:nvSpPr>
        <p:spPr>
          <a:xfrm>
            <a:off x="3124200" y="5322887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0" action="ppaction://hlinksldjump" highlightClick="1"/>
          </p:cNvPr>
          <p:cNvSpPr/>
          <p:nvPr/>
        </p:nvSpPr>
        <p:spPr>
          <a:xfrm>
            <a:off x="3124200" y="5780087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D:\Общие документы\1000 Рисунков\ЛЮДИ и их занятия\медицина, наука\HM00307_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1143000"/>
            <a:ext cx="1447800" cy="1352616"/>
          </a:xfrm>
          <a:prstGeom prst="rect">
            <a:avLst/>
          </a:prstGeom>
          <a:noFill/>
        </p:spPr>
      </p:pic>
      <p:sp>
        <p:nvSpPr>
          <p:cNvPr id="33" name="Управляющая кнопка: справка 32">
            <a:hlinkClick r:id="rId16" action="ppaction://hlinksldjump" highlightClick="1"/>
          </p:cNvPr>
          <p:cNvSpPr/>
          <p:nvPr/>
        </p:nvSpPr>
        <p:spPr>
          <a:xfrm>
            <a:off x="2667000" y="11430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0" action="ppaction://hlinksldjump" highlightClick="1"/>
          </p:cNvPr>
          <p:cNvSpPr/>
          <p:nvPr/>
        </p:nvSpPr>
        <p:spPr>
          <a:xfrm>
            <a:off x="2667000" y="16002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D:\Общие документы\1000 Рисунков\ЛЮДИ и их занятия\медицина, наука\HM00158_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5000" y="4038600"/>
            <a:ext cx="1951037" cy="1103313"/>
          </a:xfrm>
          <a:prstGeom prst="rect">
            <a:avLst/>
          </a:prstGeom>
          <a:noFill/>
        </p:spPr>
      </p:pic>
      <p:sp>
        <p:nvSpPr>
          <p:cNvPr id="37" name="Управляющая кнопка: справка 36">
            <a:hlinkClick r:id="rId18" action="ppaction://hlinksldjump" highlightClick="1"/>
          </p:cNvPr>
          <p:cNvSpPr/>
          <p:nvPr/>
        </p:nvSpPr>
        <p:spPr>
          <a:xfrm>
            <a:off x="1447800" y="40386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0" action="ppaction://hlinksldjump" highlightClick="1"/>
          </p:cNvPr>
          <p:cNvSpPr/>
          <p:nvPr/>
        </p:nvSpPr>
        <p:spPr>
          <a:xfrm>
            <a:off x="1447800" y="44958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D:\Общие документы\1000 Рисунков\ДОМ\еда\J0215943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0" y="3886200"/>
            <a:ext cx="1230313" cy="942243"/>
          </a:xfrm>
          <a:prstGeom prst="rect">
            <a:avLst/>
          </a:prstGeom>
          <a:noFill/>
        </p:spPr>
      </p:pic>
      <p:pic>
        <p:nvPicPr>
          <p:cNvPr id="2060" name="Picture 12" descr="D:\Общие документы\1000 Рисунков\ПРЕДМЕТНЫЕ\машины, транспорт\BD04943_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48400" y="2438400"/>
            <a:ext cx="2103769" cy="1981200"/>
          </a:xfrm>
          <a:prstGeom prst="rect">
            <a:avLst/>
          </a:prstGeom>
          <a:noFill/>
        </p:spPr>
      </p:pic>
      <p:sp>
        <p:nvSpPr>
          <p:cNvPr id="42" name="Управляющая кнопка: справка 41">
            <a:hlinkClick r:id="rId21" action="ppaction://hlinksldjump" highlightClick="1"/>
          </p:cNvPr>
          <p:cNvSpPr/>
          <p:nvPr/>
        </p:nvSpPr>
        <p:spPr>
          <a:xfrm>
            <a:off x="8382000" y="2895600"/>
            <a:ext cx="304800" cy="381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10" action="ppaction://hlinksldjump" highlightClick="1"/>
          </p:cNvPr>
          <p:cNvSpPr/>
          <p:nvPr/>
        </p:nvSpPr>
        <p:spPr>
          <a:xfrm>
            <a:off x="8382000" y="33528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в конец 43">
            <a:hlinkClick r:id="rId22" action="ppaction://hlinksldjump" highlightClick="1"/>
          </p:cNvPr>
          <p:cNvSpPr/>
          <p:nvPr/>
        </p:nvSpPr>
        <p:spPr>
          <a:xfrm>
            <a:off x="8153400" y="6324600"/>
            <a:ext cx="762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1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7724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ЯДРО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Мои документы\2009-2010\учитель\биология\3. урок_5-6\клетка\350px-Endomembrane_system_diagram_ru_svg.png"/>
          <p:cNvPicPr>
            <a:picLocks noChangeAspect="1" noChangeArrowheads="1"/>
          </p:cNvPicPr>
          <p:nvPr/>
        </p:nvPicPr>
        <p:blipFill>
          <a:blip r:embed="rId2"/>
          <a:srcRect l="37152" b="29088"/>
          <a:stretch>
            <a:fillRect/>
          </a:stretch>
        </p:blipFill>
        <p:spPr bwMode="auto">
          <a:xfrm>
            <a:off x="228600" y="1295400"/>
            <a:ext cx="4251270" cy="38100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3886200" y="304800"/>
            <a:ext cx="1524000" cy="1524000"/>
            <a:chOff x="3962400" y="2514600"/>
            <a:chExt cx="1524000" cy="1524000"/>
          </a:xfrm>
        </p:grpSpPr>
        <p:sp>
          <p:nvSpPr>
            <p:cNvPr id="6" name="Овал 5"/>
            <p:cNvSpPr/>
            <p:nvPr/>
          </p:nvSpPr>
          <p:spPr>
            <a:xfrm>
              <a:off x="3962400" y="2514600"/>
              <a:ext cx="1524000" cy="152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343400" y="28956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2954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Если объединить несколько клеток вместе - с общей цитоплазмой и мембраной, получится многоядерная клетка, в которой все ядра соберутся в центре. Пример таких клеток -  гигантские </a:t>
            </a:r>
            <a:r>
              <a:rPr lang="ru-RU" sz="2800" b="1" dirty="0" smtClean="0"/>
              <a:t>клетки инородных тел. </a:t>
            </a:r>
            <a:r>
              <a:rPr lang="ru-RU" sz="2800" b="1" dirty="0" smtClean="0"/>
              <a:t>Они </a:t>
            </a:r>
            <a:r>
              <a:rPr lang="ru-RU" sz="2800" b="1" dirty="0" smtClean="0"/>
              <a:t>образуются под кожей </a:t>
            </a:r>
            <a:r>
              <a:rPr lang="ru-RU" sz="2800" b="1" dirty="0" smtClean="0"/>
              <a:t>в месте нахождения инородного </a:t>
            </a:r>
            <a:r>
              <a:rPr lang="ru-RU" sz="2800" b="1" dirty="0" smtClean="0"/>
              <a:t>тела, </a:t>
            </a:r>
            <a:r>
              <a:rPr lang="ru-RU" sz="2800" b="1" dirty="0" smtClean="0"/>
              <a:t>например пули для ее поглощения.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995952"/>
            <a:ext cx="4267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при пересадке ядер старой клетки в юную и наоборот, возраст полученных </a:t>
            </a:r>
            <a:r>
              <a:rPr lang="ru-RU" sz="2300" dirty="0" smtClean="0"/>
              <a:t>клеток </a:t>
            </a:r>
            <a:r>
              <a:rPr lang="ru-RU" sz="2300" dirty="0" smtClean="0"/>
              <a:t>совпадает с возрастом пересаженного ядра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2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7724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цитоплазма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Мои документы\2009-2010\учитель\биология\3. урок_5-6\клетка\000_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572000" cy="51663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95400" y="381000"/>
            <a:ext cx="1371600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1164134"/>
            <a:ext cx="388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Если отрезать </a:t>
            </a:r>
            <a:r>
              <a:rPr lang="ru-RU" sz="2800" b="1" dirty="0" smtClean="0"/>
              <a:t>от </a:t>
            </a:r>
            <a:r>
              <a:rPr lang="ru-RU" sz="2800" b="1" dirty="0" smtClean="0"/>
              <a:t>клетки </a:t>
            </a:r>
            <a:r>
              <a:rPr lang="ru-RU" sz="2800" b="1" dirty="0" smtClean="0"/>
              <a:t>под микроскопом микроножом небольшой кусочек цитоплазмы, составляющий лишь 3–5% клеточной </a:t>
            </a:r>
            <a:r>
              <a:rPr lang="ru-RU" sz="2800" b="1" dirty="0" smtClean="0"/>
              <a:t>массы, через </a:t>
            </a:r>
            <a:r>
              <a:rPr lang="ru-RU" sz="2800" b="1" dirty="0" smtClean="0"/>
              <a:t>короткое время </a:t>
            </a:r>
            <a:r>
              <a:rPr lang="ru-RU" sz="2800" b="1" dirty="0" smtClean="0"/>
              <a:t>этот фрагмент </a:t>
            </a:r>
            <a:r>
              <a:rPr lang="ru-RU" sz="2800" b="1" dirty="0" smtClean="0"/>
              <a:t>самоорганизуется: </a:t>
            </a:r>
            <a:r>
              <a:rPr lang="ru-RU" sz="2800" b="1" dirty="0" smtClean="0"/>
              <a:t>будет похож строением на цитоплазму основной клетки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3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32766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мембрана</a:t>
            </a:r>
            <a:endParaRPr lang="ru-RU" sz="5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Мои документы\2009-2010\учитель\биология\3. урок_5-6\клетка\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000500" cy="65046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2009-2010\учитель\биология\3. урок_5-6\клетка\300px-Diagram_of_a_human_mitochondrion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86299" y="2247901"/>
            <a:ext cx="5105401" cy="3352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4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8486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митохондрии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219200"/>
            <a:ext cx="518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процессе синтеза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АТФ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происходящего в митохондриях, вырабатываются свободные радикалы кислорода. Они повреждают практически все системы, с которыми вступают в контакт. Защитить клетки от повреждающего действия активных форм кислорода могут антиоксиданты.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5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6962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Комплекс </a:t>
            </a:r>
            <a:r>
              <a:rPr lang="ru-RU" sz="5000" b="1" dirty="0" err="1" smtClean="0">
                <a:solidFill>
                  <a:srgbClr val="002060"/>
                </a:solidFill>
              </a:rPr>
              <a:t>Гольджи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Мои документы\2009-2010\учитель\биология\3. урок_5-6\клетка\гольдж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74295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09600" cy="9201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</a:rPr>
              <a:t>6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7696200" cy="9534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</a:rPr>
              <a:t>Эндоплазматическая сеть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685800" cy="457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Мои документы\2009-2010\учитель\биология\3. урок_5-6\клетка\280px-Nucleus_ER_gol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295400"/>
            <a:ext cx="4505739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447800"/>
            <a:ext cx="388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Бывает гранулярной и шероховатой</a:t>
            </a:r>
            <a:endParaRPr lang="ru-RU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624</Words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User</cp:lastModifiedBy>
  <cp:revision>126</cp:revision>
  <dcterms:modified xsi:type="dcterms:W3CDTF">2009-10-13T15:42:15Z</dcterms:modified>
</cp:coreProperties>
</file>