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60" r:id="rId4"/>
    <p:sldId id="262" r:id="rId5"/>
    <p:sldId id="257" r:id="rId6"/>
    <p:sldId id="264" r:id="rId7"/>
    <p:sldId id="265" r:id="rId8"/>
    <p:sldId id="266" r:id="rId9"/>
    <p:sldId id="270" r:id="rId10"/>
    <p:sldId id="263" r:id="rId11"/>
    <p:sldId id="268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0000"/>
    <a:srgbClr val="663300"/>
    <a:srgbClr val="34164A"/>
    <a:srgbClr val="005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16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D:\Мои документы\2009-2010\учитель\биология\все о клетке\dna1230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4087289"/>
            <a:ext cx="3429000" cy="277071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dirty="0" smtClean="0">
                <a:solidFill>
                  <a:schemeClr val="bg1"/>
                </a:solidFill>
                <a:latin typeface="Bookman Old Style" pitchFamily="18" charset="0"/>
              </a:rPr>
              <a:t>Биополимеры. Белки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1066800"/>
            <a:ext cx="8534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b="1" dirty="0" smtClean="0">
                <a:solidFill>
                  <a:schemeClr val="bg1"/>
                </a:solidFill>
              </a:rPr>
              <a:t>ПЛАН:</a:t>
            </a:r>
          </a:p>
          <a:p>
            <a:pPr marL="742950" indent="-742950" algn="just">
              <a:buAutoNum type="arabicPeriod"/>
            </a:pPr>
            <a:r>
              <a:rPr lang="ru-RU" sz="4000" b="1" dirty="0" smtClean="0">
                <a:solidFill>
                  <a:schemeClr val="bg1"/>
                </a:solidFill>
              </a:rPr>
              <a:t>Состав белков</a:t>
            </a:r>
          </a:p>
          <a:p>
            <a:pPr marL="742950" indent="-742950" algn="just">
              <a:buAutoNum type="arabicPeriod"/>
            </a:pPr>
            <a:r>
              <a:rPr lang="ru-RU" sz="4000" b="1" dirty="0" smtClean="0">
                <a:solidFill>
                  <a:schemeClr val="bg1"/>
                </a:solidFill>
              </a:rPr>
              <a:t>Строение белков</a:t>
            </a:r>
          </a:p>
          <a:p>
            <a:pPr marL="742950" indent="-742950" algn="just">
              <a:buAutoNum type="arabicPeriod"/>
            </a:pPr>
            <a:r>
              <a:rPr lang="ru-RU" sz="4000" b="1" dirty="0" smtClean="0">
                <a:solidFill>
                  <a:schemeClr val="bg1"/>
                </a:solidFill>
              </a:rPr>
              <a:t>Функции белков</a:t>
            </a:r>
          </a:p>
          <a:p>
            <a:pPr marL="742950" indent="-742950" algn="just">
              <a:buAutoNum type="arabicPeriod"/>
            </a:pPr>
            <a:r>
              <a:rPr lang="ru-RU" sz="4000" b="1" dirty="0" smtClean="0">
                <a:solidFill>
                  <a:schemeClr val="bg1"/>
                </a:solidFill>
              </a:rPr>
              <a:t>Нуклеиновые кислоты</a:t>
            </a:r>
          </a:p>
          <a:p>
            <a:pPr marL="742950" indent="-742950" algn="just">
              <a:buAutoNum type="arabicPeriod"/>
            </a:pPr>
            <a:r>
              <a:rPr lang="ru-RU" sz="4000" b="1" dirty="0" err="1" smtClean="0">
                <a:solidFill>
                  <a:schemeClr val="bg1"/>
                </a:solidFill>
              </a:rPr>
              <a:t>АТФ</a:t>
            </a:r>
            <a:r>
              <a:rPr lang="ru-RU" sz="4000" b="1" dirty="0" smtClean="0">
                <a:solidFill>
                  <a:schemeClr val="bg1"/>
                </a:solidFill>
              </a:rPr>
              <a:t> и другие </a:t>
            </a:r>
          </a:p>
          <a:p>
            <a:pPr marL="742950" indent="-22225" algn="just"/>
            <a:r>
              <a:rPr lang="ru-RU" sz="4000" b="1" dirty="0" smtClean="0">
                <a:solidFill>
                  <a:schemeClr val="bg1"/>
                </a:solidFill>
              </a:rPr>
              <a:t>органические </a:t>
            </a:r>
          </a:p>
          <a:p>
            <a:pPr marL="742950" indent="-22225" algn="just"/>
            <a:r>
              <a:rPr lang="ru-RU" sz="4000" b="1" dirty="0" smtClean="0">
                <a:solidFill>
                  <a:schemeClr val="bg1"/>
                </a:solidFill>
              </a:rPr>
              <a:t>соединения клетки</a:t>
            </a:r>
          </a:p>
        </p:txBody>
      </p:sp>
      <p:pic>
        <p:nvPicPr>
          <p:cNvPr id="2056" name="Picture 8" descr="D:\Общие документы\100000 рисунков\ЛЮДИ и их занятия\медицина, наука\j0178687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726A68"/>
              </a:clrFrom>
              <a:clrTo>
                <a:srgbClr val="726A6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91344">
            <a:off x="5702161" y="1782706"/>
            <a:ext cx="3202769" cy="2146300"/>
          </a:xfrm>
          <a:prstGeom prst="ellipse">
            <a:avLst/>
          </a:prstGeom>
          <a:noFill/>
          <a:effectLst>
            <a:softEdge rad="63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u="sng" dirty="0" smtClean="0">
                <a:solidFill>
                  <a:schemeClr val="bg1"/>
                </a:solidFill>
                <a:latin typeface="Bookman Old Style" pitchFamily="18" charset="0"/>
              </a:rPr>
              <a:t>Нормативный уровень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914400"/>
            <a:ext cx="9144000" cy="557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lnSpc>
                <a:spcPct val="90000"/>
              </a:lnSpc>
              <a:buFont typeface="+mj-lt"/>
              <a:buAutoNum type="arabicPeriod"/>
              <a:tabLst>
                <a:tab pos="5472113" algn="l"/>
              </a:tabLst>
            </a:pPr>
            <a:r>
              <a:rPr lang="ru-RU" sz="3000" b="1" i="1" dirty="0" smtClean="0">
                <a:solidFill>
                  <a:schemeClr val="bg1"/>
                </a:solidFill>
              </a:rPr>
              <a:t>Назовите 10 незаменимых а/к. Какие а/к называют незаменимыми? (</a:t>
            </a:r>
            <a:r>
              <a:rPr lang="ru-RU" sz="3000" b="1" i="1" dirty="0" err="1" smtClean="0">
                <a:solidFill>
                  <a:schemeClr val="bg1"/>
                </a:solidFill>
              </a:rPr>
              <a:t>§3</a:t>
            </a:r>
            <a:r>
              <a:rPr lang="ru-RU" sz="3000" b="1" i="1" dirty="0" smtClean="0">
                <a:solidFill>
                  <a:schemeClr val="bg1"/>
                </a:solidFill>
              </a:rPr>
              <a:t>)</a:t>
            </a:r>
          </a:p>
          <a:p>
            <a:pPr marL="539750" indent="-539750">
              <a:lnSpc>
                <a:spcPct val="90000"/>
              </a:lnSpc>
              <a:buFont typeface="+mj-lt"/>
              <a:buAutoNum type="arabicPeriod"/>
              <a:tabLst>
                <a:tab pos="5472113" algn="l"/>
              </a:tabLst>
            </a:pPr>
            <a:r>
              <a:rPr lang="ru-RU" sz="3000" b="1" i="1" dirty="0" smtClean="0">
                <a:solidFill>
                  <a:schemeClr val="bg1"/>
                </a:solidFill>
              </a:rPr>
              <a:t>Всегда ли денатурация необратима? Ответ обоснуйте. (</a:t>
            </a:r>
            <a:r>
              <a:rPr lang="ru-RU" sz="3000" b="1" i="1" dirty="0" err="1" smtClean="0">
                <a:solidFill>
                  <a:schemeClr val="bg1"/>
                </a:solidFill>
              </a:rPr>
              <a:t>§3</a:t>
            </a:r>
            <a:r>
              <a:rPr lang="ru-RU" sz="3000" b="1" i="1" dirty="0" smtClean="0">
                <a:solidFill>
                  <a:schemeClr val="bg1"/>
                </a:solidFill>
              </a:rPr>
              <a:t>)</a:t>
            </a:r>
          </a:p>
          <a:p>
            <a:pPr marL="539750" indent="-539750">
              <a:lnSpc>
                <a:spcPct val="90000"/>
              </a:lnSpc>
              <a:buFont typeface="+mj-lt"/>
              <a:buAutoNum type="arabicPeriod"/>
              <a:tabLst>
                <a:tab pos="5472113" algn="l"/>
              </a:tabLst>
            </a:pPr>
            <a:r>
              <a:rPr lang="ru-RU" sz="3000" b="1" i="1" dirty="0" smtClean="0">
                <a:solidFill>
                  <a:schemeClr val="bg1"/>
                </a:solidFill>
              </a:rPr>
              <a:t>В чем суть иммунитета? (</a:t>
            </a:r>
            <a:r>
              <a:rPr lang="ru-RU" sz="3000" b="1" i="1" dirty="0" err="1" smtClean="0">
                <a:solidFill>
                  <a:schemeClr val="bg1"/>
                </a:solidFill>
              </a:rPr>
              <a:t>§4</a:t>
            </a:r>
            <a:r>
              <a:rPr lang="ru-RU" sz="3000" b="1" i="1" dirty="0" smtClean="0">
                <a:solidFill>
                  <a:schemeClr val="bg1"/>
                </a:solidFill>
              </a:rPr>
              <a:t>)</a:t>
            </a:r>
          </a:p>
          <a:p>
            <a:pPr marL="539750" indent="-539750">
              <a:lnSpc>
                <a:spcPct val="90000"/>
              </a:lnSpc>
              <a:buFont typeface="+mj-lt"/>
              <a:buAutoNum type="arabicPeriod"/>
              <a:tabLst>
                <a:tab pos="5472113" algn="l"/>
              </a:tabLst>
            </a:pPr>
            <a:r>
              <a:rPr lang="ru-RU" sz="3000" b="1" i="1" dirty="0" smtClean="0">
                <a:solidFill>
                  <a:schemeClr val="bg1"/>
                </a:solidFill>
              </a:rPr>
              <a:t>В каком году была создана модель ДНК? Кто ее авторы? (</a:t>
            </a:r>
            <a:r>
              <a:rPr lang="ru-RU" sz="3000" b="1" i="1" dirty="0" err="1" smtClean="0">
                <a:solidFill>
                  <a:schemeClr val="bg1"/>
                </a:solidFill>
              </a:rPr>
              <a:t>§5</a:t>
            </a:r>
            <a:r>
              <a:rPr lang="ru-RU" sz="3000" b="1" i="1" dirty="0" smtClean="0">
                <a:solidFill>
                  <a:schemeClr val="bg1"/>
                </a:solidFill>
              </a:rPr>
              <a:t>)</a:t>
            </a:r>
          </a:p>
          <a:p>
            <a:pPr marL="539750" indent="-539750">
              <a:lnSpc>
                <a:spcPct val="90000"/>
              </a:lnSpc>
              <a:buFont typeface="+mj-lt"/>
              <a:buAutoNum type="arabicPeriod"/>
              <a:tabLst>
                <a:tab pos="5472113" algn="l"/>
              </a:tabLst>
            </a:pPr>
            <a:r>
              <a:rPr lang="ru-RU" sz="3000" b="1" i="1" dirty="0" smtClean="0">
                <a:solidFill>
                  <a:schemeClr val="bg1"/>
                </a:solidFill>
              </a:rPr>
              <a:t>Носителем какой информации является ДНК? (</a:t>
            </a:r>
            <a:r>
              <a:rPr lang="ru-RU" sz="3000" b="1" i="1" dirty="0" err="1" smtClean="0">
                <a:solidFill>
                  <a:schemeClr val="bg1"/>
                </a:solidFill>
              </a:rPr>
              <a:t>§5</a:t>
            </a:r>
            <a:r>
              <a:rPr lang="ru-RU" sz="3000" b="1" i="1" dirty="0" smtClean="0">
                <a:solidFill>
                  <a:schemeClr val="bg1"/>
                </a:solidFill>
              </a:rPr>
              <a:t>)</a:t>
            </a:r>
          </a:p>
          <a:p>
            <a:pPr marL="539750" indent="-539750">
              <a:lnSpc>
                <a:spcPct val="90000"/>
              </a:lnSpc>
              <a:buFont typeface="+mj-lt"/>
              <a:buAutoNum type="arabicPeriod"/>
              <a:tabLst>
                <a:tab pos="5472113" algn="l"/>
              </a:tabLst>
            </a:pPr>
            <a:r>
              <a:rPr lang="ru-RU" sz="3000" b="1" i="1" dirty="0" smtClean="0">
                <a:solidFill>
                  <a:schemeClr val="bg1"/>
                </a:solidFill>
              </a:rPr>
              <a:t>Есть ли у растений гормоны? Для чего? (</a:t>
            </a:r>
            <a:r>
              <a:rPr lang="ru-RU" sz="3000" b="1" i="1" dirty="0" err="1" smtClean="0">
                <a:solidFill>
                  <a:schemeClr val="bg1"/>
                </a:solidFill>
              </a:rPr>
              <a:t>§6</a:t>
            </a:r>
            <a:r>
              <a:rPr lang="ru-RU" sz="3000" b="1" i="1" dirty="0" smtClean="0">
                <a:solidFill>
                  <a:schemeClr val="bg1"/>
                </a:solidFill>
              </a:rPr>
              <a:t>)</a:t>
            </a:r>
          </a:p>
          <a:p>
            <a:pPr marL="539750" indent="-539750">
              <a:lnSpc>
                <a:spcPct val="90000"/>
              </a:lnSpc>
              <a:buFont typeface="+mj-lt"/>
              <a:buAutoNum type="arabicPeriod"/>
              <a:tabLst>
                <a:tab pos="5472113" algn="l"/>
              </a:tabLst>
            </a:pPr>
            <a:r>
              <a:rPr lang="ru-RU" sz="3000" b="1" i="1" dirty="0" smtClean="0">
                <a:solidFill>
                  <a:schemeClr val="bg1"/>
                </a:solidFill>
              </a:rPr>
              <a:t>Опишите роль летучих гормонов насекомых</a:t>
            </a:r>
            <a:r>
              <a:rPr lang="ru-RU" sz="3200" b="1" i="1" dirty="0" smtClean="0">
                <a:solidFill>
                  <a:schemeClr val="bg1"/>
                </a:solidFill>
              </a:rPr>
              <a:t>(</a:t>
            </a:r>
            <a:r>
              <a:rPr lang="ru-RU" sz="3200" b="1" i="1" dirty="0" err="1" smtClean="0">
                <a:solidFill>
                  <a:schemeClr val="bg1"/>
                </a:solidFill>
              </a:rPr>
              <a:t>§6</a:t>
            </a:r>
            <a:r>
              <a:rPr lang="ru-RU" sz="3200" b="1" i="1" dirty="0" smtClean="0">
                <a:solidFill>
                  <a:schemeClr val="bg1"/>
                </a:solidFill>
              </a:rPr>
              <a:t>)</a:t>
            </a:r>
          </a:p>
          <a:p>
            <a:pPr marL="539750" indent="-539750">
              <a:lnSpc>
                <a:spcPct val="90000"/>
              </a:lnSpc>
              <a:buFont typeface="+mj-lt"/>
              <a:buAutoNum type="arabicPeriod"/>
              <a:tabLst>
                <a:tab pos="5472113" algn="l"/>
              </a:tabLst>
            </a:pPr>
            <a:r>
              <a:rPr lang="ru-RU" sz="3200" b="1" i="1" dirty="0" smtClean="0">
                <a:solidFill>
                  <a:schemeClr val="bg1"/>
                </a:solidFill>
              </a:rPr>
              <a:t>В чем заключается отличительная особенность витаминов? (</a:t>
            </a:r>
            <a:r>
              <a:rPr lang="ru-RU" sz="3200" b="1" i="1" dirty="0" err="1" smtClean="0">
                <a:solidFill>
                  <a:schemeClr val="bg1"/>
                </a:solidFill>
              </a:rPr>
              <a:t>§6</a:t>
            </a:r>
            <a:r>
              <a:rPr lang="ru-RU" sz="3200" b="1" i="1" dirty="0" smtClean="0">
                <a:solidFill>
                  <a:schemeClr val="bg1"/>
                </a:solidFill>
              </a:rPr>
              <a:t>)</a:t>
            </a:r>
            <a:endParaRPr lang="ru-RU" sz="3000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u="sng" dirty="0" smtClean="0">
                <a:solidFill>
                  <a:schemeClr val="bg1"/>
                </a:solidFill>
                <a:latin typeface="Bookman Old Style" pitchFamily="18" charset="0"/>
              </a:rPr>
              <a:t>Компетентный уровень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838200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lnSpc>
                <a:spcPct val="70000"/>
              </a:lnSpc>
              <a:buFont typeface="+mj-lt"/>
              <a:buAutoNum type="arabicPeriod"/>
              <a:tabLst>
                <a:tab pos="5472113" algn="l"/>
              </a:tabLst>
            </a:pPr>
            <a:r>
              <a:rPr lang="ru-RU" sz="3400" b="1" i="1" dirty="0" smtClean="0">
                <a:solidFill>
                  <a:schemeClr val="bg1"/>
                </a:solidFill>
              </a:rPr>
              <a:t>Фрагмент одной из цепи ДНК имеет следующий состав: -</a:t>
            </a:r>
            <a:r>
              <a:rPr lang="ru-RU" sz="3400" b="1" i="1" dirty="0" err="1" smtClean="0">
                <a:solidFill>
                  <a:schemeClr val="bg1"/>
                </a:solidFill>
              </a:rPr>
              <a:t>А-А-А-Т-Т-Ц-Ц-Г-Г</a:t>
            </a:r>
            <a:r>
              <a:rPr lang="ru-RU" sz="3400" b="1" i="1" dirty="0" smtClean="0">
                <a:solidFill>
                  <a:schemeClr val="bg1"/>
                </a:solidFill>
              </a:rPr>
              <a:t>-. Постройте </a:t>
            </a:r>
            <a:r>
              <a:rPr lang="ru-RU" sz="3400" b="1" i="1" dirty="0" err="1" smtClean="0">
                <a:solidFill>
                  <a:schemeClr val="bg1"/>
                </a:solidFill>
              </a:rPr>
              <a:t>иРНК</a:t>
            </a:r>
            <a:r>
              <a:rPr lang="ru-RU" sz="3400" b="1" i="1" dirty="0" smtClean="0">
                <a:solidFill>
                  <a:schemeClr val="bg1"/>
                </a:solidFill>
              </a:rPr>
              <a:t>. (</a:t>
            </a:r>
            <a:r>
              <a:rPr lang="ru-RU" sz="3400" b="1" i="1" dirty="0" err="1" smtClean="0">
                <a:solidFill>
                  <a:schemeClr val="bg1"/>
                </a:solidFill>
              </a:rPr>
              <a:t>§5</a:t>
            </a:r>
            <a:r>
              <a:rPr lang="ru-RU" sz="3400" b="1" i="1" dirty="0" smtClean="0">
                <a:solidFill>
                  <a:schemeClr val="bg1"/>
                </a:solidFill>
              </a:rPr>
              <a:t>)</a:t>
            </a:r>
          </a:p>
          <a:p>
            <a:pPr marL="539750" indent="-539750">
              <a:lnSpc>
                <a:spcPct val="70000"/>
              </a:lnSpc>
              <a:buFont typeface="+mj-lt"/>
              <a:buAutoNum type="arabicPeriod"/>
              <a:tabLst>
                <a:tab pos="5472113" algn="l"/>
              </a:tabLst>
            </a:pPr>
            <a:r>
              <a:rPr lang="ru-RU" sz="3400" b="1" i="1" dirty="0" smtClean="0">
                <a:solidFill>
                  <a:schemeClr val="bg1"/>
                </a:solidFill>
              </a:rPr>
              <a:t>Опишите схему синтеза белка, указав роль </a:t>
            </a:r>
            <a:r>
              <a:rPr lang="ru-RU" sz="3400" b="1" i="1" dirty="0" err="1" smtClean="0">
                <a:solidFill>
                  <a:schemeClr val="bg1"/>
                </a:solidFill>
              </a:rPr>
              <a:t>иРНК</a:t>
            </a:r>
            <a:r>
              <a:rPr lang="ru-RU" sz="3400" b="1" i="1" dirty="0" smtClean="0">
                <a:solidFill>
                  <a:schemeClr val="bg1"/>
                </a:solidFill>
              </a:rPr>
              <a:t>, </a:t>
            </a:r>
            <a:r>
              <a:rPr lang="ru-RU" sz="3400" b="1" i="1" dirty="0" err="1" smtClean="0">
                <a:solidFill>
                  <a:schemeClr val="bg1"/>
                </a:solidFill>
              </a:rPr>
              <a:t>тРНК</a:t>
            </a:r>
            <a:r>
              <a:rPr lang="ru-RU" sz="3400" b="1" i="1" dirty="0" smtClean="0">
                <a:solidFill>
                  <a:schemeClr val="bg1"/>
                </a:solidFill>
              </a:rPr>
              <a:t>, </a:t>
            </a:r>
            <a:r>
              <a:rPr lang="ru-RU" sz="3400" b="1" i="1" dirty="0" err="1" smtClean="0">
                <a:solidFill>
                  <a:schemeClr val="bg1"/>
                </a:solidFill>
              </a:rPr>
              <a:t>рРНК</a:t>
            </a:r>
            <a:r>
              <a:rPr lang="ru-RU" sz="3400" b="1" i="1" dirty="0" smtClean="0">
                <a:solidFill>
                  <a:schemeClr val="bg1"/>
                </a:solidFill>
              </a:rPr>
              <a:t>. (</a:t>
            </a:r>
            <a:r>
              <a:rPr lang="ru-RU" sz="3400" b="1" i="1" dirty="0" err="1" smtClean="0">
                <a:solidFill>
                  <a:schemeClr val="bg1"/>
                </a:solidFill>
              </a:rPr>
              <a:t>§5</a:t>
            </a:r>
            <a:r>
              <a:rPr lang="ru-RU" sz="3400" b="1" i="1" dirty="0" smtClean="0">
                <a:solidFill>
                  <a:schemeClr val="bg1"/>
                </a:solidFill>
              </a:rPr>
              <a:t>)</a:t>
            </a:r>
          </a:p>
          <a:p>
            <a:pPr marL="539750" indent="-539750">
              <a:lnSpc>
                <a:spcPct val="70000"/>
              </a:lnSpc>
              <a:buFont typeface="+mj-lt"/>
              <a:buAutoNum type="arabicPeriod"/>
              <a:tabLst>
                <a:tab pos="5472113" algn="l"/>
              </a:tabLst>
            </a:pPr>
            <a:r>
              <a:rPr lang="ru-RU" sz="3400" b="1" i="1" dirty="0" smtClean="0">
                <a:solidFill>
                  <a:schemeClr val="bg1"/>
                </a:solidFill>
              </a:rPr>
              <a:t>В молекуле ДНК </a:t>
            </a:r>
            <a:r>
              <a:rPr lang="ru-RU" sz="3400" b="1" i="1" dirty="0" err="1" smtClean="0">
                <a:solidFill>
                  <a:schemeClr val="bg1"/>
                </a:solidFill>
              </a:rPr>
              <a:t>тиминов</a:t>
            </a:r>
            <a:r>
              <a:rPr lang="ru-RU" sz="3400" b="1" i="1" dirty="0" smtClean="0">
                <a:solidFill>
                  <a:schemeClr val="bg1"/>
                </a:solidFill>
              </a:rPr>
              <a:t> насчитывается 20% от общего числа азотистых оснований. Определите количество азотистых оснований </a:t>
            </a:r>
            <a:r>
              <a:rPr lang="ru-RU" sz="3400" b="1" i="1" dirty="0" err="1" smtClean="0">
                <a:solidFill>
                  <a:schemeClr val="bg1"/>
                </a:solidFill>
              </a:rPr>
              <a:t>аденина</a:t>
            </a:r>
            <a:r>
              <a:rPr lang="ru-RU" sz="3400" b="1" i="1" dirty="0" smtClean="0">
                <a:solidFill>
                  <a:schemeClr val="bg1"/>
                </a:solidFill>
              </a:rPr>
              <a:t>, гуанина и </a:t>
            </a:r>
            <a:r>
              <a:rPr lang="ru-RU" sz="3400" b="1" i="1" dirty="0" err="1" smtClean="0">
                <a:solidFill>
                  <a:schemeClr val="bg1"/>
                </a:solidFill>
              </a:rPr>
              <a:t>цитозина</a:t>
            </a:r>
            <a:r>
              <a:rPr lang="ru-RU" sz="3400" b="1" i="1" dirty="0" smtClean="0">
                <a:solidFill>
                  <a:schemeClr val="bg1"/>
                </a:solidFill>
              </a:rPr>
              <a:t>.</a:t>
            </a:r>
          </a:p>
          <a:p>
            <a:pPr marL="539750" indent="-539750">
              <a:lnSpc>
                <a:spcPct val="70000"/>
              </a:lnSpc>
              <a:buFont typeface="+mj-lt"/>
              <a:buAutoNum type="arabicPeriod"/>
              <a:tabLst>
                <a:tab pos="5472113" algn="l"/>
              </a:tabLst>
            </a:pPr>
            <a:r>
              <a:rPr lang="ru-RU" sz="3400" b="1" i="1" dirty="0" smtClean="0">
                <a:solidFill>
                  <a:schemeClr val="bg1"/>
                </a:solidFill>
              </a:rPr>
              <a:t>Опишите биологическое значение вакцинации (</a:t>
            </a:r>
            <a:r>
              <a:rPr lang="ru-RU" sz="3400" b="1" i="1" dirty="0" err="1" smtClean="0">
                <a:solidFill>
                  <a:schemeClr val="bg1"/>
                </a:solidFill>
              </a:rPr>
              <a:t>§4</a:t>
            </a:r>
            <a:r>
              <a:rPr lang="ru-RU" sz="3400" b="1" i="1" dirty="0" smtClean="0">
                <a:solidFill>
                  <a:schemeClr val="bg1"/>
                </a:solidFill>
              </a:rPr>
              <a:t>)</a:t>
            </a:r>
          </a:p>
          <a:p>
            <a:pPr marL="539750" indent="-539750">
              <a:lnSpc>
                <a:spcPct val="70000"/>
              </a:lnSpc>
              <a:buFont typeface="+mj-lt"/>
              <a:buAutoNum type="arabicPeriod"/>
              <a:tabLst>
                <a:tab pos="5472113" algn="l"/>
              </a:tabLst>
            </a:pPr>
            <a:r>
              <a:rPr lang="ru-RU" sz="3400" b="1" i="1" dirty="0" smtClean="0">
                <a:solidFill>
                  <a:schemeClr val="bg1"/>
                </a:solidFill>
              </a:rPr>
              <a:t>В результате химической реакции в организме образовалась 1 молекула </a:t>
            </a:r>
            <a:r>
              <a:rPr lang="ru-RU" sz="3400" b="1" i="1" dirty="0" err="1" smtClean="0">
                <a:solidFill>
                  <a:schemeClr val="bg1"/>
                </a:solidFill>
              </a:rPr>
              <a:t>АМФ</a:t>
            </a:r>
            <a:r>
              <a:rPr lang="ru-RU" sz="3400" b="1" i="1" dirty="0" smtClean="0">
                <a:solidFill>
                  <a:schemeClr val="bg1"/>
                </a:solidFill>
              </a:rPr>
              <a:t> (аденозинмонофосфорная кислота). Сколько кДж энергии выделилось?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u="sng" dirty="0" smtClean="0">
                <a:solidFill>
                  <a:schemeClr val="bg1"/>
                </a:solidFill>
                <a:latin typeface="Bookman Old Style" pitchFamily="18" charset="0"/>
              </a:rPr>
              <a:t>Творческий уровень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838200"/>
            <a:ext cx="91440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Font typeface="+mj-lt"/>
              <a:buAutoNum type="arabicPeriod"/>
              <a:tabLst>
                <a:tab pos="5472113" algn="l"/>
              </a:tabLst>
            </a:pPr>
            <a:r>
              <a:rPr lang="ru-RU" sz="4000" b="1" i="1" dirty="0" smtClean="0">
                <a:solidFill>
                  <a:schemeClr val="bg1"/>
                </a:solidFill>
              </a:rPr>
              <a:t>В чем сходство и различие между белками и нуклеиновыми кислотами</a:t>
            </a:r>
            <a:r>
              <a:rPr lang="ru-RU" sz="4000" b="1" i="1" dirty="0" smtClean="0">
                <a:solidFill>
                  <a:schemeClr val="bg1"/>
                </a:solidFill>
              </a:rPr>
              <a:t>? Между ДНК и </a:t>
            </a:r>
            <a:r>
              <a:rPr lang="ru-RU" sz="4000" b="1" i="1" dirty="0" err="1" smtClean="0">
                <a:solidFill>
                  <a:schemeClr val="bg1"/>
                </a:solidFill>
              </a:rPr>
              <a:t>РНК</a:t>
            </a:r>
            <a:r>
              <a:rPr lang="ru-RU" sz="4000" b="1" i="1" dirty="0" smtClean="0">
                <a:solidFill>
                  <a:schemeClr val="bg1"/>
                </a:solidFill>
              </a:rPr>
              <a:t>?</a:t>
            </a:r>
            <a:endParaRPr lang="ru-RU" sz="4000" b="1" i="1" dirty="0" smtClean="0">
              <a:solidFill>
                <a:schemeClr val="bg1"/>
              </a:solidFill>
            </a:endParaRPr>
          </a:p>
          <a:p>
            <a:pPr marL="539750" indent="-539750">
              <a:buFont typeface="+mj-lt"/>
              <a:buAutoNum type="arabicPeriod"/>
              <a:tabLst>
                <a:tab pos="5472113" algn="l"/>
              </a:tabLst>
            </a:pPr>
            <a:r>
              <a:rPr lang="ru-RU" sz="4000" b="1" i="1" dirty="0" smtClean="0">
                <a:solidFill>
                  <a:schemeClr val="bg1"/>
                </a:solidFill>
              </a:rPr>
              <a:t>Обобщите понятия:</a:t>
            </a:r>
          </a:p>
          <a:p>
            <a:pPr marL="539750">
              <a:tabLst>
                <a:tab pos="5472113" algn="l"/>
              </a:tabLst>
            </a:pPr>
            <a:r>
              <a:rPr lang="ru-RU" sz="3500" b="1" i="1" dirty="0" smtClean="0">
                <a:solidFill>
                  <a:schemeClr val="bg1"/>
                </a:solidFill>
              </a:rPr>
              <a:t>- рибосомы, </a:t>
            </a:r>
            <a:r>
              <a:rPr lang="ru-RU" sz="3500" b="1" i="1" dirty="0" err="1" smtClean="0">
                <a:solidFill>
                  <a:schemeClr val="bg1"/>
                </a:solidFill>
              </a:rPr>
              <a:t>тРНК</a:t>
            </a:r>
            <a:r>
              <a:rPr lang="ru-RU" sz="3500" b="1" i="1" dirty="0" smtClean="0">
                <a:solidFill>
                  <a:schemeClr val="bg1"/>
                </a:solidFill>
              </a:rPr>
              <a:t>, </a:t>
            </a:r>
            <a:r>
              <a:rPr lang="ru-RU" sz="3500" b="1" i="1" dirty="0" err="1" smtClean="0">
                <a:solidFill>
                  <a:schemeClr val="bg1"/>
                </a:solidFill>
              </a:rPr>
              <a:t>иРНК</a:t>
            </a:r>
            <a:r>
              <a:rPr lang="ru-RU" sz="3500" b="1" i="1" dirty="0" smtClean="0">
                <a:solidFill>
                  <a:schemeClr val="bg1"/>
                </a:solidFill>
              </a:rPr>
              <a:t>;</a:t>
            </a:r>
          </a:p>
          <a:p>
            <a:pPr marL="539750">
              <a:buFontTx/>
              <a:buChar char="-"/>
              <a:tabLst>
                <a:tab pos="5472113" algn="l"/>
              </a:tabLst>
            </a:pPr>
            <a:r>
              <a:rPr lang="ru-RU" sz="3500" b="1" i="1" dirty="0" smtClean="0">
                <a:solidFill>
                  <a:schemeClr val="bg1"/>
                </a:solidFill>
              </a:rPr>
              <a:t>аденин, гуанин, цитозин, </a:t>
            </a:r>
            <a:r>
              <a:rPr lang="ru-RU" sz="3500" b="1" i="1" dirty="0" err="1" smtClean="0">
                <a:solidFill>
                  <a:schemeClr val="bg1"/>
                </a:solidFill>
              </a:rPr>
              <a:t>урацил</a:t>
            </a:r>
            <a:r>
              <a:rPr lang="ru-RU" sz="3500" b="1" i="1" dirty="0" smtClean="0">
                <a:solidFill>
                  <a:schemeClr val="bg1"/>
                </a:solidFill>
              </a:rPr>
              <a:t>;</a:t>
            </a:r>
          </a:p>
          <a:p>
            <a:pPr marL="539750">
              <a:buFontTx/>
              <a:buChar char="-"/>
              <a:tabLst>
                <a:tab pos="5472113" algn="l"/>
              </a:tabLst>
            </a:pPr>
            <a:r>
              <a:rPr lang="ru-RU" sz="3500" b="1" i="1" dirty="0" smtClean="0">
                <a:solidFill>
                  <a:schemeClr val="bg1"/>
                </a:solidFill>
              </a:rPr>
              <a:t> </a:t>
            </a:r>
            <a:r>
              <a:rPr lang="ru-RU" sz="3500" b="1" i="1" dirty="0" err="1" smtClean="0">
                <a:solidFill>
                  <a:schemeClr val="bg1"/>
                </a:solidFill>
              </a:rPr>
              <a:t>АТФ</a:t>
            </a:r>
            <a:r>
              <a:rPr lang="ru-RU" sz="3500" b="1" i="1" dirty="0" smtClean="0">
                <a:solidFill>
                  <a:schemeClr val="bg1"/>
                </a:solidFill>
              </a:rPr>
              <a:t>, гормоны, </a:t>
            </a:r>
            <a:r>
              <a:rPr lang="ru-RU" sz="3500" b="1" i="1" dirty="0" smtClean="0">
                <a:solidFill>
                  <a:schemeClr val="bg1"/>
                </a:solidFill>
              </a:rPr>
              <a:t>витамины;</a:t>
            </a:r>
          </a:p>
          <a:p>
            <a:pPr marL="539750">
              <a:buFontTx/>
              <a:buChar char="-"/>
              <a:tabLst>
                <a:tab pos="5472113" algn="l"/>
              </a:tabLst>
            </a:pPr>
            <a:r>
              <a:rPr lang="ru-RU" sz="3500" b="1" i="1" dirty="0" smtClean="0">
                <a:solidFill>
                  <a:schemeClr val="bg1"/>
                </a:solidFill>
              </a:rPr>
              <a:t>Аргинин, гистидин, </a:t>
            </a:r>
            <a:r>
              <a:rPr lang="ru-RU" sz="3500" b="1" i="1" dirty="0" err="1" smtClean="0">
                <a:solidFill>
                  <a:schemeClr val="bg1"/>
                </a:solidFill>
              </a:rPr>
              <a:t>фенилаланин</a:t>
            </a:r>
            <a:r>
              <a:rPr lang="ru-RU" sz="3500" b="1" i="1" dirty="0" smtClean="0">
                <a:solidFill>
                  <a:schemeClr val="bg1"/>
                </a:solidFill>
              </a:rPr>
              <a:t>;</a:t>
            </a:r>
          </a:p>
          <a:p>
            <a:pPr marL="539750">
              <a:buFontTx/>
              <a:buChar char="-"/>
              <a:tabLst>
                <a:tab pos="5472113" algn="l"/>
              </a:tabLst>
            </a:pPr>
            <a:r>
              <a:rPr lang="ru-RU" sz="3500" b="1" i="1" dirty="0" smtClean="0">
                <a:solidFill>
                  <a:schemeClr val="bg1"/>
                </a:solidFill>
              </a:rPr>
              <a:t>Цепь, спираль, клубок;</a:t>
            </a:r>
          </a:p>
          <a:p>
            <a:pPr marL="539750">
              <a:buFontTx/>
              <a:buChar char="-"/>
              <a:tabLst>
                <a:tab pos="5472113" algn="l"/>
              </a:tabLst>
            </a:pPr>
            <a:r>
              <a:rPr lang="ru-RU" sz="3500" b="1" i="1" dirty="0" smtClean="0">
                <a:solidFill>
                  <a:schemeClr val="bg1"/>
                </a:solidFill>
              </a:rPr>
              <a:t>Ферменты, гормоны, антитела.</a:t>
            </a:r>
          </a:p>
          <a:p>
            <a:pPr marL="539750">
              <a:buFontTx/>
              <a:buChar char="-"/>
              <a:tabLst>
                <a:tab pos="5472113" algn="l"/>
              </a:tabLst>
            </a:pPr>
            <a:endParaRPr lang="ru-RU" sz="3500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u="sng" dirty="0" smtClean="0">
                <a:solidFill>
                  <a:schemeClr val="bg1"/>
                </a:solidFill>
                <a:latin typeface="Bookman Old Style" pitchFamily="18" charset="0"/>
              </a:rPr>
              <a:t>1. СОСТАВ БЕЛКОВ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066800"/>
            <a:ext cx="8534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chemeClr val="bg1"/>
                </a:solidFill>
              </a:rPr>
              <a:t>Белки́ (полипептиды)- </a:t>
            </a:r>
            <a:r>
              <a:rPr lang="ru-RU" sz="4000" i="1" dirty="0" smtClean="0">
                <a:solidFill>
                  <a:schemeClr val="bg1"/>
                </a:solidFill>
              </a:rPr>
              <a:t>биополимеры, состоящие из аминокислот (а/к), соединенных в цепочку пептидной связью</a:t>
            </a:r>
          </a:p>
          <a:p>
            <a:endParaRPr lang="ru-RU" sz="1000" i="1" dirty="0" smtClean="0">
              <a:solidFill>
                <a:schemeClr val="bg1"/>
              </a:solidFill>
            </a:endParaRPr>
          </a:p>
          <a:p>
            <a:r>
              <a:rPr lang="ru-RU" sz="4000" i="1" dirty="0" smtClean="0">
                <a:solidFill>
                  <a:schemeClr val="bg1"/>
                </a:solidFill>
              </a:rPr>
              <a:t>Состав </a:t>
            </a:r>
            <a:r>
              <a:rPr lang="ru-RU" sz="4000" i="1" dirty="0" smtClean="0">
                <a:solidFill>
                  <a:schemeClr val="bg1"/>
                </a:solidFill>
              </a:rPr>
              <a:t>белков определяется </a:t>
            </a:r>
            <a:r>
              <a:rPr lang="ru-RU" sz="4000" i="1" dirty="0" smtClean="0">
                <a:solidFill>
                  <a:schemeClr val="bg1"/>
                </a:solidFill>
              </a:rPr>
              <a:t>генетическим </a:t>
            </a:r>
            <a:r>
              <a:rPr lang="ru-RU" sz="4000" i="1" dirty="0" smtClean="0">
                <a:solidFill>
                  <a:schemeClr val="bg1"/>
                </a:solidFill>
              </a:rPr>
              <a:t>кодом. </a:t>
            </a:r>
            <a:endParaRPr lang="ru-RU" sz="4000" i="1" dirty="0" smtClean="0">
              <a:solidFill>
                <a:schemeClr val="bg1"/>
              </a:solidFill>
            </a:endParaRPr>
          </a:p>
          <a:p>
            <a:endParaRPr lang="ru-RU" sz="1000" i="1" dirty="0" smtClean="0">
              <a:solidFill>
                <a:schemeClr val="bg1"/>
              </a:solidFill>
            </a:endParaRPr>
          </a:p>
          <a:p>
            <a:r>
              <a:rPr lang="ru-RU" sz="4000" i="1" dirty="0" smtClean="0">
                <a:solidFill>
                  <a:schemeClr val="bg1"/>
                </a:solidFill>
              </a:rPr>
              <a:t>При синтезе </a:t>
            </a:r>
            <a:r>
              <a:rPr lang="ru-RU" sz="4000" i="1" dirty="0" smtClean="0">
                <a:solidFill>
                  <a:schemeClr val="bg1"/>
                </a:solidFill>
              </a:rPr>
              <a:t>используется </a:t>
            </a:r>
          </a:p>
          <a:p>
            <a:r>
              <a:rPr lang="ru-RU" sz="4000" i="1" dirty="0" smtClean="0">
                <a:solidFill>
                  <a:schemeClr val="bg1"/>
                </a:solidFill>
              </a:rPr>
              <a:t>20 </a:t>
            </a:r>
            <a:r>
              <a:rPr lang="ru-RU" sz="4000" i="1" dirty="0" smtClean="0">
                <a:solidFill>
                  <a:schemeClr val="bg1"/>
                </a:solidFill>
              </a:rPr>
              <a:t>стандартных а/к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u="sng" dirty="0" smtClean="0">
                <a:solidFill>
                  <a:schemeClr val="bg1"/>
                </a:solidFill>
                <a:latin typeface="Bookman Old Style" pitchFamily="18" charset="0"/>
              </a:rPr>
              <a:t>2. СТРОЕНИЕ БЕЛКОВ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066800"/>
            <a:ext cx="5867400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8163" indent="-538163">
              <a:buAutoNum type="romanUcPeriod"/>
            </a:pPr>
            <a:r>
              <a:rPr lang="ru-RU" sz="3800" b="1" i="1" u="sng" dirty="0" smtClean="0">
                <a:solidFill>
                  <a:schemeClr val="bg1"/>
                </a:solidFill>
              </a:rPr>
              <a:t>Первичная структура:</a:t>
            </a:r>
          </a:p>
          <a:p>
            <a:pPr marL="538163" indent="-53975"/>
            <a:r>
              <a:rPr lang="ru-RU" sz="3500" i="1" dirty="0" smtClean="0">
                <a:solidFill>
                  <a:schemeClr val="bg1"/>
                </a:solidFill>
              </a:rPr>
              <a:t>определяется чередованием а/к в цепи</a:t>
            </a:r>
            <a:endParaRPr lang="en-US" sz="3500" i="1" dirty="0" smtClean="0">
              <a:solidFill>
                <a:schemeClr val="bg1"/>
              </a:solidFill>
            </a:endParaRPr>
          </a:p>
          <a:p>
            <a:pPr marL="539750" indent="-539750">
              <a:buFont typeface="+mj-lt"/>
              <a:buAutoNum type="romanUcPeriod" startAt="2"/>
              <a:tabLst>
                <a:tab pos="539750" algn="l"/>
              </a:tabLst>
            </a:pPr>
            <a:r>
              <a:rPr lang="ru-RU" sz="3800" b="1" i="1" u="sng" dirty="0" smtClean="0">
                <a:solidFill>
                  <a:schemeClr val="bg1"/>
                </a:solidFill>
              </a:rPr>
              <a:t>Вторичная структура:</a:t>
            </a:r>
          </a:p>
          <a:p>
            <a:pPr marL="538163" indent="-53975"/>
            <a:r>
              <a:rPr lang="ru-RU" sz="3500" i="1" dirty="0" smtClean="0">
                <a:solidFill>
                  <a:schemeClr val="bg1"/>
                </a:solidFill>
              </a:rPr>
              <a:t>представляет собой спираль, в которой </a:t>
            </a:r>
            <a:r>
              <a:rPr lang="ru-RU" sz="3500" i="1" dirty="0" smtClean="0">
                <a:solidFill>
                  <a:schemeClr val="bg1"/>
                </a:solidFill>
              </a:rPr>
              <a:t>на </a:t>
            </a:r>
            <a:r>
              <a:rPr lang="ru-RU" sz="3500" i="1" dirty="0" smtClean="0">
                <a:solidFill>
                  <a:schemeClr val="bg1"/>
                </a:solidFill>
              </a:rPr>
              <a:t>соседних </a:t>
            </a:r>
            <a:r>
              <a:rPr lang="ru-RU" sz="3500" i="1" dirty="0" smtClean="0">
                <a:solidFill>
                  <a:schemeClr val="bg1"/>
                </a:solidFill>
              </a:rPr>
              <a:t>витках </a:t>
            </a:r>
            <a:r>
              <a:rPr lang="ru-RU" sz="3500" i="1" dirty="0" smtClean="0">
                <a:solidFill>
                  <a:schemeClr val="bg1"/>
                </a:solidFill>
              </a:rPr>
              <a:t>возникают водородные связи</a:t>
            </a:r>
          </a:p>
        </p:txBody>
      </p:sp>
      <p:pic>
        <p:nvPicPr>
          <p:cNvPr id="4" name="Picture 2" descr="D:\Мои документы\2009-2010\учитель\биология\все о клетке\30_01.jpg"/>
          <p:cNvPicPr>
            <a:picLocks noChangeAspect="1" noChangeArrowheads="1"/>
          </p:cNvPicPr>
          <p:nvPr/>
        </p:nvPicPr>
        <p:blipFill>
          <a:blip r:embed="rId2"/>
          <a:srcRect l="1667" t="34022" r="50000" b="1267"/>
          <a:stretch>
            <a:fillRect/>
          </a:stretch>
        </p:blipFill>
        <p:spPr bwMode="auto">
          <a:xfrm>
            <a:off x="6096000" y="1066800"/>
            <a:ext cx="2901043" cy="56020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u="sng" dirty="0" smtClean="0">
                <a:solidFill>
                  <a:schemeClr val="bg1"/>
                </a:solidFill>
                <a:latin typeface="Bookman Old Style" pitchFamily="18" charset="0"/>
              </a:rPr>
              <a:t>2. СТРОЕНИЕ БЕЛКОВ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838200"/>
            <a:ext cx="9144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>
              <a:buFont typeface="+mj-lt"/>
              <a:buAutoNum type="romanUcPeriod" startAt="3"/>
              <a:tabLst>
                <a:tab pos="5472113" algn="l"/>
              </a:tabLst>
            </a:pPr>
            <a:r>
              <a:rPr lang="ru-RU" sz="3800" b="1" i="1" u="sng" dirty="0" smtClean="0">
                <a:solidFill>
                  <a:schemeClr val="bg1"/>
                </a:solidFill>
              </a:rPr>
              <a:t>Третичная структура:</a:t>
            </a:r>
          </a:p>
          <a:p>
            <a:pPr marL="538163" indent="-53975">
              <a:tabLst>
                <a:tab pos="5472113" algn="l"/>
              </a:tabLst>
            </a:pPr>
            <a:r>
              <a:rPr lang="ru-RU" sz="3500" i="1" dirty="0" smtClean="0">
                <a:solidFill>
                  <a:schemeClr val="bg1"/>
                </a:solidFill>
              </a:rPr>
              <a:t>клубок, образованный </a:t>
            </a:r>
          </a:p>
          <a:p>
            <a:pPr marL="538163" indent="-53975">
              <a:tabLst>
                <a:tab pos="5472113" algn="l"/>
              </a:tabLst>
            </a:pPr>
            <a:r>
              <a:rPr lang="ru-RU" sz="3500" i="1" dirty="0" smtClean="0">
                <a:solidFill>
                  <a:schemeClr val="bg1"/>
                </a:solidFill>
              </a:rPr>
              <a:t>взаимодействием </a:t>
            </a:r>
          </a:p>
          <a:p>
            <a:pPr marL="538163" indent="-53975">
              <a:tabLst>
                <a:tab pos="5472113" algn="l"/>
              </a:tabLst>
            </a:pPr>
            <a:r>
              <a:rPr lang="ru-RU" sz="3500" i="1" dirty="0" smtClean="0">
                <a:solidFill>
                  <a:schemeClr val="bg1"/>
                </a:solidFill>
              </a:rPr>
              <a:t>остатков а/к («+» и «-»</a:t>
            </a:r>
          </a:p>
          <a:p>
            <a:pPr marL="538163" indent="-53975">
              <a:tabLst>
                <a:tab pos="5472113" algn="l"/>
              </a:tabLst>
            </a:pPr>
            <a:r>
              <a:rPr lang="ru-RU" sz="3500" i="1" dirty="0" smtClean="0">
                <a:solidFill>
                  <a:schemeClr val="bg1"/>
                </a:solidFill>
              </a:rPr>
              <a:t>-заряженные  </a:t>
            </a:r>
            <a:r>
              <a:rPr lang="en-US" sz="3500" i="1" dirty="0" smtClean="0">
                <a:solidFill>
                  <a:schemeClr val="bg1"/>
                </a:solidFill>
              </a:rPr>
              <a:t>R</a:t>
            </a:r>
            <a:r>
              <a:rPr lang="ru-RU" sz="3500" i="1" dirty="0" smtClean="0">
                <a:solidFill>
                  <a:schemeClr val="bg1"/>
                </a:solidFill>
              </a:rPr>
              <a:t>-группы)</a:t>
            </a:r>
            <a:endParaRPr lang="en-US" sz="3500" i="1" dirty="0" smtClean="0">
              <a:solidFill>
                <a:schemeClr val="bg1"/>
              </a:solidFill>
            </a:endParaRPr>
          </a:p>
          <a:p>
            <a:pPr marL="539750" indent="-539750">
              <a:buFont typeface="+mj-lt"/>
              <a:buAutoNum type="romanUcPeriod" startAt="4"/>
            </a:pPr>
            <a:r>
              <a:rPr lang="ru-RU" sz="3800" b="1" i="1" u="sng" dirty="0" smtClean="0">
                <a:solidFill>
                  <a:schemeClr val="bg1"/>
                </a:solidFill>
              </a:rPr>
              <a:t>Четвертичная структура:</a:t>
            </a:r>
          </a:p>
          <a:p>
            <a:pPr marL="538163" indent="-53975"/>
            <a:r>
              <a:rPr lang="ru-RU" sz="3500" i="1" dirty="0" smtClean="0">
                <a:solidFill>
                  <a:schemeClr val="bg1"/>
                </a:solidFill>
              </a:rPr>
              <a:t>объединение нескольких цепей, различных по первичной структуре (</a:t>
            </a:r>
            <a:r>
              <a:rPr lang="ru-RU" sz="3500" i="1" dirty="0" err="1" smtClean="0">
                <a:solidFill>
                  <a:schemeClr val="bg1"/>
                </a:solidFill>
              </a:rPr>
              <a:t>н-р</a:t>
            </a:r>
            <a:r>
              <a:rPr lang="ru-RU" sz="3500" i="1" dirty="0" smtClean="0">
                <a:solidFill>
                  <a:schemeClr val="bg1"/>
                </a:solidFill>
              </a:rPr>
              <a:t>, гемоглобин)</a:t>
            </a:r>
          </a:p>
          <a:p>
            <a:pPr marL="538163" indent="-95250"/>
            <a:endParaRPr lang="ru-RU" sz="1000" b="1" i="1" dirty="0" smtClean="0">
              <a:solidFill>
                <a:schemeClr val="bg1"/>
              </a:solidFill>
            </a:endParaRPr>
          </a:p>
          <a:p>
            <a:pPr marL="538163" indent="-95250"/>
            <a:r>
              <a:rPr lang="ru-RU" sz="3500" b="1" i="1" u="sng" dirty="0" smtClean="0">
                <a:solidFill>
                  <a:schemeClr val="bg1"/>
                </a:solidFill>
              </a:rPr>
              <a:t>Денатурация</a:t>
            </a:r>
            <a:r>
              <a:rPr lang="ru-RU" sz="3500" b="1" i="1" dirty="0" smtClean="0">
                <a:solidFill>
                  <a:schemeClr val="bg1"/>
                </a:solidFill>
              </a:rPr>
              <a:t> -</a:t>
            </a:r>
            <a:r>
              <a:rPr lang="ru-RU" sz="3500" i="1" dirty="0" smtClean="0">
                <a:solidFill>
                  <a:schemeClr val="bg1"/>
                </a:solidFill>
              </a:rPr>
              <a:t> нарушение природной структуры белка</a:t>
            </a:r>
            <a:endParaRPr lang="ru-RU" sz="3500" b="1" i="1" dirty="0" smtClean="0">
              <a:solidFill>
                <a:schemeClr val="bg1"/>
              </a:solidFill>
            </a:endParaRPr>
          </a:p>
        </p:txBody>
      </p:sp>
      <p:pic>
        <p:nvPicPr>
          <p:cNvPr id="5" name="Picture 2" descr="D:\Мои документы\2009-2010\учитель\биология\все о клетке\30_01.jpg"/>
          <p:cNvPicPr>
            <a:picLocks noChangeAspect="1" noChangeArrowheads="1"/>
          </p:cNvPicPr>
          <p:nvPr/>
        </p:nvPicPr>
        <p:blipFill>
          <a:blip r:embed="rId2"/>
          <a:srcRect l="50000" t="34022" r="1667" b="33622"/>
          <a:stretch>
            <a:fillRect/>
          </a:stretch>
        </p:blipFill>
        <p:spPr bwMode="auto">
          <a:xfrm>
            <a:off x="5943600" y="838200"/>
            <a:ext cx="2971800" cy="2869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2009-2010\учитель\биология\все о клетке\34_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63285"/>
            <a:ext cx="4495799" cy="6422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914400"/>
            <a:ext cx="4419600" cy="299656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500" b="1" u="sng" dirty="0" smtClean="0">
                <a:solidFill>
                  <a:srgbClr val="3A0000"/>
                </a:solidFill>
              </a:rPr>
              <a:t>Строительный материал:</a:t>
            </a:r>
            <a:r>
              <a:rPr lang="ru-RU" sz="2500" dirty="0" smtClean="0">
                <a:solidFill>
                  <a:srgbClr val="3A0000"/>
                </a:solidFill>
              </a:rPr>
              <a:t> обязательный компонент всех клеточных структур.</a:t>
            </a:r>
            <a:endParaRPr lang="ru-RU" sz="2500" b="1" u="sng" dirty="0" smtClean="0">
              <a:solidFill>
                <a:srgbClr val="3A0000"/>
              </a:solidFill>
            </a:endParaRPr>
          </a:p>
          <a:p>
            <a:pPr lvl="0"/>
            <a:r>
              <a:rPr lang="ru-RU" sz="2500" b="1" dirty="0" smtClean="0">
                <a:solidFill>
                  <a:srgbClr val="3A0000"/>
                </a:solidFill>
              </a:rPr>
              <a:t>Белок </a:t>
            </a:r>
            <a:r>
              <a:rPr lang="ru-RU" sz="2000" b="1" dirty="0" smtClean="0">
                <a:solidFill>
                  <a:srgbClr val="3A0000"/>
                </a:solidFill>
              </a:rPr>
              <a:t>(рыба) </a:t>
            </a:r>
            <a:r>
              <a:rPr lang="ru-RU" sz="2500" b="1" dirty="0" smtClean="0">
                <a:solidFill>
                  <a:srgbClr val="3A0000"/>
                </a:solidFill>
              </a:rPr>
              <a:t>-  а/к </a:t>
            </a:r>
            <a:r>
              <a:rPr lang="ru-RU" sz="2000" b="1" dirty="0" smtClean="0">
                <a:solidFill>
                  <a:srgbClr val="3A0000"/>
                </a:solidFill>
              </a:rPr>
              <a:t>(расщепление в пищеварительном тракте)</a:t>
            </a:r>
            <a:r>
              <a:rPr lang="ru-RU" sz="2500" b="1" dirty="0" smtClean="0">
                <a:solidFill>
                  <a:srgbClr val="3A0000"/>
                </a:solidFill>
              </a:rPr>
              <a:t> - белок </a:t>
            </a:r>
            <a:r>
              <a:rPr lang="ru-RU" sz="2000" b="1" dirty="0" smtClean="0">
                <a:solidFill>
                  <a:srgbClr val="3A0000"/>
                </a:solidFill>
              </a:rPr>
              <a:t>(строится в клетке)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u="sng" dirty="0" smtClean="0">
                <a:solidFill>
                  <a:schemeClr val="bg1"/>
                </a:solidFill>
                <a:latin typeface="Bookman Old Style" pitchFamily="18" charset="0"/>
              </a:rPr>
              <a:t>3. ФУНКЦИИ БЕЛКОВ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3962400"/>
            <a:ext cx="4419600" cy="265604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500" b="1" u="sng" dirty="0" smtClean="0">
                <a:solidFill>
                  <a:srgbClr val="3A0000"/>
                </a:solidFill>
              </a:rPr>
              <a:t>Ферменты:</a:t>
            </a:r>
            <a:r>
              <a:rPr lang="ru-RU" sz="2500" dirty="0" smtClean="0">
                <a:solidFill>
                  <a:srgbClr val="3A0000"/>
                </a:solidFill>
              </a:rPr>
              <a:t> белок-фермент - биологический катализатор, не расходуется в ходе реакции.</a:t>
            </a:r>
            <a:endParaRPr lang="ru-RU" sz="2500" b="1" u="sng" dirty="0" smtClean="0">
              <a:solidFill>
                <a:srgbClr val="3A0000"/>
              </a:solidFill>
            </a:endParaRPr>
          </a:p>
          <a:p>
            <a:pPr lvl="0"/>
            <a:r>
              <a:rPr lang="ru-RU" sz="2500" b="1" dirty="0" smtClean="0">
                <a:solidFill>
                  <a:srgbClr val="3A0000"/>
                </a:solidFill>
              </a:rPr>
              <a:t>У человека ферменты работают лучше при 37 </a:t>
            </a:r>
            <a:r>
              <a:rPr lang="ru-RU" sz="2500" b="1" baseline="30000" dirty="0" err="1" smtClean="0">
                <a:solidFill>
                  <a:srgbClr val="3A0000"/>
                </a:solidFill>
              </a:rPr>
              <a:t>о</a:t>
            </a:r>
            <a:r>
              <a:rPr lang="ru-RU" sz="2500" b="1" dirty="0" err="1" smtClean="0">
                <a:solidFill>
                  <a:srgbClr val="3A0000"/>
                </a:solidFill>
              </a:rPr>
              <a:t>С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914400"/>
            <a:ext cx="4267200" cy="299656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500" b="1" u="sng" dirty="0" smtClean="0">
                <a:solidFill>
                  <a:srgbClr val="3A0000"/>
                </a:solidFill>
              </a:rPr>
              <a:t>Регуляторные белки:</a:t>
            </a:r>
            <a:r>
              <a:rPr lang="ru-RU" sz="2500" dirty="0" smtClean="0">
                <a:solidFill>
                  <a:srgbClr val="3A0000"/>
                </a:solidFill>
              </a:rPr>
              <a:t> белки-гормоны.</a:t>
            </a:r>
            <a:endParaRPr lang="ru-RU" sz="2500" b="1" u="sng" dirty="0" smtClean="0">
              <a:solidFill>
                <a:srgbClr val="3A0000"/>
              </a:solidFill>
            </a:endParaRPr>
          </a:p>
          <a:p>
            <a:pPr lvl="0"/>
            <a:r>
              <a:rPr lang="ru-RU" sz="2500" b="1" dirty="0" smtClean="0">
                <a:solidFill>
                  <a:srgbClr val="3A0000"/>
                </a:solidFill>
              </a:rPr>
              <a:t>Инсулин: в печени - </a:t>
            </a:r>
            <a:r>
              <a:rPr lang="ru-RU" sz="2000" b="1" dirty="0" smtClean="0">
                <a:solidFill>
                  <a:srgbClr val="3A0000"/>
                </a:solidFill>
              </a:rPr>
              <a:t>активизирует фермент, синтезирующий гликоген из глюкозы; </a:t>
            </a:r>
            <a:r>
              <a:rPr lang="ru-RU" sz="2500" b="1" dirty="0" smtClean="0">
                <a:solidFill>
                  <a:srgbClr val="3A0000"/>
                </a:solidFill>
              </a:rPr>
              <a:t>в клетке - </a:t>
            </a:r>
            <a:r>
              <a:rPr lang="ru-RU" sz="2000" b="1" dirty="0" smtClean="0">
                <a:solidFill>
                  <a:srgbClr val="3A0000"/>
                </a:solidFill>
              </a:rPr>
              <a:t>захват и расщепление молекул глюкозы</a:t>
            </a:r>
          </a:p>
          <a:p>
            <a:pPr lvl="0"/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4724400" y="3962400"/>
            <a:ext cx="4267200" cy="995124"/>
          </a:xfrm>
          <a:prstGeom prst="round2SameRect">
            <a:avLst>
              <a:gd name="adj1" fmla="val 47337"/>
              <a:gd name="adj2" fmla="val 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indent="360363"/>
            <a:r>
              <a:rPr lang="ru-RU" sz="2500" b="1" u="sng" dirty="0" smtClean="0">
                <a:solidFill>
                  <a:srgbClr val="3A0000"/>
                </a:solidFill>
              </a:rPr>
              <a:t>Средства защиты:</a:t>
            </a:r>
            <a:r>
              <a:rPr lang="ru-RU" sz="2500" dirty="0" smtClean="0">
                <a:solidFill>
                  <a:srgbClr val="3A0000"/>
                </a:solidFill>
              </a:rPr>
              <a:t> </a:t>
            </a:r>
          </a:p>
          <a:p>
            <a:pPr lvl="0"/>
            <a:r>
              <a:rPr lang="ru-RU" sz="2500" dirty="0" smtClean="0">
                <a:solidFill>
                  <a:srgbClr val="3A0000"/>
                </a:solidFill>
              </a:rPr>
              <a:t>белки-антитела.</a:t>
            </a:r>
            <a:endParaRPr lang="ru-RU" sz="2500" b="1" u="sng" dirty="0" smtClean="0">
              <a:solidFill>
                <a:srgbClr val="3A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4876801"/>
            <a:ext cx="4267200" cy="1804749"/>
          </a:xfrm>
          <a:prstGeom prst="round2SameRect">
            <a:avLst>
              <a:gd name="adj1" fmla="val 2865"/>
              <a:gd name="adj2" fmla="val 30694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500" b="1" u="sng" dirty="0" smtClean="0">
                <a:solidFill>
                  <a:srgbClr val="3A0000"/>
                </a:solidFill>
              </a:rPr>
              <a:t>Источник энергии:</a:t>
            </a:r>
            <a:r>
              <a:rPr lang="ru-RU" sz="2500" dirty="0" smtClean="0">
                <a:solidFill>
                  <a:srgbClr val="3A0000"/>
                </a:solidFill>
              </a:rPr>
              <a:t> молекулы а/к окисляются при недостатке жиров и углеводов</a:t>
            </a:r>
            <a:endParaRPr lang="ru-RU" sz="2500" b="1" u="sng" dirty="0" smtClean="0">
              <a:solidFill>
                <a:srgbClr val="3A0000"/>
              </a:solidFill>
            </a:endParaRPr>
          </a:p>
        </p:txBody>
      </p:sp>
      <p:pic>
        <p:nvPicPr>
          <p:cNvPr id="1026" name="Picture 2" descr="D:\Мои документы\2009-2010\учитель\биология\промышленность\1480ead1b8c51d29db0666e37730d323.jpg"/>
          <p:cNvPicPr>
            <a:picLocks noChangeAspect="1" noChangeArrowheads="1"/>
          </p:cNvPicPr>
          <p:nvPr/>
        </p:nvPicPr>
        <p:blipFill>
          <a:blip r:embed="rId2"/>
          <a:srcRect r="42500"/>
          <a:stretch>
            <a:fillRect/>
          </a:stretch>
        </p:blipFill>
        <p:spPr bwMode="auto">
          <a:xfrm>
            <a:off x="4114800" y="3429000"/>
            <a:ext cx="1066800" cy="929723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 smtClean="0">
                <a:solidFill>
                  <a:schemeClr val="bg1"/>
                </a:solidFill>
                <a:latin typeface="Bookman Old Style" pitchFamily="18" charset="0"/>
              </a:rPr>
              <a:t>4. НУКЛЕИНОВЫЕ КИСЛОТЫ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600" y="762000"/>
            <a:ext cx="5562600" cy="78319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i="1" u="sng" dirty="0" smtClean="0">
                <a:solidFill>
                  <a:schemeClr val="bg1"/>
                </a:solidFill>
              </a:rPr>
              <a:t>Нуклеиновые кислоты</a:t>
            </a:r>
            <a:endParaRPr lang="ru-RU" sz="4000" i="1" u="sng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828800"/>
            <a:ext cx="5029200" cy="180474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i="1" u="sng" dirty="0" smtClean="0">
                <a:solidFill>
                  <a:schemeClr val="bg1"/>
                </a:solidFill>
              </a:rPr>
              <a:t>ДНК</a:t>
            </a:r>
          </a:p>
          <a:p>
            <a:pPr algn="ctr"/>
            <a:r>
              <a:rPr lang="ru-RU" sz="3000" b="1" dirty="0" smtClean="0">
                <a:solidFill>
                  <a:schemeClr val="bg1"/>
                </a:solidFill>
              </a:rPr>
              <a:t>дезоксирибонуклеиновая</a:t>
            </a:r>
          </a:p>
          <a:p>
            <a:pPr algn="ctr"/>
            <a:r>
              <a:rPr lang="ru-RU" sz="3000" b="1" dirty="0" smtClean="0">
                <a:solidFill>
                  <a:schemeClr val="bg1"/>
                </a:solidFill>
              </a:rPr>
              <a:t>кислота</a:t>
            </a:r>
            <a:endParaRPr lang="ru-RU" sz="30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1828800"/>
            <a:ext cx="3352800" cy="180474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i="1" u="sng" dirty="0" err="1" smtClean="0">
                <a:solidFill>
                  <a:schemeClr val="bg1"/>
                </a:solidFill>
              </a:rPr>
              <a:t>РНК</a:t>
            </a:r>
            <a:endParaRPr lang="ru-RU" sz="4000" b="1" i="1" u="sng" dirty="0" smtClean="0">
              <a:solidFill>
                <a:schemeClr val="bg1"/>
              </a:solidFill>
            </a:endParaRPr>
          </a:p>
          <a:p>
            <a:pPr algn="ctr"/>
            <a:r>
              <a:rPr lang="ru-RU" sz="3000" b="1" dirty="0" smtClean="0">
                <a:solidFill>
                  <a:schemeClr val="bg1"/>
                </a:solidFill>
              </a:rPr>
              <a:t>рибонуклеиновая</a:t>
            </a:r>
          </a:p>
          <a:p>
            <a:pPr algn="ctr"/>
            <a:r>
              <a:rPr lang="ru-RU" sz="3000" b="1" dirty="0" smtClean="0">
                <a:solidFill>
                  <a:schemeClr val="bg1"/>
                </a:solidFill>
              </a:rPr>
              <a:t>кислота</a:t>
            </a:r>
            <a:endParaRPr lang="ru-RU" sz="3000" dirty="0" smtClean="0">
              <a:solidFill>
                <a:schemeClr val="bg1"/>
              </a:solidFill>
            </a:endParaRPr>
          </a:p>
        </p:txBody>
      </p:sp>
      <p:cxnSp>
        <p:nvCxnSpPr>
          <p:cNvPr id="9" name="Прямая со стрелкой 8"/>
          <p:cNvCxnSpPr>
            <a:stCxn id="7" idx="1"/>
          </p:cNvCxnSpPr>
          <p:nvPr/>
        </p:nvCxnSpPr>
        <p:spPr>
          <a:xfrm rot="10800000" flipV="1">
            <a:off x="1295400" y="1153596"/>
            <a:ext cx="457200" cy="67520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7" idx="3"/>
          </p:cNvCxnSpPr>
          <p:nvPr/>
        </p:nvCxnSpPr>
        <p:spPr>
          <a:xfrm>
            <a:off x="7315200" y="1153597"/>
            <a:ext cx="381000" cy="67520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4800" y="3886200"/>
            <a:ext cx="8534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 algn="ctr">
              <a:tabLst>
                <a:tab pos="5472113" algn="l"/>
              </a:tabLst>
            </a:pPr>
            <a:r>
              <a:rPr lang="ru-RU" sz="3500" b="1" i="1" dirty="0" smtClean="0">
                <a:solidFill>
                  <a:schemeClr val="bg1"/>
                </a:solidFill>
              </a:rPr>
              <a:t>Биополимер, мономером которого является </a:t>
            </a:r>
            <a:r>
              <a:rPr lang="ru-RU" sz="3500" b="1" i="1" u="sng" dirty="0" smtClean="0">
                <a:solidFill>
                  <a:schemeClr val="bg1"/>
                </a:solidFill>
              </a:rPr>
              <a:t>нуклеотид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248400" y="914400"/>
            <a:ext cx="2438400" cy="783193"/>
          </a:xfrm>
          <a:prstGeom prst="round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i="1" u="sng" dirty="0" smtClean="0">
                <a:solidFill>
                  <a:schemeClr val="bg1"/>
                </a:solidFill>
              </a:rPr>
              <a:t>ДНК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200400"/>
            <a:ext cx="8458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72113" algn="l"/>
              </a:tabLst>
            </a:pPr>
            <a:r>
              <a:rPr lang="ru-RU" sz="2500" b="1" i="1" dirty="0" smtClean="0">
                <a:solidFill>
                  <a:schemeClr val="bg1"/>
                </a:solidFill>
              </a:rPr>
              <a:t>Молекула состоит из 2 нитей, которые по всей длине соединены водородными </a:t>
            </a:r>
            <a:r>
              <a:rPr lang="ru-RU" sz="2500" b="1" i="1" dirty="0" smtClean="0">
                <a:solidFill>
                  <a:schemeClr val="bg1"/>
                </a:solidFill>
              </a:rPr>
              <a:t>связями (</a:t>
            </a:r>
            <a:r>
              <a:rPr lang="ru-RU" sz="2500" b="1" i="1" dirty="0" smtClean="0">
                <a:solidFill>
                  <a:schemeClr val="bg1"/>
                </a:solidFill>
              </a:rPr>
              <a:t>двойная спираль)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 smtClean="0">
                <a:solidFill>
                  <a:schemeClr val="bg1"/>
                </a:solidFill>
                <a:latin typeface="Bookman Old Style" pitchFamily="18" charset="0"/>
              </a:rPr>
              <a:t>4. НУКЛЕИНОВЫЕ КИСЛОТЫ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838200"/>
            <a:ext cx="5638800" cy="2247424"/>
          </a:xfrm>
          <a:prstGeom prst="round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tabLst>
                <a:tab pos="5472113" algn="l"/>
              </a:tabLst>
            </a:pPr>
            <a:r>
              <a:rPr lang="ru-RU" sz="3500" b="1" i="1" dirty="0" smtClean="0">
                <a:solidFill>
                  <a:schemeClr val="bg1"/>
                </a:solidFill>
              </a:rPr>
              <a:t>А (аденин) - Т (тимин)</a:t>
            </a:r>
          </a:p>
          <a:p>
            <a:pPr algn="ctr">
              <a:lnSpc>
                <a:spcPct val="90000"/>
              </a:lnSpc>
              <a:tabLst>
                <a:tab pos="5472113" algn="l"/>
              </a:tabLst>
            </a:pPr>
            <a:r>
              <a:rPr lang="ru-RU" sz="3500" b="1" i="1" dirty="0" smtClean="0">
                <a:solidFill>
                  <a:schemeClr val="bg1"/>
                </a:solidFill>
              </a:rPr>
              <a:t>Т (тимин) - А (аденин) </a:t>
            </a:r>
          </a:p>
          <a:p>
            <a:pPr algn="ctr">
              <a:lnSpc>
                <a:spcPct val="90000"/>
              </a:lnSpc>
              <a:tabLst>
                <a:tab pos="5472113" algn="l"/>
              </a:tabLst>
            </a:pPr>
            <a:r>
              <a:rPr lang="ru-RU" sz="3500" b="1" i="1" dirty="0" smtClean="0">
                <a:solidFill>
                  <a:schemeClr val="bg1"/>
                </a:solidFill>
              </a:rPr>
              <a:t>Г (гуанин) - </a:t>
            </a:r>
            <a:r>
              <a:rPr lang="ru-RU" sz="3500" b="1" i="1" dirty="0" err="1" smtClean="0">
                <a:solidFill>
                  <a:schemeClr val="bg1"/>
                </a:solidFill>
              </a:rPr>
              <a:t>Ц</a:t>
            </a:r>
            <a:r>
              <a:rPr lang="ru-RU" sz="3500" b="1" i="1" dirty="0" smtClean="0">
                <a:solidFill>
                  <a:schemeClr val="bg1"/>
                </a:solidFill>
              </a:rPr>
              <a:t> (цитозин)</a:t>
            </a:r>
          </a:p>
          <a:p>
            <a:pPr algn="ctr">
              <a:lnSpc>
                <a:spcPct val="90000"/>
              </a:lnSpc>
              <a:tabLst>
                <a:tab pos="5472113" algn="l"/>
              </a:tabLst>
            </a:pPr>
            <a:r>
              <a:rPr lang="ru-RU" sz="3500" b="1" i="1" dirty="0" err="1" smtClean="0">
                <a:solidFill>
                  <a:schemeClr val="bg1"/>
                </a:solidFill>
              </a:rPr>
              <a:t>Ц</a:t>
            </a:r>
            <a:r>
              <a:rPr lang="ru-RU" sz="3500" b="1" i="1" dirty="0" smtClean="0">
                <a:solidFill>
                  <a:schemeClr val="bg1"/>
                </a:solidFill>
              </a:rPr>
              <a:t> (цитозин) - Г (гуанин) </a:t>
            </a:r>
          </a:p>
        </p:txBody>
      </p:sp>
      <p:sp>
        <p:nvSpPr>
          <p:cNvPr id="9" name="Выноска со стрелкой вправо 8"/>
          <p:cNvSpPr/>
          <p:nvPr/>
        </p:nvSpPr>
        <p:spPr>
          <a:xfrm flipH="1">
            <a:off x="5715000" y="1905000"/>
            <a:ext cx="2971800" cy="1131079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6166"/>
            </a:avLst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tabLst>
                <a:tab pos="5472113" algn="l"/>
              </a:tabLst>
            </a:pPr>
            <a:r>
              <a:rPr lang="ru-RU" sz="2500" b="1" i="1" dirty="0" err="1" smtClean="0">
                <a:solidFill>
                  <a:srgbClr val="002060"/>
                </a:solidFill>
              </a:rPr>
              <a:t>компли-ментарные</a:t>
            </a:r>
            <a:r>
              <a:rPr lang="ru-RU" sz="2500" b="1" i="1" dirty="0" smtClean="0">
                <a:solidFill>
                  <a:srgbClr val="002060"/>
                </a:solidFill>
              </a:rPr>
              <a:t> </a:t>
            </a:r>
            <a:r>
              <a:rPr lang="ru-RU" sz="2500" b="1" i="1" dirty="0" smtClean="0">
                <a:solidFill>
                  <a:srgbClr val="002060"/>
                </a:solidFill>
              </a:rPr>
              <a:t>основания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77000" y="4343400"/>
            <a:ext cx="2438400" cy="783193"/>
          </a:xfrm>
          <a:prstGeom prst="round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i="1" u="sng" dirty="0" err="1" smtClean="0">
                <a:solidFill>
                  <a:schemeClr val="bg1"/>
                </a:solidFill>
              </a:rPr>
              <a:t>РНК</a:t>
            </a:r>
            <a:endParaRPr lang="ru-RU" sz="4000" b="1" i="1" u="sng" dirty="0" smtClean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4419600"/>
            <a:ext cx="449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bg1"/>
                </a:solidFill>
              </a:rPr>
              <a:t>Виды:</a:t>
            </a:r>
          </a:p>
          <a:p>
            <a:r>
              <a:rPr lang="ru-RU" sz="3000" b="1" dirty="0" smtClean="0">
                <a:solidFill>
                  <a:schemeClr val="bg1"/>
                </a:solidFill>
              </a:rPr>
              <a:t>информационная </a:t>
            </a:r>
            <a:r>
              <a:rPr lang="ru-RU" sz="3000" b="1" dirty="0" smtClean="0">
                <a:solidFill>
                  <a:schemeClr val="bg1"/>
                </a:solidFill>
              </a:rPr>
              <a:t>(</a:t>
            </a:r>
            <a:r>
              <a:rPr lang="ru-RU" sz="3000" b="1" dirty="0" err="1" smtClean="0">
                <a:solidFill>
                  <a:schemeClr val="bg1"/>
                </a:solidFill>
              </a:rPr>
              <a:t>иРНК</a:t>
            </a:r>
            <a:r>
              <a:rPr lang="ru-RU" sz="3000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ru-RU" sz="3000" b="1" dirty="0" smtClean="0">
                <a:solidFill>
                  <a:schemeClr val="bg1"/>
                </a:solidFill>
              </a:rPr>
              <a:t>рибосомная (</a:t>
            </a:r>
            <a:r>
              <a:rPr lang="ru-RU" sz="3000" b="1" dirty="0" err="1" smtClean="0">
                <a:solidFill>
                  <a:schemeClr val="bg1"/>
                </a:solidFill>
              </a:rPr>
              <a:t>рРНК</a:t>
            </a:r>
            <a:r>
              <a:rPr lang="ru-RU" sz="3000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ru-RU" sz="3000" b="1" dirty="0" smtClean="0">
                <a:solidFill>
                  <a:schemeClr val="bg1"/>
                </a:solidFill>
              </a:rPr>
              <a:t>транспортная (</a:t>
            </a:r>
            <a:r>
              <a:rPr lang="ru-RU" sz="3000" b="1" dirty="0" err="1" smtClean="0">
                <a:solidFill>
                  <a:schemeClr val="bg1"/>
                </a:solidFill>
              </a:rPr>
              <a:t>тРНК</a:t>
            </a:r>
            <a:r>
              <a:rPr lang="ru-RU" sz="3000" b="1" dirty="0" smtClean="0">
                <a:solidFill>
                  <a:schemeClr val="bg1"/>
                </a:solidFill>
              </a:rPr>
              <a:t>)</a:t>
            </a:r>
            <a:endParaRPr lang="ru-RU" sz="3000" b="1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4191000"/>
            <a:ext cx="914400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/>
            <a:r>
              <a:rPr lang="ru-RU" sz="4000" b="1" u="sng" dirty="0" smtClean="0">
                <a:solidFill>
                  <a:schemeClr val="bg1"/>
                </a:solidFill>
                <a:latin typeface="Bookman Old Style" pitchFamily="18" charset="0"/>
              </a:rPr>
              <a:t>4. </a:t>
            </a:r>
            <a:r>
              <a:rPr lang="ru-RU" sz="4000" b="1" u="sng" dirty="0" err="1" smtClean="0">
                <a:solidFill>
                  <a:schemeClr val="bg1"/>
                </a:solidFill>
              </a:rPr>
              <a:t>АТФ</a:t>
            </a:r>
            <a:r>
              <a:rPr lang="ru-RU" sz="4000" b="1" u="sng" dirty="0" smtClean="0">
                <a:solidFill>
                  <a:schemeClr val="bg1"/>
                </a:solidFill>
              </a:rPr>
              <a:t> И ДРУГИЕ ОРГАНИЧЕСКИЕ  </a:t>
            </a:r>
          </a:p>
          <a:p>
            <a:pPr marL="742950" indent="-742950" algn="ctr"/>
            <a:r>
              <a:rPr lang="ru-RU" sz="4000" b="1" u="sng" dirty="0" smtClean="0">
                <a:solidFill>
                  <a:schemeClr val="bg1"/>
                </a:solidFill>
              </a:rPr>
              <a:t>СОЕДИНЕНИЯ КЛЕТКИ</a:t>
            </a:r>
            <a:endParaRPr lang="ru-RU" sz="4000" b="1" u="sng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447800"/>
            <a:ext cx="9144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4000" b="1" i="1" dirty="0" smtClean="0">
                <a:solidFill>
                  <a:schemeClr val="bg1"/>
                </a:solidFill>
              </a:rPr>
              <a:t>Аденозинтрифосфорная кислота (</a:t>
            </a:r>
            <a:r>
              <a:rPr lang="ru-RU" sz="4000" b="1" i="1" dirty="0" err="1" smtClean="0">
                <a:solidFill>
                  <a:schemeClr val="bg1"/>
                </a:solidFill>
              </a:rPr>
              <a:t>АТФ</a:t>
            </a:r>
            <a:r>
              <a:rPr lang="ru-RU" sz="4000" b="1" i="1" dirty="0" smtClean="0">
                <a:solidFill>
                  <a:schemeClr val="bg1"/>
                </a:solidFill>
              </a:rPr>
              <a:t>) - </a:t>
            </a:r>
            <a:r>
              <a:rPr lang="ru-RU" sz="4000" i="1" dirty="0" smtClean="0">
                <a:solidFill>
                  <a:schemeClr val="bg1"/>
                </a:solidFill>
              </a:rPr>
              <a:t>универсальный биологический аккумулятор энергии, запасающий в себе энергию солнца</a:t>
            </a:r>
          </a:p>
          <a:p>
            <a:pPr algn="ctr">
              <a:lnSpc>
                <a:spcPct val="90000"/>
              </a:lnSpc>
            </a:pPr>
            <a:r>
              <a:rPr lang="ru-RU" sz="4000" b="1" i="1" u="sng" dirty="0" err="1" smtClean="0">
                <a:solidFill>
                  <a:schemeClr val="bg1"/>
                </a:solidFill>
              </a:rPr>
              <a:t>АТФ</a:t>
            </a:r>
            <a:r>
              <a:rPr lang="ru-RU" sz="4000" b="1" i="1" u="sng" dirty="0" smtClean="0">
                <a:solidFill>
                  <a:schemeClr val="bg1"/>
                </a:solidFill>
              </a:rPr>
              <a:t> </a:t>
            </a:r>
            <a:r>
              <a:rPr lang="ru-RU" sz="4000" b="1" i="1" u="sng" dirty="0" smtClean="0">
                <a:solidFill>
                  <a:schemeClr val="bg1"/>
                </a:solidFill>
                <a:sym typeface="Symbol"/>
              </a:rPr>
              <a:t> </a:t>
            </a:r>
            <a:r>
              <a:rPr lang="ru-RU" sz="4000" b="1" i="1" u="sng" dirty="0" err="1" smtClean="0">
                <a:solidFill>
                  <a:schemeClr val="bg1"/>
                </a:solidFill>
                <a:sym typeface="Symbol"/>
              </a:rPr>
              <a:t>АДФ</a:t>
            </a:r>
            <a:r>
              <a:rPr lang="ru-RU" sz="4000" b="1" i="1" u="sng" dirty="0" smtClean="0">
                <a:solidFill>
                  <a:schemeClr val="bg1"/>
                </a:solidFill>
                <a:sym typeface="Symbol"/>
              </a:rPr>
              <a:t> + Ф + Е</a:t>
            </a:r>
            <a:r>
              <a:rPr lang="ru-RU" sz="4000" b="1" i="1" u="sng" dirty="0" smtClean="0">
                <a:solidFill>
                  <a:schemeClr val="bg1"/>
                </a:solidFill>
              </a:rPr>
              <a:t>  (540 кДж)</a:t>
            </a:r>
          </a:p>
          <a:p>
            <a:pPr algn="ctr">
              <a:lnSpc>
                <a:spcPct val="90000"/>
              </a:lnSpc>
            </a:pPr>
            <a:endParaRPr lang="ru-RU" sz="2000" b="1" i="1" dirty="0" smtClean="0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ru-RU" sz="4000" b="1" i="1" dirty="0" smtClean="0">
                <a:solidFill>
                  <a:schemeClr val="bg1"/>
                </a:solidFill>
              </a:rPr>
              <a:t>Витамины - </a:t>
            </a:r>
            <a:r>
              <a:rPr lang="ru-RU" sz="4000" i="1" dirty="0" smtClean="0">
                <a:solidFill>
                  <a:schemeClr val="bg1"/>
                </a:solidFill>
              </a:rPr>
              <a:t>жизненно важные соединения, не синтезирующиеся в организме животных данного вида, их отсутствие ведет к </a:t>
            </a:r>
            <a:r>
              <a:rPr lang="ru-RU" sz="4000" b="1" i="1" dirty="0" smtClean="0">
                <a:solidFill>
                  <a:schemeClr val="bg1"/>
                </a:solidFill>
              </a:rPr>
              <a:t>авитаминозу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25437C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598</Words>
  <PresentationFormat>Экран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 User</cp:lastModifiedBy>
  <cp:revision>226</cp:revision>
  <dcterms:modified xsi:type="dcterms:W3CDTF">2009-09-22T15:59:45Z</dcterms:modified>
</cp:coreProperties>
</file>