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F0B22-9039-455F-B6B1-47D0330AC188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9F41A-2D09-40CB-86C7-9B460D710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4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F41A-2D09-40CB-86C7-9B460D710D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9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F41A-2D09-40CB-86C7-9B460D710D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0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AF4A46-DE1C-41EC-A814-8762FA7768B7}" type="datetimeFigureOut">
              <a:rPr lang="ru-RU" smtClean="0"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B5C678-D0EC-481E-A460-64462AF69C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3240359"/>
          </a:xfrm>
          <a:noFill/>
        </p:spPr>
        <p:txBody>
          <a:bodyPr>
            <a:normAutofit fontScale="90000"/>
          </a:bodyPr>
          <a:lstStyle/>
          <a:p>
            <a:r>
              <a:rPr lang="ru-RU" b="1" i="1" dirty="0"/>
              <a:t>ИСТОРИЯ </a:t>
            </a:r>
            <a:r>
              <a:rPr lang="ru-RU" b="1" i="1" dirty="0" smtClean="0"/>
              <a:t> ВОЗНИКНОВЕНИЯ </a:t>
            </a:r>
            <a:br>
              <a:rPr lang="ru-RU" b="1" i="1" dirty="0" smtClean="0"/>
            </a:br>
            <a:r>
              <a:rPr lang="ru-RU" b="1" i="1" dirty="0" smtClean="0"/>
              <a:t>И  </a:t>
            </a:r>
            <a:r>
              <a:rPr lang="ru-RU" b="1" i="1" dirty="0"/>
              <a:t>РАЗВИТИЯ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НАСТОЛЬНОГО </a:t>
            </a:r>
            <a:r>
              <a:rPr lang="ru-RU" b="1" i="1" dirty="0" smtClean="0"/>
              <a:t> ТЕННИСА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ЗА </a:t>
            </a:r>
            <a:r>
              <a:rPr lang="ru-RU" b="1" i="1" dirty="0" smtClean="0"/>
              <a:t>РУБЕЖОМ  </a:t>
            </a:r>
            <a:r>
              <a:rPr lang="ru-RU" b="1" i="1" dirty="0"/>
              <a:t>И </a:t>
            </a:r>
            <a:r>
              <a:rPr lang="ru-RU" b="1" i="1" dirty="0" smtClean="0"/>
              <a:t> В  </a:t>
            </a:r>
            <a:r>
              <a:rPr lang="ru-RU" b="1" i="1" dirty="0"/>
              <a:t>РОССИИ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52269"/>
            <a:ext cx="6120680" cy="112905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«Если </a:t>
            </a:r>
            <a:r>
              <a:rPr lang="ru-RU" sz="2400" i="1" dirty="0">
                <a:solidFill>
                  <a:srgbClr val="FFFF00"/>
                </a:solidFill>
              </a:rPr>
              <a:t>римские виды спорта утомляют вас — и вам нравятся греческие, играйте в мяч!» — писал Гораций.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1812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429000"/>
            <a:ext cx="508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– Мосин Андрей Олегович</a:t>
            </a:r>
          </a:p>
          <a:p>
            <a:pPr algn="ctr"/>
            <a:r>
              <a:rPr lang="ru-RU" dirty="0" smtClean="0"/>
              <a:t>Педагог дополнительного образования </a:t>
            </a:r>
          </a:p>
          <a:p>
            <a:pPr algn="ctr"/>
            <a:r>
              <a:rPr lang="ru-RU" dirty="0" smtClean="0"/>
              <a:t>Дома детского творчества «Олимп»</a:t>
            </a:r>
          </a:p>
          <a:p>
            <a:pPr algn="ctr"/>
            <a:r>
              <a:rPr lang="ru-RU" dirty="0" smtClean="0"/>
              <a:t>Выборгского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446326"/>
            <a:ext cx="4286250" cy="32950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i="1" dirty="0"/>
              <a:t>В 1988 году на Олимпийских играх в Сеуле настольный теннис становится олимпийским видом спорта.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5" y="4750"/>
            <a:ext cx="4838395" cy="6853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6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6" y="1196752"/>
            <a:ext cx="7217058" cy="5412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279113"/>
            <a:ext cx="5181237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Можно и так играть</a:t>
            </a:r>
            <a:r>
              <a:rPr lang="ru-RU" sz="4000" dirty="0" smtClean="0"/>
              <a:t>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02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1124744"/>
            <a:ext cx="7320814" cy="5490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02592" y="188640"/>
            <a:ext cx="432048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Офисный вариант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763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/>
          <a:stretch/>
        </p:blipFill>
        <p:spPr>
          <a:xfrm>
            <a:off x="1331640" y="1318362"/>
            <a:ext cx="7488832" cy="5307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481" y="188640"/>
            <a:ext cx="6049687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 тренировке 2013 год…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6" y="1772816"/>
            <a:ext cx="4038600" cy="4623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244280" cy="4623816"/>
          </a:xfrm>
          <a:solidFill>
            <a:srgbClr val="FFF0C9"/>
          </a:solidFill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ru-RU" sz="1800" dirty="0" smtClean="0"/>
              <a:t>    </a:t>
            </a:r>
            <a:r>
              <a:rPr lang="ru-RU" sz="2000" b="1" dirty="0" smtClean="0"/>
              <a:t>Сведения </a:t>
            </a:r>
            <a:r>
              <a:rPr lang="ru-RU" sz="2000" b="1" dirty="0"/>
              <a:t>о развитии настольного тенниса очень противоречивы. И по сей день остается загадкой, кто же является подлинным родоначальником этой игры. Одни считают, что игра с ракеткой и мячом зародилась в Англии, другие настаивают на том, что рождению этой увлекательной игры мы обязаны Японии или Китаю. Однако японские и китайские историографы спорта подобное утверждение опровергают.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7932" y="117854"/>
            <a:ext cx="68524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игра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мяч руками 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ленту.</a:t>
            </a:r>
          </a:p>
        </p:txBody>
      </p:sp>
    </p:spTree>
    <p:extLst>
      <p:ext uri="{BB962C8B-B14F-4D97-AF65-F5344CB8AC3E}">
        <p14:creationId xmlns:p14="http://schemas.microsoft.com/office/powerpoint/2010/main" val="10512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http://ttfr.ru/img/history/pic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656" r="1096"/>
          <a:stretch/>
        </p:blipFill>
        <p:spPr bwMode="auto">
          <a:xfrm>
            <a:off x="3059832" y="170302"/>
            <a:ext cx="5956917" cy="3978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9314" y="4357452"/>
            <a:ext cx="8927182" cy="2311908"/>
          </a:xfrm>
          <a:prstGeom prst="rect">
            <a:avLst/>
          </a:prstGeom>
          <a:solidFill>
            <a:srgbClr val="FFF0C9"/>
          </a:solidFill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just">
              <a:buNone/>
            </a:pPr>
            <a:r>
              <a:rPr lang="ru-RU" sz="1800" dirty="0" smtClean="0"/>
              <a:t>    </a:t>
            </a:r>
            <a:r>
              <a:rPr lang="ru-RU" sz="2000" b="1" dirty="0"/>
              <a:t>Из публикации давних лет известно, что в 1874 году англичанин Вальтер </a:t>
            </a:r>
            <a:r>
              <a:rPr lang="ru-RU" sz="2000" b="1" dirty="0" err="1"/>
              <a:t>Клоптон</a:t>
            </a:r>
            <a:r>
              <a:rPr lang="ru-RU" sz="2000" b="1" dirty="0"/>
              <a:t> из </a:t>
            </a:r>
            <a:r>
              <a:rPr lang="ru-RU" sz="2000" b="1" dirty="0" err="1"/>
              <a:t>Вингфильда</a:t>
            </a:r>
            <a:r>
              <a:rPr lang="ru-RU" sz="2000" b="1" dirty="0"/>
              <a:t> разработал правила новой, довольно похожей на современный теннис, игры, которую он назвал </a:t>
            </a:r>
            <a:r>
              <a:rPr lang="ru-RU" sz="2000" b="1" dirty="0" err="1"/>
              <a:t>сферистикой</a:t>
            </a:r>
            <a:r>
              <a:rPr lang="ru-RU" sz="2000" b="1" dirty="0"/>
              <a:t>. Через год правила </a:t>
            </a:r>
            <a:r>
              <a:rPr lang="ru-RU" sz="2000" b="1" dirty="0" err="1"/>
              <a:t>сферистики</a:t>
            </a:r>
            <a:r>
              <a:rPr lang="ru-RU" sz="2000" b="1" dirty="0"/>
              <a:t> были усовершенствованы, игра получила новое название — лаун-теннис (от слова «</a:t>
            </a:r>
            <a:r>
              <a:rPr lang="ru-RU" sz="2000" b="1" dirty="0" err="1"/>
              <a:t>lawn</a:t>
            </a:r>
            <a:r>
              <a:rPr lang="ru-RU" sz="2000" b="1" dirty="0"/>
              <a:t>», что по-английски означает «лужайка») или просто — теннис.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23679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лаун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теннис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2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5889" r="1208" b="2631"/>
          <a:stretch/>
        </p:blipFill>
        <p:spPr bwMode="auto">
          <a:xfrm>
            <a:off x="251520" y="1988840"/>
            <a:ext cx="4752528" cy="4518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64088" y="1196752"/>
            <a:ext cx="3672408" cy="5563598"/>
          </a:xfrm>
          <a:prstGeom prst="rect">
            <a:avLst/>
          </a:prstGeom>
          <a:solidFill>
            <a:srgbClr val="FFF0C9"/>
          </a:solidFill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just">
              <a:buNone/>
            </a:pPr>
            <a:r>
              <a:rPr lang="ru-RU" sz="2000" dirty="0" smtClean="0"/>
              <a:t>    </a:t>
            </a:r>
          </a:p>
          <a:p>
            <a:pPr marL="118872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Приблизительно в те же времена была распространена похожая игра – </a:t>
            </a:r>
            <a:r>
              <a:rPr lang="ru-RU" sz="2400" b="1" dirty="0" err="1"/>
              <a:t>Фолис</a:t>
            </a:r>
            <a:r>
              <a:rPr lang="ru-RU" sz="2400" b="1" dirty="0"/>
              <a:t>, в которой перебрасывался полый шар величиной с детскую головку. Вместо ракеток использовались специальные надетые на руку щиты.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845" y="273422"/>
            <a:ext cx="5587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мяч </a:t>
            </a:r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Фолис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8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25502" r="5048" b="11974"/>
          <a:stretch/>
        </p:blipFill>
        <p:spPr>
          <a:xfrm>
            <a:off x="232462" y="1556792"/>
            <a:ext cx="869224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6381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пинг-понга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2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5" y="260647"/>
            <a:ext cx="8299987" cy="47832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2793" y="5103674"/>
            <a:ext cx="59033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набор для 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игры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 настольный </a:t>
            </a:r>
            <a:r>
              <a: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теннис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252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3" descr="http://ttfr.ru/img/history/pic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145"/>
            <a:ext cx="4806565" cy="6405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019173" cy="6858000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endParaRPr lang="ru-RU" sz="4000" i="1" dirty="0" smtClean="0"/>
          </a:p>
          <a:p>
            <a:pPr algn="ctr"/>
            <a:r>
              <a:rPr lang="ru-RU" sz="4000" i="1" dirty="0"/>
              <a:t> </a:t>
            </a:r>
            <a:r>
              <a:rPr lang="ru-RU" sz="4000" i="1" dirty="0" smtClean="0"/>
              <a:t>  </a:t>
            </a:r>
            <a:r>
              <a:rPr lang="ru-RU" sz="3200" i="1" dirty="0" smtClean="0"/>
              <a:t>Первый </a:t>
            </a:r>
            <a:r>
              <a:rPr lang="ru-RU" sz="3200" i="1" dirty="0"/>
              <a:t>президент международной федерации настольного </a:t>
            </a:r>
            <a:r>
              <a:rPr lang="ru-RU" sz="3200" i="1" dirty="0" smtClean="0"/>
              <a:t>тенниса</a:t>
            </a:r>
          </a:p>
          <a:p>
            <a:pPr algn="ctr"/>
            <a:r>
              <a:rPr lang="ru-RU" sz="3200" i="1" dirty="0" smtClean="0"/>
              <a:t> </a:t>
            </a:r>
          </a:p>
          <a:p>
            <a:pPr algn="ctr"/>
            <a:r>
              <a:rPr lang="ru-RU" sz="4000" b="1" i="1" dirty="0" err="1" smtClean="0"/>
              <a:t>Айвор</a:t>
            </a:r>
            <a:r>
              <a:rPr lang="ru-RU" sz="4000" b="1" i="1" dirty="0" smtClean="0"/>
              <a:t> </a:t>
            </a:r>
            <a:r>
              <a:rPr lang="ru-RU" sz="4000" b="1" i="1" dirty="0"/>
              <a:t>Монтегю </a:t>
            </a:r>
            <a:endParaRPr lang="ru-RU" sz="4000" b="1" i="1" dirty="0" smtClean="0"/>
          </a:p>
          <a:p>
            <a:pPr algn="ctr"/>
            <a:endParaRPr lang="ru-RU" sz="2000" b="1" i="1" dirty="0"/>
          </a:p>
          <a:p>
            <a:pPr algn="ctr"/>
            <a:r>
              <a:rPr lang="ru-RU" sz="4000" i="1" dirty="0" err="1" smtClean="0"/>
              <a:t>Ivor</a:t>
            </a:r>
            <a:r>
              <a:rPr lang="ru-RU" sz="4000" i="1" dirty="0" smtClean="0"/>
              <a:t> </a:t>
            </a:r>
            <a:r>
              <a:rPr lang="ru-RU" sz="4000" i="1" dirty="0"/>
              <a:t>Montgu </a:t>
            </a:r>
            <a:endParaRPr lang="ru-RU" sz="4000" i="1" dirty="0" smtClean="0"/>
          </a:p>
          <a:p>
            <a:pPr algn="ctr"/>
            <a:r>
              <a:rPr lang="ru-RU" sz="4000" i="1" dirty="0" smtClean="0"/>
              <a:t>(1904-1984</a:t>
            </a:r>
            <a:r>
              <a:rPr lang="ru-RU" sz="4000" i="1" dirty="0"/>
              <a:t>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700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20" y="116632"/>
            <a:ext cx="4257611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68804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no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3600" i="1" dirty="0" smtClean="0">
                <a:solidFill>
                  <a:schemeClr val="bg1">
                    <a:lumMod val="95000"/>
                  </a:schemeClr>
                </a:solidFill>
              </a:rPr>
              <a:t>Чемпионы </a:t>
            </a:r>
            <a:r>
              <a:rPr lang="ru-RU" sz="3600" i="1" dirty="0">
                <a:solidFill>
                  <a:schemeClr val="bg1">
                    <a:lumMod val="95000"/>
                  </a:schemeClr>
                </a:solidFill>
              </a:rPr>
              <a:t>по настольному </a:t>
            </a:r>
            <a:r>
              <a:rPr lang="ru-RU" sz="3600" i="1" dirty="0" smtClean="0">
                <a:solidFill>
                  <a:schemeClr val="bg1">
                    <a:lumMod val="95000"/>
                  </a:schemeClr>
                </a:solidFill>
              </a:rPr>
              <a:t>теннису</a:t>
            </a:r>
          </a:p>
          <a:p>
            <a:pPr algn="ctr"/>
            <a:endParaRPr lang="ru-RU" sz="3600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bg1">
                    <a:lumMod val="95000"/>
                  </a:schemeClr>
                </a:solidFill>
              </a:rPr>
              <a:t>Ричард Бергман –</a:t>
            </a:r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</a:rPr>
              <a:t>игрок защитного амплуа </a:t>
            </a:r>
          </a:p>
          <a:p>
            <a:pPr algn="ctr"/>
            <a:r>
              <a:rPr lang="ru-RU" sz="3600" i="1" dirty="0" smtClean="0">
                <a:solidFill>
                  <a:schemeClr val="bg1">
                    <a:lumMod val="95000"/>
                  </a:schemeClr>
                </a:solidFill>
              </a:rPr>
              <a:t>и </a:t>
            </a:r>
          </a:p>
          <a:p>
            <a:pPr algn="ctr"/>
            <a:r>
              <a:rPr lang="ru-RU" sz="4400" b="1" i="1" dirty="0" err="1" smtClean="0">
                <a:solidFill>
                  <a:schemeClr val="bg1">
                    <a:lumMod val="95000"/>
                  </a:schemeClr>
                </a:solidFill>
              </a:rPr>
              <a:t>Нориказу</a:t>
            </a:r>
            <a:r>
              <a:rPr lang="ru-RU" sz="4400" b="1" i="1" dirty="0" smtClean="0">
                <a:solidFill>
                  <a:schemeClr val="bg1">
                    <a:lumMod val="95000"/>
                  </a:schemeClr>
                </a:solidFill>
              </a:rPr>
              <a:t> Фуджи  </a:t>
            </a:r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</a:rPr>
              <a:t>атакующий игрок</a:t>
            </a:r>
            <a:endParaRPr lang="ru-RU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358</TotalTime>
  <Words>282</Words>
  <Application>Microsoft Office PowerPoint</Application>
  <PresentationFormat>Экран (4:3)</PresentationFormat>
  <Paragraphs>38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ИСТОРИЯ  ВОЗНИКНОВЕНИЯ  И  РАЗВИТИЯ  НАСТОЛЬНОГО  ТЕННИСА  ЗА РУБЕЖОМ  И  В 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 И РАЗВИТИЯ  НАСТОЛЬНОГО ТЕННИСА  ЗА РУБЕЖОМ И В РОССИИ</dc:title>
  <dc:creator>Татьяна</dc:creator>
  <cp:lastModifiedBy>user</cp:lastModifiedBy>
  <cp:revision>28</cp:revision>
  <dcterms:created xsi:type="dcterms:W3CDTF">2013-06-20T20:32:27Z</dcterms:created>
  <dcterms:modified xsi:type="dcterms:W3CDTF">2013-07-06T08:26:43Z</dcterms:modified>
</cp:coreProperties>
</file>