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4" r:id="rId3"/>
    <p:sldId id="265" r:id="rId4"/>
    <p:sldId id="256" r:id="rId5"/>
    <p:sldId id="257" r:id="rId6"/>
    <p:sldId id="258" r:id="rId7"/>
    <p:sldId id="259" r:id="rId8"/>
    <p:sldId id="260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7" autoAdjust="0"/>
  </p:normalViewPr>
  <p:slideViewPr>
    <p:cSldViewPr>
      <p:cViewPr varScale="1">
        <p:scale>
          <a:sx n="91" d="100"/>
          <a:sy n="91" d="100"/>
        </p:scale>
        <p:origin x="-9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2B6D3-4FD9-4725-B8DE-2E6BFCF23582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BDA6D95D-F533-4F33-A680-B6EFFCACD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2E2F4-A848-414A-BE8C-3C12E1DE802F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CD3AA-A2DA-440C-9386-14F4163F3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07BAB-2142-4970-A16D-1F4AF1C72829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48519-270D-41C3-8306-EE86AAAF1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A4BF-EF7A-4E2F-B9C7-E226B1DF9AB7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E25F8-7BA0-4482-9C62-C097E726D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F9BC4-049B-4424-A45C-980E43F063B3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A0F43-136F-4BC5-A333-D02B5C692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DF5C-845F-448E-A695-9C220AC7237C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E6AAB-5F30-4AA6-B42F-1328CF8F4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CB920-9341-4B16-87C0-617B15D20BC9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507E3-A51C-4F3B-9451-5F2668274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998B-5624-403C-83D9-FA028A149661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DB3B7-07A5-4A04-ACAA-A96003529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294DD-40E4-43A1-A5AA-F89AD39ED9B1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A59B-6782-44B8-9E19-8140FD437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403A3-B450-48E4-BC98-27D620CCB48E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3576D-E3B0-4DF3-9248-D9562C4ED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30077-6744-48C9-A79B-8CC78326C76B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15543-AF54-463D-8C1D-362E8886F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2AC60CA6-E9C1-444C-B4C6-157364B0B0D1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B6EC8150-79E7-48A3-8310-F5177F0CF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85" r:id="rId8"/>
    <p:sldLayoutId id="2147483686" r:id="rId9"/>
    <p:sldLayoutId id="2147483677" r:id="rId10"/>
    <p:sldLayoutId id="21474836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836613"/>
            <a:ext cx="7772400" cy="2232025"/>
          </a:xfrm>
        </p:spPr>
        <p:txBody>
          <a:bodyPr/>
          <a:lstStyle/>
          <a:p>
            <a:r>
              <a:rPr lang="ru-RU" b="1" i="1" smtClean="0">
                <a:solidFill>
                  <a:srgbClr val="FF3300"/>
                </a:solidFill>
              </a:rPr>
              <a:t>Технология исследовательской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979613" y="4643438"/>
            <a:ext cx="6337300" cy="1857375"/>
          </a:xfrm>
        </p:spPr>
        <p:txBody>
          <a:bodyPr>
            <a:normAutofit/>
          </a:bodyPr>
          <a:lstStyle/>
          <a:p>
            <a:pPr marL="0" indent="0" algn="ctr">
              <a:buFont typeface="Brush Script MT"/>
              <a:buNone/>
            </a:pPr>
            <a:r>
              <a:rPr lang="ru-RU" b="1" smtClean="0"/>
              <a:t>С.Л.Рубинштейн  утверждал: «...мыслить человек начинает, когда у него возникает потребность что-то понять»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5" y="142875"/>
            <a:ext cx="8786813" cy="6429375"/>
          </a:xfrm>
          <a:prstGeom prst="roundRect">
            <a:avLst/>
          </a:prstGeom>
          <a:noFill/>
          <a:ln w="123825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Эндрю\Desktop\фото занятия\20140213_153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437014" cy="482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734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Эндрю\Desktop\фото занятия\20140213_153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629036" cy="497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67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FF3300"/>
                </a:solidFill>
              </a:rPr>
              <a:t>Понятие исследовательской деятельности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4294967295"/>
          </p:nvPr>
        </p:nvSpPr>
        <p:spPr>
          <a:xfrm>
            <a:off x="755650" y="2119313"/>
            <a:ext cx="7704138" cy="4117975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3300"/>
                </a:solidFill>
                <a:latin typeface="Times New Roman" pitchFamily="18" charset="0"/>
              </a:rPr>
              <a:t>Учебная исследовательская деятельность</a:t>
            </a:r>
            <a:r>
              <a:rPr lang="ru-RU" b="1" smtClean="0">
                <a:latin typeface="Times New Roman" pitchFamily="18" charset="0"/>
              </a:rPr>
              <a:t> - это специально организованная, познавательная творческая деятельность учащихся, по своей структуре соответствующая научной деятельности, характеризующаяся целенаправленностью, активностью, предметностью и результатом которой является формирование познавательных мотивов, исследовательских умений, субъективно новых для учащихся знаний или способов деятельности</a:t>
            </a:r>
            <a:r>
              <a:rPr lang="ru-RU" sz="2000" b="1" smtClean="0"/>
              <a:t> </a:t>
            </a:r>
          </a:p>
        </p:txBody>
      </p:sp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F34CECA-75AE-46AB-BDEB-7667E72B07D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15.02.2014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D4A1FE4-895D-4B9E-A172-C97927943581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solidFill>
                  <a:srgbClr val="FF3300"/>
                </a:solidFill>
              </a:rPr>
              <a:t>Виды исследовательской деятельности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smtClean="0"/>
              <a:t>1. теоретические исследования;</a:t>
            </a:r>
          </a:p>
          <a:p>
            <a:endParaRPr lang="ru-RU" smtClean="0"/>
          </a:p>
          <a:p>
            <a:r>
              <a:rPr lang="ru-RU" smtClean="0"/>
              <a:t>2. прикладные, опытно - проблемные;</a:t>
            </a:r>
          </a:p>
          <a:p>
            <a:endParaRPr lang="ru-RU" smtClean="0"/>
          </a:p>
          <a:p>
            <a:r>
              <a:rPr lang="ru-RU" smtClean="0"/>
              <a:t>3. системные, комплексные исследования эко. мониторинга.</a:t>
            </a:r>
          </a:p>
        </p:txBody>
      </p:sp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F34CECA-75AE-46AB-BDEB-7667E72B07D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15.02.2014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7C099AB-39F9-45A8-BA82-FB29F5906F3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965950" cy="1439863"/>
          </a:xfrm>
        </p:spPr>
        <p:txBody>
          <a:bodyPr>
            <a:normAutofit fontScale="90000"/>
          </a:bodyPr>
          <a:lstStyle/>
          <a:p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b="1" smtClean="0">
                <a:solidFill>
                  <a:srgbClr val="FF0000"/>
                </a:solidFill>
              </a:rPr>
              <a:t>Мастер-класс по применению исследовательской технологии в образовательной деятельности.</a:t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FF0000"/>
                </a:solidFill>
              </a:rPr>
              <a:t/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FF0000"/>
                </a:solidFill>
              </a:rPr>
              <a:t>Определение порога дискриминации</a:t>
            </a:r>
            <a:r>
              <a:rPr lang="ru-RU" sz="4000" b="1" smtClean="0">
                <a:solidFill>
                  <a:srgbClr val="FF0000"/>
                </a:solidFill>
              </a:rPr>
              <a:t/>
            </a:r>
            <a:br>
              <a:rPr lang="ru-RU" sz="4000" b="1" smtClean="0">
                <a:solidFill>
                  <a:srgbClr val="FF0000"/>
                </a:solidFill>
              </a:rPr>
            </a:br>
            <a:r>
              <a:rPr lang="ru-RU" sz="4000" b="1" smtClean="0">
                <a:solidFill>
                  <a:srgbClr val="FF0000"/>
                </a:solidFill>
              </a:rPr>
              <a:t/>
            </a:r>
            <a:br>
              <a:rPr lang="ru-RU" sz="4000" b="1" smtClean="0">
                <a:solidFill>
                  <a:srgbClr val="FF0000"/>
                </a:solidFill>
              </a:rPr>
            </a:br>
            <a:endParaRPr lang="ru-RU" sz="4000" b="1" smtClean="0">
              <a:solidFill>
                <a:srgbClr val="FF0000"/>
              </a:solidFill>
            </a:endParaRPr>
          </a:p>
        </p:txBody>
      </p:sp>
      <p:sp>
        <p:nvSpPr>
          <p:cNvPr id="133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pPr algn="ctr"/>
            <a:r>
              <a:rPr lang="ru-RU" b="1" smtClean="0"/>
              <a:t>Цель: Учащиеся научаться определять порог дискриминации, а также делать выводы по общей чувствительности отдельных зон организма на раздражители.</a:t>
            </a:r>
          </a:p>
          <a:p>
            <a:pPr algn="ctr"/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Практическая работа «Определение порога дискриминации»</a:t>
            </a:r>
            <a:br>
              <a:rPr lang="ru-RU" sz="3200" b="1" smtClean="0">
                <a:solidFill>
                  <a:srgbClr val="FF0000"/>
                </a:solidFill>
              </a:rPr>
            </a:br>
            <a:endParaRPr lang="ru-RU" sz="3200" b="1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675" y="1844675"/>
            <a:ext cx="6196013" cy="4321175"/>
          </a:xfrm>
        </p:spPr>
        <p:txBody>
          <a:bodyPr rtlCol="0">
            <a:normAutofit fontScale="55000" lnSpcReduction="20000"/>
          </a:bodyPr>
          <a:lstStyle/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ru-RU" sz="3300" dirty="0"/>
          </a:p>
          <a:p>
            <a:pPr marL="274320" indent="-274320" algn="just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Материалы и оборудование: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иголки, линейка, ручка.</a:t>
            </a:r>
          </a:p>
          <a:p>
            <a:pPr marL="274320" indent="-274320" algn="just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lnSpc>
                <a:spcPct val="170000"/>
              </a:lnSpc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ru-RU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Порогом дискриминации называется то наименьшее </a:t>
            </a: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расстояние </a:t>
            </a:r>
            <a:r>
              <a:rPr lang="ru-RU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 двумя раздражаемыми точками поверхности кожи, при котором два раздражения воспринимаются как раздельные.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Чем меньше это расстояние (на участке коже или слизистой), тем меньше порог дискриминации, и, следовательно, больше чувствительность. Наименьший порог дискриминации на кончике языка, губе, поверхности пальцев, и др.</a:t>
            </a:r>
          </a:p>
          <a:p>
            <a:pPr marL="274320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Ход работы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675" y="1412875"/>
            <a:ext cx="6196013" cy="4310063"/>
          </a:xfrm>
        </p:spPr>
        <p:txBody>
          <a:bodyPr>
            <a:normAutofit/>
          </a:bodyPr>
          <a:lstStyle/>
          <a:p>
            <a:endParaRPr lang="ru-RU" smtClean="0"/>
          </a:p>
          <a:p>
            <a:pPr algn="just">
              <a:buFont typeface="Brush Script MT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Работаем в парах. Для определения порога дискриминации воспользуйтесь двумя иголками и линейкой для измерения расстояния между точками. Прикасайтесь к коже иголками, раздвигая или сдвигая их. При определеной степени сближения иголок испытуемый начинает воспринимать два раздражения как одно. Замерьте расстояние между иглами. Данные запишите в протокол исследования.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C00000"/>
                </a:solidFill>
              </a:rPr>
              <a:t>Протокол </a:t>
            </a:r>
            <a:r>
              <a:rPr lang="ru-RU" dirty="0">
                <a:solidFill>
                  <a:srgbClr val="C00000"/>
                </a:solidFill>
              </a:rPr>
              <a:t>исследования порога дискриминации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6413" name="Group 29"/>
          <p:cNvGraphicFramePr>
            <a:graphicFrameLocks noGrp="1"/>
          </p:cNvGraphicFramePr>
          <p:nvPr>
            <p:ph idx="1"/>
          </p:nvPr>
        </p:nvGraphicFramePr>
        <p:xfrm>
          <a:off x="1463675" y="2727325"/>
          <a:ext cx="6196013" cy="2638743"/>
        </p:xfrm>
        <a:graphic>
          <a:graphicData uri="http://schemas.openxmlformats.org/drawingml/2006/table">
            <a:tbl>
              <a:tblPr/>
              <a:tblGrid>
                <a:gridCol w="4065588"/>
                <a:gridCol w="2130425"/>
              </a:tblGrid>
              <a:tr h="315913">
                <a:tc>
                  <a:txBody>
                    <a:bodyPr/>
                    <a:lstStyle/>
                    <a:p>
                      <a:pPr marL="84138" marR="0" lvl="0" indent="1825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Порог дискриминации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86" marR="675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мм)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86" marR="675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лоб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86" marR="675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86" marR="675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84138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кончик носа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86" marR="675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86" marR="675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84138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Подушечка указательного пальца ведущей руки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86" marR="675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86" marR="675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Тыльная сторона лучезапястного сустава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86" marR="675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86" marR="675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96838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550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нижняя губа	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86" marR="675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550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86" marR="675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96838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702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тыльная сторона кисти правой руки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86" marR="675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702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86" marR="675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1463675" y="692150"/>
            <a:ext cx="6196013" cy="5030788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pPr algn="ctr"/>
            <a:r>
              <a:rPr lang="ru-RU" smtClean="0"/>
              <a:t>В выводе объясните разные показатели порога дискриминации на разных участках организма, индивидуальные различия. </a:t>
            </a:r>
          </a:p>
          <a:p>
            <a:endParaRPr lang="ru-RU" smtClean="0"/>
          </a:p>
          <a:p>
            <a:pPr algn="just">
              <a:lnSpc>
                <a:spcPct val="150000"/>
              </a:lnSpc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ндрю\Desktop\фото занятия\20140213_153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94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 2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51CF81"/>
      </a:accent1>
      <a:accent2>
        <a:srgbClr val="AA2B1E"/>
      </a:accent2>
      <a:accent3>
        <a:srgbClr val="FFFFFF"/>
      </a:accent3>
      <a:accent4>
        <a:srgbClr val="000000"/>
      </a:accent4>
      <a:accent5>
        <a:srgbClr val="B3E4C1"/>
      </a:accent5>
      <a:accent6>
        <a:srgbClr val="9A26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>
    <a:extraClrScheme>
      <a:clrScheme name="Кнопка 1">
        <a:dk1>
          <a:srgbClr val="000000"/>
        </a:dk1>
        <a:lt1>
          <a:srgbClr val="FFFFFF"/>
        </a:lt1>
        <a:dk2>
          <a:srgbClr val="465E9C"/>
        </a:dk2>
        <a:lt2>
          <a:srgbClr val="CCDDEA"/>
        </a:lt2>
        <a:accent1>
          <a:srgbClr val="FDA023"/>
        </a:accent1>
        <a:accent2>
          <a:srgbClr val="AA2B1E"/>
        </a:accent2>
        <a:accent3>
          <a:srgbClr val="FFFFFF"/>
        </a:accent3>
        <a:accent4>
          <a:srgbClr val="000000"/>
        </a:accent4>
        <a:accent5>
          <a:srgbClr val="FECDAC"/>
        </a:accent5>
        <a:accent6>
          <a:srgbClr val="9A261A"/>
        </a:accent6>
        <a:hlink>
          <a:srgbClr val="D83E2C"/>
        </a:hlink>
        <a:folHlink>
          <a:srgbClr val="ED7D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опка 2">
        <a:dk1>
          <a:srgbClr val="000000"/>
        </a:dk1>
        <a:lt1>
          <a:srgbClr val="FFFFFF"/>
        </a:lt1>
        <a:dk2>
          <a:srgbClr val="465E9C"/>
        </a:dk2>
        <a:lt2>
          <a:srgbClr val="CCDDEA"/>
        </a:lt2>
        <a:accent1>
          <a:srgbClr val="51CF81"/>
        </a:accent1>
        <a:accent2>
          <a:srgbClr val="AA2B1E"/>
        </a:accent2>
        <a:accent3>
          <a:srgbClr val="FFFFFF"/>
        </a:accent3>
        <a:accent4>
          <a:srgbClr val="000000"/>
        </a:accent4>
        <a:accent5>
          <a:srgbClr val="B3E4C1"/>
        </a:accent5>
        <a:accent6>
          <a:srgbClr val="9A261A"/>
        </a:accent6>
        <a:hlink>
          <a:srgbClr val="D83E2C"/>
        </a:hlink>
        <a:folHlink>
          <a:srgbClr val="ED7D2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</TotalTime>
  <Words>278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Технология исследовательской деятельности</vt:lpstr>
      <vt:lpstr>Понятие исследовательской деятельности</vt:lpstr>
      <vt:lpstr>Виды исследовательской деятельности</vt:lpstr>
      <vt:lpstr>    Мастер-класс по применению исследовательской технологии в образовательной деятельности.  Определение порога дискриминации  </vt:lpstr>
      <vt:lpstr>Практическая работа «Определение порога дискриминации» </vt:lpstr>
      <vt:lpstr>Ход работы </vt:lpstr>
      <vt:lpstr>  Протокол исследования порога дискриминации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Мастер-класс по применению исследовательской технологии в образовательной деятельности.  Определение порога дискриминации  </dc:title>
  <dc:creator>Эндрю</dc:creator>
  <cp:lastModifiedBy>Эндрю</cp:lastModifiedBy>
  <cp:revision>4</cp:revision>
  <dcterms:created xsi:type="dcterms:W3CDTF">2014-01-27T08:58:11Z</dcterms:created>
  <dcterms:modified xsi:type="dcterms:W3CDTF">2014-02-14T23:40:12Z</dcterms:modified>
</cp:coreProperties>
</file>