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91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89" r:id="rId11"/>
    <p:sldId id="269" r:id="rId12"/>
    <p:sldId id="279" r:id="rId13"/>
    <p:sldId id="272" r:id="rId14"/>
    <p:sldId id="282" r:id="rId15"/>
    <p:sldId id="284" r:id="rId16"/>
    <p:sldId id="288" r:id="rId17"/>
    <p:sldId id="280" r:id="rId18"/>
    <p:sldId id="285" r:id="rId19"/>
    <p:sldId id="275" r:id="rId20"/>
    <p:sldId id="286" r:id="rId21"/>
    <p:sldId id="287" r:id="rId22"/>
    <p:sldId id="292" r:id="rId23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4"/>
    <p:penClr>
      <a:srgbClr val="FF0000"/>
    </p:penClr>
  </p:showPr>
  <p:clrMru>
    <a:srgbClr val="660033"/>
    <a:srgbClr val="800000"/>
    <a:srgbClr val="6633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4" autoAdjust="0"/>
    <p:restoredTop sz="93860" autoAdjust="0"/>
  </p:normalViewPr>
  <p:slideViewPr>
    <p:cSldViewPr>
      <p:cViewPr varScale="1">
        <p:scale>
          <a:sx n="72" d="100"/>
          <a:sy n="72" d="100"/>
        </p:scale>
        <p:origin x="-86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3432E-ECEA-4A58-8D34-97D604A0DB6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C986C-4ED8-4135-9319-748CC369F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F37FB58-7D83-4E90-804B-03782002CD9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7C72F2-D15C-49A4-933B-09E8D90FB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B58-7D83-4E90-804B-03782002CD9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72F2-D15C-49A4-933B-09E8D90FB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F37FB58-7D83-4E90-804B-03782002CD9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D7C72F2-D15C-49A4-933B-09E8D90FB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B58-7D83-4E90-804B-03782002CD9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7C72F2-D15C-49A4-933B-09E8D90FB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  <a:lvl2pPr>
              <a:defRPr>
                <a:solidFill>
                  <a:srgbClr val="663300"/>
                </a:solidFill>
              </a:defRPr>
            </a:lvl2pPr>
            <a:lvl3pPr>
              <a:defRPr>
                <a:solidFill>
                  <a:srgbClr val="663300"/>
                </a:solidFill>
              </a:defRPr>
            </a:lvl3pPr>
            <a:lvl4pPr>
              <a:defRPr>
                <a:solidFill>
                  <a:srgbClr val="663300"/>
                </a:solidFill>
              </a:defRPr>
            </a:lvl4pPr>
            <a:lvl5pPr>
              <a:defRPr>
                <a:solidFill>
                  <a:srgbClr val="663300"/>
                </a:solidFill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B58-7D83-4E90-804B-03782002CD9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7C72F2-D15C-49A4-933B-09E8D90FB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F37FB58-7D83-4E90-804B-03782002CD9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7C72F2-D15C-49A4-933B-09E8D90FB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F37FB58-7D83-4E90-804B-03782002CD9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7C72F2-D15C-49A4-933B-09E8D90FB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B58-7D83-4E90-804B-03782002CD9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7C72F2-D15C-49A4-933B-09E8D90FB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B58-7D83-4E90-804B-03782002CD9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7C72F2-D15C-49A4-933B-09E8D90FB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B58-7D83-4E90-804B-03782002CD9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7C72F2-D15C-49A4-933B-09E8D90FB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F37FB58-7D83-4E90-804B-03782002CD9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D7C72F2-D15C-49A4-933B-09E8D90FB8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37FB58-7D83-4E90-804B-03782002CD9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7C72F2-D15C-49A4-933B-09E8D90FB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" name="Рисунок 11" descr="DSC_0158.JPG"/>
          <p:cNvPicPr>
            <a:picLocks noChangeAspect="1"/>
          </p:cNvPicPr>
          <p:nvPr/>
        </p:nvPicPr>
        <p:blipFill>
          <a:blip r:embed="rId2" cstate="print"/>
          <a:srcRect r="34493"/>
          <a:stretch>
            <a:fillRect/>
          </a:stretch>
        </p:blipFill>
        <p:spPr>
          <a:xfrm>
            <a:off x="142845" y="142852"/>
            <a:ext cx="1857388" cy="1885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71678"/>
            <a:ext cx="8620140" cy="3786214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 рекомендации 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900" b="1" cap="none" dirty="0" smtClean="0">
                <a:solidFill>
                  <a:schemeClr val="accent1">
                    <a:lumMod val="75000"/>
                  </a:schemeClr>
                </a:solidFill>
              </a:rPr>
              <a:t>для занятий по авторской программе творческой реабилитации детей и молодых людей  с ограниченными возможностями здоровья средствами клоунады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600" dirty="0" smtClean="0"/>
              <a:t>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r>
              <a:rPr lang="ru-RU" sz="2700" b="1" i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7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СПб ГБСКОУ С(К)О школы № 439 </a:t>
            </a:r>
            <a:r>
              <a:rPr lang="ru-RU" sz="3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Лебедевой Н.Б.</a:t>
            </a:r>
            <a:br>
              <a:rPr lang="ru-RU" sz="3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7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руководителя студии клоунады «Арлекин»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214290"/>
            <a:ext cx="6215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СПб ГБСУ СО «Дом-интернат для детей с отклонениями в умственном развитии №1»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Комитета по социальной политике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-1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dirty="0" smtClean="0"/>
              <a:t>Мимика – понимание собственных и чужих чувств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8153400" cy="4495800"/>
          </a:xfrm>
        </p:spPr>
        <p:txBody>
          <a:bodyPr>
            <a:normAutofit/>
          </a:bodyPr>
          <a:lstStyle/>
          <a:p>
            <a:pPr marL="767715" lvl="1" indent="-447675" algn="just" eaLnBrk="0" hangingPunct="0">
              <a:lnSpc>
                <a:spcPct val="80000"/>
              </a:lnSpc>
              <a:spcBef>
                <a:spcPts val="0"/>
              </a:spcBef>
              <a:buClr>
                <a:srgbClr val="800000"/>
              </a:buClr>
              <a:tabLst>
                <a:tab pos="457200" algn="l"/>
              </a:tabLst>
            </a:pPr>
            <a:endParaRPr lang="ru-RU" kern="0" dirty="0" smtClean="0">
              <a:solidFill>
                <a:srgbClr val="660033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447675" indent="-447675" algn="just" eaLnBrk="0" hangingPunct="0">
              <a:lnSpc>
                <a:spcPct val="80000"/>
              </a:lnSpc>
              <a:spcBef>
                <a:spcPts val="0"/>
              </a:spcBef>
              <a:buClr>
                <a:srgbClr val="800000"/>
              </a:buClr>
              <a:tabLst>
                <a:tab pos="457200" algn="l"/>
              </a:tabLst>
            </a:pPr>
            <a:r>
              <a:rPr lang="ru-RU" sz="3200" kern="0" dirty="0" smtClean="0">
                <a:solidFill>
                  <a:srgbClr val="660033"/>
                </a:solidFill>
                <a:latin typeface="Arial Narrow" pitchFamily="34" charset="0"/>
                <a:ea typeface="Calibri"/>
                <a:cs typeface="Times New Roman"/>
              </a:rPr>
              <a:t>Умение сочувствовать</a:t>
            </a:r>
          </a:p>
          <a:p>
            <a:pPr marL="447675" indent="-447675" algn="just" eaLnBrk="0" hangingPunct="0">
              <a:lnSpc>
                <a:spcPct val="80000"/>
              </a:lnSpc>
              <a:spcBef>
                <a:spcPts val="0"/>
              </a:spcBef>
              <a:buClr>
                <a:srgbClr val="800000"/>
              </a:buClr>
              <a:tabLst>
                <a:tab pos="457200" algn="l"/>
              </a:tabLst>
            </a:pPr>
            <a:r>
              <a:rPr lang="ru-RU" sz="3200" kern="0" dirty="0" smtClean="0">
                <a:solidFill>
                  <a:srgbClr val="660033"/>
                </a:solidFill>
                <a:latin typeface="Arial Narrow" pitchFamily="34" charset="0"/>
                <a:ea typeface="Calibri"/>
                <a:cs typeface="Times New Roman"/>
              </a:rPr>
              <a:t>Умение воспроизводить основные чувства</a:t>
            </a:r>
          </a:p>
          <a:p>
            <a:pPr marL="447675" indent="-447675" algn="just" eaLnBrk="0" hangingPunct="0">
              <a:lnSpc>
                <a:spcPct val="80000"/>
              </a:lnSpc>
              <a:spcBef>
                <a:spcPts val="0"/>
              </a:spcBef>
              <a:buClr>
                <a:srgbClr val="800000"/>
              </a:buClr>
              <a:tabLst>
                <a:tab pos="457200" algn="l"/>
              </a:tabLst>
            </a:pPr>
            <a:r>
              <a:rPr lang="ru-RU" sz="3200" kern="0" dirty="0" smtClean="0">
                <a:solidFill>
                  <a:srgbClr val="660033"/>
                </a:solidFill>
                <a:latin typeface="Arial Narrow" pitchFamily="34" charset="0"/>
                <a:ea typeface="Calibri"/>
                <a:cs typeface="Times New Roman"/>
              </a:rPr>
              <a:t>Умение выражать чувства</a:t>
            </a:r>
          </a:p>
          <a:p>
            <a:pPr marL="447675" indent="-447675" algn="just" eaLnBrk="0" hangingPunct="0">
              <a:lnSpc>
                <a:spcPct val="80000"/>
              </a:lnSpc>
              <a:spcBef>
                <a:spcPts val="0"/>
              </a:spcBef>
              <a:buClr>
                <a:srgbClr val="800000"/>
              </a:buClr>
              <a:tabLst>
                <a:tab pos="457200" algn="l"/>
              </a:tabLst>
            </a:pPr>
            <a:r>
              <a:rPr lang="ru-RU" sz="3200" kern="0" dirty="0" smtClean="0">
                <a:solidFill>
                  <a:srgbClr val="660033"/>
                </a:solidFill>
                <a:latin typeface="Arial Narrow" pitchFamily="34" charset="0"/>
                <a:ea typeface="Calibri"/>
                <a:cs typeface="Times New Roman"/>
              </a:rPr>
              <a:t>Умение распознавать чувства другого</a:t>
            </a:r>
          </a:p>
          <a:p>
            <a:pPr marL="447675" indent="-447675" algn="just" eaLnBrk="0" hangingPunct="0">
              <a:lnSpc>
                <a:spcPct val="80000"/>
              </a:lnSpc>
              <a:spcBef>
                <a:spcPts val="0"/>
              </a:spcBef>
              <a:buClr>
                <a:srgbClr val="800000"/>
              </a:buClr>
              <a:tabLst>
                <a:tab pos="457200" algn="l"/>
              </a:tabLst>
            </a:pPr>
            <a:r>
              <a:rPr lang="ru-RU" sz="3200" kern="0" dirty="0" smtClean="0">
                <a:solidFill>
                  <a:srgbClr val="660033"/>
                </a:solidFill>
                <a:latin typeface="Arial Narrow" pitchFamily="34" charset="0"/>
                <a:ea typeface="Calibri"/>
                <a:cs typeface="Times New Roman"/>
              </a:rPr>
              <a:t>Умение обращаться с собственным гневом</a:t>
            </a:r>
          </a:p>
          <a:p>
            <a:pPr marL="447675" indent="-447675" algn="just" eaLnBrk="0" hangingPunct="0">
              <a:lnSpc>
                <a:spcPct val="80000"/>
              </a:lnSpc>
              <a:spcBef>
                <a:spcPts val="0"/>
              </a:spcBef>
              <a:buClr>
                <a:srgbClr val="800000"/>
              </a:buClr>
              <a:tabLst>
                <a:tab pos="457200" algn="l"/>
              </a:tabLst>
            </a:pPr>
            <a:r>
              <a:rPr lang="ru-RU" sz="3200" kern="0" dirty="0" smtClean="0">
                <a:solidFill>
                  <a:srgbClr val="660033"/>
                </a:solidFill>
                <a:latin typeface="Arial Narrow" pitchFamily="34" charset="0"/>
                <a:ea typeface="Calibri"/>
                <a:cs typeface="Times New Roman"/>
              </a:rPr>
              <a:t>Умение реагировать на гнев другого человека</a:t>
            </a:r>
          </a:p>
          <a:p>
            <a:pPr marL="447675" indent="-447675" algn="just" eaLnBrk="0" hangingPunct="0">
              <a:lnSpc>
                <a:spcPct val="80000"/>
              </a:lnSpc>
              <a:spcBef>
                <a:spcPts val="0"/>
              </a:spcBef>
              <a:buClr>
                <a:srgbClr val="800000"/>
              </a:buClr>
              <a:tabLst>
                <a:tab pos="457200" algn="l"/>
              </a:tabLst>
            </a:pPr>
            <a:r>
              <a:rPr lang="ru-RU" sz="3200" kern="0" dirty="0" smtClean="0">
                <a:solidFill>
                  <a:srgbClr val="660033"/>
                </a:solidFill>
                <a:latin typeface="Arial Narrow" pitchFamily="34" charset="0"/>
                <a:ea typeface="Calibri"/>
                <a:cs typeface="Times New Roman"/>
              </a:rPr>
              <a:t>Умение справляться со страхами</a:t>
            </a:r>
          </a:p>
          <a:p>
            <a:pPr marL="447675" indent="-447675" algn="just" eaLnBrk="0" hangingPunct="0">
              <a:lnSpc>
                <a:spcPct val="80000"/>
              </a:lnSpc>
              <a:spcBef>
                <a:spcPts val="0"/>
              </a:spcBef>
              <a:buClr>
                <a:srgbClr val="800000"/>
              </a:buClr>
              <a:tabLst>
                <a:tab pos="457200" algn="l"/>
              </a:tabLst>
            </a:pPr>
            <a:r>
              <a:rPr lang="ru-RU" sz="3200" kern="0" dirty="0" smtClean="0">
                <a:solidFill>
                  <a:srgbClr val="660033"/>
                </a:solidFill>
                <a:latin typeface="Arial Narrow" pitchFamily="34" charset="0"/>
                <a:ea typeface="Calibri"/>
                <a:cs typeface="Times New Roman"/>
              </a:rPr>
              <a:t>Умение переживать печаль</a:t>
            </a:r>
          </a:p>
          <a:p>
            <a:endParaRPr lang="ru-RU" sz="3200" b="1" dirty="0" smtClean="0">
              <a:solidFill>
                <a:srgbClr val="660033"/>
              </a:solidFill>
            </a:endParaRPr>
          </a:p>
          <a:p>
            <a:pPr marL="447675" indent="-447675" algn="just" eaLnBrk="0" hangingPunct="0">
              <a:lnSpc>
                <a:spcPct val="80000"/>
              </a:lnSpc>
              <a:spcBef>
                <a:spcPts val="0"/>
              </a:spcBef>
              <a:buClr>
                <a:srgbClr val="800000"/>
              </a:buClr>
              <a:tabLst>
                <a:tab pos="457200" algn="l"/>
              </a:tabLst>
            </a:pPr>
            <a:endParaRPr lang="ru-RU" sz="3200" kern="0" dirty="0" smtClean="0">
              <a:solidFill>
                <a:srgbClr val="660033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Релаксация</a:t>
            </a:r>
            <a:endParaRPr lang="ru-RU" dirty="0"/>
          </a:p>
        </p:txBody>
      </p:sp>
      <p:pic>
        <p:nvPicPr>
          <p:cNvPr id="4" name="Содержимое 3" descr="DSC_03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40828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357562"/>
            <a:ext cx="4429156" cy="294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14290"/>
            <a:ext cx="4524564" cy="300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Релаксация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4900634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ru-RU" sz="2200" dirty="0" smtClean="0">
                <a:latin typeface="+mj-lt"/>
              </a:rPr>
              <a:t>Переключение внимания на нейтральные темы – умение представить ситуацию покоя, например, лес, пляж или другие условии, когда «особый» ребенок чувствует себя комфортно. При этом используется музыка, звуки природы. Для релаксации может использоваться серия аудиокассет, дисков «Релакс».</a:t>
            </a:r>
            <a:endParaRPr lang="ru-RU" sz="2200" b="1" dirty="0" smtClean="0">
              <a:latin typeface="+mj-lt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ru-RU" sz="2200" dirty="0" smtClean="0">
                <a:latin typeface="+mj-lt"/>
              </a:rPr>
              <a:t>Дыхательные упражнения – упорядоченные физические движения, при выполнении которых выдох следует делать примерно вдвое длиннее вдоха. Если необходимо снять острое напряжение, можно сделать глубокий вдох и задержать дыхание на 20 – 30 секунд.</a:t>
            </a:r>
            <a:endParaRPr lang="ru-RU" sz="2200" b="1" dirty="0" smtClean="0">
              <a:latin typeface="+mj-lt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ru-RU" sz="2200" dirty="0" smtClean="0">
                <a:latin typeface="+mj-lt"/>
              </a:rPr>
              <a:t>Физические упражнения – движения, осуществляемые для расслабления.</a:t>
            </a:r>
            <a:endParaRPr lang="ru-RU" sz="2200" b="1" dirty="0" smtClean="0">
              <a:latin typeface="+mj-lt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ru-RU" sz="2200" dirty="0" smtClean="0">
                <a:latin typeface="+mj-lt"/>
              </a:rPr>
              <a:t>Упражнения мимических мышц, снижающие напряжение мышц лица. Первое упражнение – надуть щеки, затем постепенно выпустить воздух через плотно сжатые губы;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Пиктограммы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48291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большинства людей с проблемами развития пиктограммы служат вспомогательным средством для общения. Пиктография – рисуночное письмо, которое известно еще с древних времен. Пиктограммы служат для запоминания зрительного образа и соотнесение его с предметом, действием. </a:t>
            </a:r>
            <a:endParaRPr lang="ru-RU" b="1" dirty="0" smtClean="0"/>
          </a:p>
          <a:p>
            <a:r>
              <a:rPr lang="ru-RU" dirty="0" smtClean="0"/>
              <a:t>На занятиях клоунадой я использую пиктограммы с изображением различных эмоциональных состояний.</a:t>
            </a:r>
            <a:endParaRPr lang="ru-RU" b="1" dirty="0" smtClean="0"/>
          </a:p>
          <a:p>
            <a:r>
              <a:rPr lang="ru-RU" dirty="0" smtClean="0"/>
              <a:t>Для практического применения я  рекомендую таблицу эмоциональных состояний (по Н.Л.Кряжевой «Развитие эмоционального мира детей» - приложение к методическим рекомендациям – Тетрадь №2).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Пантомимика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Дети  превращаются в артистов, клоунов. Это не только движения тела, дети входят в образ. Сначала педагог описывает ситуацию, действие, показывает сам это действие, проговаривая слова, затем просто показывает уже без слов. Только после этого дети имитируют это же движение. </a:t>
            </a:r>
            <a:endParaRPr lang="ru-RU" b="1" dirty="0" smtClean="0"/>
          </a:p>
          <a:p>
            <a:r>
              <a:rPr lang="ru-RU" dirty="0" smtClean="0"/>
              <a:t>Работа с карточками, на которых изображен предмет (зубная щетка, расческа, лимон и т.д.). Участник изображает действие с этим предметом, а остальные ребята угадывают, что за предмет изображен на карточке.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Культура общения.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408890" cy="50435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Важнейшая роль в этой части занятия отводится  речи. Словесные формы приветствия: «здравствуйте», «добрый день», «рада вас видеть», «приветствую вас» и т.д. Словесные формы прощания: «до свидания», «всего доброго», «до новых встреч». Словесные формы благодарности: «спасибо», «благодарю вас» и т.д. Словесные формы просьбы: «пожалуйста», «будьте добры», «будьте любезны» и т.д. </a:t>
            </a:r>
            <a:endParaRPr lang="ru-RU" b="1" dirty="0" smtClean="0"/>
          </a:p>
          <a:p>
            <a:r>
              <a:rPr lang="ru-RU" dirty="0" smtClean="0"/>
              <a:t>Особое внимание уделяю голосовой интонации. Она подчас значительнее слова. Голос тоже может много сказать об эмоциональном состоянии собеседника. Дети во время занятий повторяют одни и те же фразы с разными интонациями. Ласково, грустно, испуганно, рассержено. Объясняю, как важна интонация. Например, и «спасибо» можно сказать по-разному. Сочетание мимики и интонации  - спокойно, ласково с улыбкой  или презрительно, с «кислым» лицом. Во время занятий говорится о важности  интонации при общении с собеседниками.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Навыки установления контактов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200" kern="0" dirty="0" smtClean="0">
                <a:solidFill>
                  <a:srgbClr val="660033"/>
                </a:solidFill>
                <a:ea typeface="Calibri"/>
                <a:cs typeface="Times New Roman"/>
              </a:rPr>
              <a:t>Умение знакомиться</a:t>
            </a:r>
          </a:p>
          <a:p>
            <a:pPr lvl="0"/>
            <a:r>
              <a:rPr lang="ru-RU" sz="3200" kern="0" dirty="0" smtClean="0">
                <a:solidFill>
                  <a:srgbClr val="660033"/>
                </a:solidFill>
                <a:ea typeface="Calibri"/>
                <a:cs typeface="Times New Roman"/>
              </a:rPr>
              <a:t>Умение выражать симпатию.</a:t>
            </a:r>
          </a:p>
          <a:p>
            <a:pPr lvl="0"/>
            <a:r>
              <a:rPr lang="ru-RU" sz="3200" kern="0" dirty="0" smtClean="0">
                <a:solidFill>
                  <a:srgbClr val="660033"/>
                </a:solidFill>
                <a:ea typeface="Calibri"/>
                <a:cs typeface="Times New Roman"/>
              </a:rPr>
              <a:t>Умение принимать комплименты.</a:t>
            </a:r>
          </a:p>
          <a:p>
            <a:pPr lvl="0"/>
            <a:r>
              <a:rPr lang="ru-RU" sz="3200" kern="0" dirty="0" smtClean="0">
                <a:solidFill>
                  <a:srgbClr val="660033"/>
                </a:solidFill>
                <a:ea typeface="Calibri"/>
                <a:cs typeface="Times New Roman"/>
              </a:rPr>
              <a:t>Умение проявлять инициативу.</a:t>
            </a:r>
          </a:p>
          <a:p>
            <a:pPr lvl="0"/>
            <a:r>
              <a:rPr lang="ru-RU" sz="3200" kern="0" dirty="0" smtClean="0">
                <a:solidFill>
                  <a:srgbClr val="660033"/>
                </a:solidFill>
                <a:ea typeface="Calibri"/>
                <a:cs typeface="Times New Roman"/>
              </a:rPr>
              <a:t>Умение делиться.</a:t>
            </a:r>
          </a:p>
          <a:p>
            <a:pPr lvl="0"/>
            <a:r>
              <a:rPr lang="ru-RU" sz="3200" kern="0" dirty="0" smtClean="0">
                <a:solidFill>
                  <a:srgbClr val="660033"/>
                </a:solidFill>
                <a:ea typeface="Calibri"/>
                <a:cs typeface="Times New Roman"/>
              </a:rPr>
              <a:t>Умение извиняться.</a:t>
            </a:r>
          </a:p>
          <a:p>
            <a:pPr lvl="0"/>
            <a:r>
              <a:rPr lang="ru-RU" sz="3200" kern="0" dirty="0" smtClean="0">
                <a:solidFill>
                  <a:srgbClr val="660033"/>
                </a:solidFill>
                <a:ea typeface="Calibri"/>
                <a:cs typeface="Times New Roman"/>
              </a:rPr>
              <a:t>Умение просить об одолжении.</a:t>
            </a:r>
          </a:p>
          <a:p>
            <a:pPr lvl="0"/>
            <a:r>
              <a:rPr lang="ru-RU" sz="3200" kern="0" dirty="0" smtClean="0">
                <a:solidFill>
                  <a:srgbClr val="660033"/>
                </a:solidFill>
                <a:ea typeface="Calibri"/>
                <a:cs typeface="Times New Roman"/>
              </a:rPr>
              <a:t>Умение предлагать помощь сверстнику.</a:t>
            </a:r>
          </a:p>
          <a:p>
            <a:pPr lvl="0"/>
            <a:endParaRPr lang="ru-RU" sz="3200" kern="0" dirty="0" smtClean="0">
              <a:solidFill>
                <a:srgbClr val="660033"/>
              </a:solidFill>
              <a:ea typeface="Calibri"/>
              <a:cs typeface="Times New Roman"/>
            </a:endParaRPr>
          </a:p>
          <a:p>
            <a:pPr lvl="0"/>
            <a:endParaRPr lang="ru-RU" sz="3200" kern="0" dirty="0" smtClean="0">
              <a:solidFill>
                <a:srgbClr val="660033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Разрешение конфликтов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Самоубеждение – умение проанализировать сложившуюся ситуацию, проговорить и обыграть ее. Мы совместно распределяем роли и играем. Это театр «повтора». Ребенок сначала играет самого себя, а затем становится на противоположную сторону конфликта. И видит несерьезность своих переживаний.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карточками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Работа с карточками, на которых изображен предмет (зубная щетка, расческа, лимон и т.д.). Участник изображает действие с этим предметом, а остальные ребята угадывают, что за предмет изображен на карточке.</a:t>
            </a:r>
            <a:endParaRPr lang="ru-RU" b="1" dirty="0" smtClean="0"/>
          </a:p>
          <a:p>
            <a:r>
              <a:rPr lang="ru-RU" dirty="0" smtClean="0"/>
              <a:t>Для детей с патологией зрения, использую карточки с наклеенными контурами предметов, желательно из плотного материала. Чтобы дети определили предмет тактильно и смогли изобразить действие с ним. 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Клоунада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929718" cy="49720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Эстетика клоунады – веселая, жизнерадостная – прекрасно поднимает жизненный тонус, нейтрализует агрессию, снимает страхи и тревогу, прививает навыки позитивной коммуникации и развивает чувство собственной ценности, интереса к себе, повышает уровень самооценки.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В средние века говорили, что приезд в город бродячего цирка важнее каравана с лекарствами. Уже тогда понимали, что смех и веселье лечат. </a:t>
            </a:r>
            <a:endParaRPr lang="ru-RU" smtClean="0"/>
          </a:p>
          <a:p>
            <a:pPr>
              <a:spcBef>
                <a:spcPts val="0"/>
              </a:spcBef>
            </a:pPr>
            <a:r>
              <a:rPr lang="ru-RU" smtClean="0"/>
              <a:t>Основоположник </a:t>
            </a:r>
            <a:r>
              <a:rPr lang="ru-RU" dirty="0" smtClean="0"/>
              <a:t>учения о стрессе </a:t>
            </a:r>
            <a:r>
              <a:rPr lang="ru-RU" dirty="0" err="1" smtClean="0"/>
              <a:t>Ганс</a:t>
            </a:r>
            <a:r>
              <a:rPr lang="ru-RU" dirty="0" smtClean="0"/>
              <a:t> </a:t>
            </a:r>
            <a:r>
              <a:rPr lang="ru-RU" dirty="0" err="1" smtClean="0"/>
              <a:t>Селье</a:t>
            </a:r>
            <a:r>
              <a:rPr lang="ru-RU" dirty="0" smtClean="0"/>
              <a:t> говорил, что при психических перегрузках стресс одинаково успешно снимается как адекватной физической работой, так и положительными эмоциями, поскольку в обоих случаях вырабатываются в железах внутренней секреции вещества – антистрессоры.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Основные 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Понимание своих чувств и адекватность их выражения вербальными и невербальными  средствами.</a:t>
            </a:r>
          </a:p>
          <a:p>
            <a:r>
              <a:rPr lang="ru-RU" dirty="0" smtClean="0"/>
              <a:t>Понимание эмоционального состояния других людей и  адекватность            реакций на это состояние.</a:t>
            </a:r>
          </a:p>
          <a:p>
            <a:pPr lvl="0"/>
            <a:r>
              <a:rPr lang="ru-RU" dirty="0" smtClean="0"/>
              <a:t>Установление эмоционального контакта с детьми с ОВЗ.</a:t>
            </a:r>
          </a:p>
          <a:p>
            <a:pPr lvl="0"/>
            <a:r>
              <a:rPr lang="ru-RU" dirty="0" smtClean="0"/>
              <a:t>Соотнесение мимики с настроением и эмоциональным состоянием.</a:t>
            </a:r>
          </a:p>
          <a:p>
            <a:pPr lvl="0"/>
            <a:r>
              <a:rPr lang="ru-RU" dirty="0" smtClean="0"/>
              <a:t>Последовательное изучение и воспроизведение мимических и пантомимических движений, голосовой интонации.</a:t>
            </a:r>
          </a:p>
          <a:p>
            <a:pPr lvl="0"/>
            <a:r>
              <a:rPr lang="ru-RU" dirty="0" smtClean="0"/>
              <a:t>Стабилизация эмоционально-психологического климата  детей  и молодых людей с ОВЗ.</a:t>
            </a:r>
          </a:p>
          <a:p>
            <a:pPr lvl="0"/>
            <a:r>
              <a:rPr lang="ru-RU" dirty="0" smtClean="0"/>
              <a:t>Развитие творческих способностей детей.</a:t>
            </a:r>
          </a:p>
          <a:p>
            <a:pPr lvl="0"/>
            <a:r>
              <a:rPr lang="ru-RU" dirty="0" smtClean="0"/>
              <a:t>Коррекция различных сторон психики.</a:t>
            </a:r>
          </a:p>
          <a:p>
            <a:pPr lvl="0"/>
            <a:r>
              <a:rPr lang="ru-RU" dirty="0" smtClean="0"/>
              <a:t>Формирование личностных качеств ребенка.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Арт-терапия – путь к установлению отношений.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49006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Средствами искусства человек может не только выразить себя, но и больше узнать о себе и о других людях. Строя отношения с людьми, владеющими языком звуков, красок, движений, то есть языком невербального общения, он получает новый опыт, который может нести в жизнь, облегчая свое общение с другими людьми Понимание средств невербального общения и овладение ими помогут детям с </a:t>
            </a:r>
            <a:r>
              <a:rPr lang="ru-RU" smtClean="0"/>
              <a:t>нарушениями интеллекта </a:t>
            </a:r>
            <a:r>
              <a:rPr lang="ru-RU" dirty="0" smtClean="0"/>
              <a:t>стать интересными в общении, познавать других людей, завоевывать друзей.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800" dirty="0" err="1" smtClean="0"/>
              <a:t>Арт-терапия</a:t>
            </a:r>
            <a:r>
              <a:rPr lang="ru-RU" sz="3800" dirty="0" smtClean="0"/>
              <a:t> </a:t>
            </a:r>
            <a:br>
              <a:rPr lang="ru-RU" sz="3800" dirty="0" smtClean="0"/>
            </a:br>
            <a:r>
              <a:rPr lang="ru-RU" sz="3800" dirty="0" smtClean="0"/>
              <a:t>как способ социальной адаптации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858312" cy="49720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Арт-терапия особенно важна для людей-инвалидов, которые в силу физических или психических особенностей своего состояния зачастую социально дезадаптированы, ограничены в социальных контактах. Творческий опыт, осознание себя, развитие новых навыков и умений, позволяют этим людям более активно и самостоятельно участвовать в жизни общества, расширяют диапазон их социального и профессионального выбора. Развитие творческого потенциала человека способствует его возможностям принимать решения, более успешно строить свою жизнь.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Арт-терапия,  как специализированная форма психотерапии, направленная на развитие самовыражения и самопознания ребенка, заняла прочное место в арсенале коррекционной психологии.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Студия клоунады «Арлекин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37452" cy="497207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Клоунская студия «Арлекин» является Лауреатами </a:t>
            </a:r>
            <a:r>
              <a:rPr lang="en-US" dirty="0" smtClean="0"/>
              <a:t>I </a:t>
            </a:r>
            <a:r>
              <a:rPr lang="ru-RU" dirty="0" smtClean="0"/>
              <a:t>и  </a:t>
            </a:r>
            <a:r>
              <a:rPr lang="en-US" dirty="0" smtClean="0"/>
              <a:t>III</a:t>
            </a:r>
            <a:r>
              <a:rPr lang="ru-RU" dirty="0" smtClean="0"/>
              <a:t> всероссийского фестиваля «</a:t>
            </a:r>
            <a:r>
              <a:rPr lang="ru-RU" dirty="0" err="1" smtClean="0"/>
              <a:t>Протеатр</a:t>
            </a:r>
            <a:r>
              <a:rPr lang="ru-RU" dirty="0" smtClean="0"/>
              <a:t>» в г. Москве, 2001,2007гг., </a:t>
            </a:r>
            <a:r>
              <a:rPr lang="en-US" dirty="0" smtClean="0"/>
              <a:t>VII</a:t>
            </a:r>
            <a:r>
              <a:rPr lang="ru-RU" dirty="0" smtClean="0"/>
              <a:t> международного интеграционного фестиваля «Солнечная волна» в Киеве, 2008г., пасхального фестиваля «Пасхальный Благовест, 2005, 2006, 2007, 2008, 2009, 2010, 2011, 2012 гг.,  дипломантами </a:t>
            </a:r>
            <a:r>
              <a:rPr lang="en-US" dirty="0" smtClean="0"/>
              <a:t>I</a:t>
            </a:r>
            <a:r>
              <a:rPr lang="ru-RU" dirty="0" smtClean="0"/>
              <a:t> международного фестиваля «Доверие» в Санкт-Петербурге, 2008г., дипломантами   фестиваля искусств «</a:t>
            </a:r>
            <a:r>
              <a:rPr lang="ru-RU" dirty="0" err="1" smtClean="0"/>
              <a:t>Спешиал</a:t>
            </a:r>
            <a:r>
              <a:rPr lang="ru-RU" dirty="0" smtClean="0"/>
              <a:t> </a:t>
            </a:r>
            <a:r>
              <a:rPr lang="ru-RU" dirty="0" err="1" smtClean="0"/>
              <a:t>Арт</a:t>
            </a:r>
            <a:r>
              <a:rPr lang="ru-RU" dirty="0" smtClean="0"/>
              <a:t>» Специального Олимпийского Комитета. Студия гастролировала в Москве, Киеве, Финляндии.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29600" cy="424021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Приветствие</a:t>
            </a:r>
          </a:p>
          <a:p>
            <a:r>
              <a:rPr lang="ru-RU" dirty="0" smtClean="0"/>
              <a:t>Знакомство</a:t>
            </a:r>
          </a:p>
          <a:p>
            <a:r>
              <a:rPr lang="ru-RU" dirty="0" smtClean="0"/>
              <a:t>Разминка</a:t>
            </a:r>
          </a:p>
          <a:p>
            <a:r>
              <a:rPr lang="ru-RU" dirty="0" smtClean="0"/>
              <a:t>Мимика – эмоции человека </a:t>
            </a:r>
          </a:p>
          <a:p>
            <a:r>
              <a:rPr lang="ru-RU" dirty="0" smtClean="0"/>
              <a:t>Грим </a:t>
            </a:r>
          </a:p>
          <a:p>
            <a:r>
              <a:rPr lang="ru-RU" dirty="0" smtClean="0"/>
              <a:t>Голосовые интонации</a:t>
            </a:r>
          </a:p>
          <a:p>
            <a:r>
              <a:rPr lang="ru-RU" dirty="0" smtClean="0"/>
              <a:t>Жесты</a:t>
            </a:r>
          </a:p>
          <a:p>
            <a:r>
              <a:rPr lang="ru-RU" dirty="0" smtClean="0"/>
              <a:t>Релаксация</a:t>
            </a:r>
          </a:p>
          <a:p>
            <a:r>
              <a:rPr lang="ru-RU" dirty="0" smtClean="0"/>
              <a:t>Пантомимика</a:t>
            </a:r>
          </a:p>
          <a:p>
            <a:r>
              <a:rPr lang="ru-RU" dirty="0" smtClean="0"/>
              <a:t>Пиктограммы</a:t>
            </a:r>
          </a:p>
          <a:p>
            <a:r>
              <a:rPr lang="ru-RU" dirty="0" smtClean="0"/>
              <a:t>Создание этюдов</a:t>
            </a:r>
          </a:p>
          <a:p>
            <a:r>
              <a:rPr lang="ru-RU" dirty="0" smtClean="0"/>
              <a:t>Выход из образов</a:t>
            </a:r>
          </a:p>
          <a:p>
            <a:r>
              <a:rPr lang="ru-RU" dirty="0" smtClean="0"/>
              <a:t>Обсуждение и похвала</a:t>
            </a:r>
          </a:p>
          <a:p>
            <a:r>
              <a:rPr lang="ru-RU" dirty="0" smtClean="0"/>
              <a:t>Прощание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Приветствие. Знакомство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SC_00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08633" y="1571612"/>
            <a:ext cx="6761683" cy="4524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Разминка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857628"/>
            <a:ext cx="8153400" cy="25669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Разминка под музыку, под звуки природы.</a:t>
            </a:r>
          </a:p>
          <a:p>
            <a:r>
              <a:rPr lang="ru-RU" dirty="0" smtClean="0"/>
              <a:t>Классическая хореографическая разминка.</a:t>
            </a:r>
          </a:p>
          <a:p>
            <a:r>
              <a:rPr lang="ru-RU" dirty="0" smtClean="0"/>
              <a:t>Синхронизация слов и движений. Стихотворение «Дом, который построил</a:t>
            </a:r>
          </a:p>
          <a:p>
            <a:pPr>
              <a:buNone/>
            </a:pPr>
            <a:r>
              <a:rPr lang="ru-RU" dirty="0" smtClean="0"/>
              <a:t>    Джек». Слова показываем жестами.</a:t>
            </a:r>
            <a:endParaRPr lang="ru-RU" dirty="0"/>
          </a:p>
        </p:txBody>
      </p:sp>
      <p:pic>
        <p:nvPicPr>
          <p:cNvPr id="9" name="Рисунок 8" descr="DSC_0040.JPG"/>
          <p:cNvPicPr>
            <a:picLocks noChangeAspect="1"/>
          </p:cNvPicPr>
          <p:nvPr/>
        </p:nvPicPr>
        <p:blipFill>
          <a:blip r:embed="rId2" cstate="print"/>
          <a:srcRect t="18147"/>
          <a:stretch>
            <a:fillRect/>
          </a:stretch>
        </p:blipFill>
        <p:spPr>
          <a:xfrm>
            <a:off x="3155267" y="214290"/>
            <a:ext cx="5775563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Грим </a:t>
            </a:r>
            <a:endParaRPr lang="ru-RU" dirty="0"/>
          </a:p>
        </p:txBody>
      </p:sp>
      <p:pic>
        <p:nvPicPr>
          <p:cNvPr id="10" name="Содержимое 9" descr="DSC_00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08633" y="1600200"/>
            <a:ext cx="6761683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Грим. Правила гримирования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26" y="1785926"/>
            <a:ext cx="8572592" cy="485778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/>
              <a:t>Сначала надень костюм и лишь потом гримируйся!</a:t>
            </a:r>
            <a:endParaRPr lang="ru-RU" sz="2400" b="1" dirty="0" smtClean="0"/>
          </a:p>
          <a:p>
            <a:pPr lvl="0">
              <a:spcBef>
                <a:spcPts val="0"/>
              </a:spcBef>
            </a:pPr>
            <a:r>
              <a:rPr lang="ru-RU" sz="2400" dirty="0" smtClean="0"/>
              <a:t>Прежде чем браться за грим, хорошенько умойся и насухо вытри лицо!</a:t>
            </a:r>
            <a:endParaRPr lang="ru-RU" sz="2400" b="1" dirty="0" smtClean="0"/>
          </a:p>
          <a:p>
            <a:pPr lvl="0">
              <a:spcBef>
                <a:spcPts val="0"/>
              </a:spcBef>
            </a:pPr>
            <a:r>
              <a:rPr lang="ru-RU" sz="2400" dirty="0" smtClean="0"/>
              <a:t>Завяжи волосы, чтобы они  не мешали гримироваться.</a:t>
            </a:r>
            <a:endParaRPr lang="ru-RU" sz="2400" b="1" dirty="0" smtClean="0"/>
          </a:p>
          <a:p>
            <a:pPr lvl="0">
              <a:spcBef>
                <a:spcPts val="0"/>
              </a:spcBef>
            </a:pPr>
            <a:r>
              <a:rPr lang="ru-RU" sz="2400" dirty="0" smtClean="0"/>
              <a:t>Хорошо бы на каждый цвет завести отдельную кисточку. Я использую индивидуальные ватные палочки.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Черным карандашом обводим контур рта или глаз и закрашиваем внешний  и внутренний контур. 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Вначале лучше  наносить  на лицо светлые краски и только затем яркие.</a:t>
            </a:r>
            <a:endParaRPr lang="ru-RU" sz="2400" b="1" dirty="0" smtClean="0"/>
          </a:p>
          <a:p>
            <a:pPr lvl="0">
              <a:spcBef>
                <a:spcPts val="0"/>
              </a:spcBef>
            </a:pPr>
            <a:r>
              <a:rPr lang="ru-RU" sz="2400" dirty="0" smtClean="0"/>
              <a:t>Жирный грим снимается салфеткой с кремом или влажной салфеткой для снятия макияжа. Грим на водной основе смывается водой.</a:t>
            </a:r>
          </a:p>
          <a:p>
            <a:pPr lvl="0">
              <a:spcBef>
                <a:spcPts val="0"/>
              </a:spcBef>
            </a:pPr>
            <a:endParaRPr lang="ru-RU" sz="2400" b="1" dirty="0" smtClean="0"/>
          </a:p>
          <a:p>
            <a:pPr>
              <a:spcBef>
                <a:spcPts val="0"/>
              </a:spcBef>
              <a:buNone/>
            </a:pPr>
            <a:r>
              <a:rPr lang="ru-RU" sz="2400" b="1" dirty="0" smtClean="0"/>
              <a:t> 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Лицо человека несет самую большую информацию об эмоциях. Практически все эмоции отражаются на лице. Все части лица играют важную роль в мимике. Например, удивление: глаза делаются круглыми, брови поднимаются вверх, рот открывается (округляется). </a:t>
            </a:r>
          </a:p>
          <a:p>
            <a:r>
              <a:rPr lang="ru-RU" dirty="0" smtClean="0"/>
              <a:t>Лицо – волшебная книга. Мы листаем эту книгу, где каждая страница - определенная эмоция. Я придумываю сказки, рассказы. Рассказывая определенный сюжет, мимикой показываю переживания героев. Дети повторяют мимические движения за мной.</a:t>
            </a:r>
          </a:p>
          <a:p>
            <a:r>
              <a:rPr lang="ru-RU" dirty="0" smtClean="0"/>
              <a:t>Зеркало – обязательный элемент занятия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Мимика – наше настроение</a:t>
            </a:r>
            <a:endParaRPr lang="ru-RU" dirty="0"/>
          </a:p>
        </p:txBody>
      </p:sp>
      <p:pic>
        <p:nvPicPr>
          <p:cNvPr id="5" name="Содержимое 4" descr="DSC_02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4682770" cy="3113544"/>
          </a:xfrm>
          <a:prstGeom prst="smileyFace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4" name="Рисунок 3" descr="DSC_0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1256334"/>
            <a:ext cx="4572000" cy="303989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rgbClr val="808080"/>
      </a:dk1>
      <a:lt1>
        <a:srgbClr val="FFFF66"/>
      </a:lt1>
      <a:dk2>
        <a:srgbClr val="DC6E00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359</TotalTime>
  <Words>1376</Words>
  <Application>Microsoft Office PowerPoint</Application>
  <PresentationFormat>Экран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Методические  рекомендации    для занятий по авторской программе творческой реабилитации детей и молодых людей  с ограниченными возможностями здоровья средствами клоунады      презентация   учителя СПб ГБСКОУ С(К)О школы № 439 Лебедевой Н.Б.  руководителя студии клоунады «Арлекин» </vt:lpstr>
      <vt:lpstr> Основные цели и задачи</vt:lpstr>
      <vt:lpstr>Структура занятий</vt:lpstr>
      <vt:lpstr>Приветствие. Знакомство  </vt:lpstr>
      <vt:lpstr>Разминка </vt:lpstr>
      <vt:lpstr>Грим </vt:lpstr>
      <vt:lpstr>Грим. Правила гримирования</vt:lpstr>
      <vt:lpstr>Мимика</vt:lpstr>
      <vt:lpstr>Мимика – наше настроение</vt:lpstr>
      <vt:lpstr> Мимика – понимание собственных и чужих чувств</vt:lpstr>
      <vt:lpstr>Релаксация</vt:lpstr>
      <vt:lpstr>Релаксация </vt:lpstr>
      <vt:lpstr>Пиктограммы </vt:lpstr>
      <vt:lpstr>Пантомимика</vt:lpstr>
      <vt:lpstr> Культура общения. </vt:lpstr>
      <vt:lpstr>Навыки установления контактов</vt:lpstr>
      <vt:lpstr>Разрешение конфликтов</vt:lpstr>
      <vt:lpstr>Работа с карточками</vt:lpstr>
      <vt:lpstr>Клоунада  </vt:lpstr>
      <vt:lpstr>Арт-терапия – путь к установлению отношений.</vt:lpstr>
      <vt:lpstr>Арт-терапия  как способ социальной адаптации</vt:lpstr>
      <vt:lpstr>Студия клоунады «Арлекин»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Лебедевой Н.Б.</dc:title>
  <dc:creator>Nazarenko</dc:creator>
  <cp:lastModifiedBy>Пользователь</cp:lastModifiedBy>
  <cp:revision>51</cp:revision>
  <dcterms:created xsi:type="dcterms:W3CDTF">2012-04-22T12:26:04Z</dcterms:created>
  <dcterms:modified xsi:type="dcterms:W3CDTF">2013-04-19T13:26:56Z</dcterms:modified>
</cp:coreProperties>
</file>