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66" r:id="rId5"/>
    <p:sldId id="280" r:id="rId6"/>
    <p:sldId id="279" r:id="rId7"/>
    <p:sldId id="258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1" r:id="rId21"/>
    <p:sldId id="282" r:id="rId22"/>
    <p:sldId id="274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86808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Презентация может быть использована на уроке биологии в </a:t>
            </a:r>
            <a:r>
              <a:rPr lang="ru-RU" dirty="0" smtClean="0"/>
              <a:t>8 </a:t>
            </a:r>
            <a:r>
              <a:rPr lang="ru-RU" dirty="0" smtClean="0"/>
              <a:t>классе. С целью активизации мышления учеников на уроке, привлечения учащихся к плодотворному обсуждению учебного материала , вовлечению всех учеников класса к активной работе на уроке используется технология критического мышления: постановка проблемных вопросов, мозговой штурм, написание </a:t>
            </a:r>
            <a:r>
              <a:rPr lang="ru-RU" dirty="0" err="1" smtClean="0"/>
              <a:t>сенканов</a:t>
            </a:r>
            <a:r>
              <a:rPr lang="ru-RU" dirty="0" smtClean="0"/>
              <a:t>, постановка вопросов «ученик-ученик</a:t>
            </a:r>
            <a:r>
              <a:rPr lang="ru-RU" dirty="0" smtClean="0"/>
              <a:t>», работа в группе, активное обсуждение, составление кроссвордов.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2.Грудной возраст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Настоящая улыбка считается основным признаком, знаменующим окончание периода новорожденности и перехода к грудному возрасту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25241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Грудной возраст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Длится от одного месяца до года</a:t>
            </a:r>
          </a:p>
          <a:p>
            <a:r>
              <a:rPr lang="ru-RU" dirty="0" smtClean="0"/>
              <a:t>2</a:t>
            </a:r>
            <a:r>
              <a:rPr lang="ru-RU" b="1" dirty="0" smtClean="0"/>
              <a:t>. На втором месяце ребенок может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удерживать предмет в поле зрения</a:t>
            </a:r>
          </a:p>
          <a:p>
            <a:r>
              <a:rPr lang="ru-RU" dirty="0" smtClean="0"/>
              <a:t>- умеет держать голову в вертикальном положении</a:t>
            </a:r>
          </a:p>
          <a:p>
            <a:r>
              <a:rPr lang="ru-RU" dirty="0" smtClean="0"/>
              <a:t>- ищет источник звука</a:t>
            </a:r>
          </a:p>
          <a:p>
            <a:r>
              <a:rPr lang="ru-RU" dirty="0" smtClean="0"/>
              <a:t>- кулачки немного разжимаются</a:t>
            </a:r>
          </a:p>
          <a:p>
            <a:r>
              <a:rPr lang="ru-RU" dirty="0" smtClean="0"/>
              <a:t>- руки уже не так плотно прижаты к телу</a:t>
            </a:r>
          </a:p>
          <a:p>
            <a:r>
              <a:rPr lang="ru-RU" dirty="0" smtClean="0"/>
              <a:t>- ребенку нравится, когда с ним играют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876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Третий месяц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лежа на животе пытается поднять голову</a:t>
            </a:r>
          </a:p>
          <a:p>
            <a:r>
              <a:rPr lang="ru-RU" dirty="0" smtClean="0"/>
              <a:t>- пытается держать игрушку</a:t>
            </a:r>
          </a:p>
          <a:p>
            <a:r>
              <a:rPr lang="ru-RU" dirty="0" smtClean="0"/>
              <a:t>- начинает смеяться</a:t>
            </a:r>
          </a:p>
          <a:p>
            <a:r>
              <a:rPr lang="ru-RU" b="1" dirty="0" smtClean="0"/>
              <a:t>Пятый месяц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берет игрушку из рук взрослого и тянет ее в рот</a:t>
            </a:r>
          </a:p>
          <a:p>
            <a:r>
              <a:rPr lang="ru-RU" dirty="0" smtClean="0"/>
              <a:t>- различает близких и чужих людей, учиться различать их по голосу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321471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929198"/>
            <a:ext cx="2714644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r>
              <a:rPr lang="ru-RU" b="1" dirty="0" smtClean="0"/>
              <a:t>Шестой месяц:</a:t>
            </a:r>
          </a:p>
          <a:p>
            <a:r>
              <a:rPr lang="ru-RU" dirty="0" smtClean="0"/>
              <a:t>-  может сидеть</a:t>
            </a:r>
          </a:p>
          <a:p>
            <a:r>
              <a:rPr lang="ru-RU" dirty="0" smtClean="0"/>
              <a:t>- появляются первые зубы</a:t>
            </a:r>
          </a:p>
          <a:p>
            <a:r>
              <a:rPr lang="ru-RU" dirty="0" smtClean="0"/>
              <a:t>- может есть с ложки и пить из чашки</a:t>
            </a:r>
          </a:p>
          <a:p>
            <a:endParaRPr lang="ru-RU" b="1" dirty="0" smtClean="0"/>
          </a:p>
          <a:p>
            <a:r>
              <a:rPr lang="ru-RU" b="1" dirty="0" smtClean="0"/>
              <a:t>Седьмой месяц:</a:t>
            </a:r>
          </a:p>
          <a:p>
            <a:r>
              <a:rPr lang="ru-RU" dirty="0" smtClean="0"/>
              <a:t>- хорошо ползает</a:t>
            </a:r>
          </a:p>
          <a:p>
            <a:r>
              <a:rPr lang="ru-RU" b="1" dirty="0" smtClean="0"/>
              <a:t>Восьмой месяц:</a:t>
            </a:r>
          </a:p>
          <a:p>
            <a:r>
              <a:rPr lang="ru-RU" dirty="0" smtClean="0"/>
              <a:t>- пытается встать у опоры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57166"/>
            <a:ext cx="1500198" cy="25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86058"/>
            <a:ext cx="1143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071810"/>
            <a:ext cx="2000264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Девятый месяц:</a:t>
            </a:r>
          </a:p>
          <a:p>
            <a:r>
              <a:rPr lang="ru-RU" dirty="0" smtClean="0"/>
              <a:t>- хорошо сидит </a:t>
            </a:r>
          </a:p>
          <a:p>
            <a:r>
              <a:rPr lang="ru-RU" dirty="0" smtClean="0"/>
              <a:t>- начинает ходить у опоры, придерживаясь за нее руками</a:t>
            </a:r>
          </a:p>
          <a:p>
            <a:r>
              <a:rPr lang="ru-RU" dirty="0" smtClean="0"/>
              <a:t>- повторяет новые слоги, показывает части лица другого человека</a:t>
            </a:r>
          </a:p>
          <a:p>
            <a:r>
              <a:rPr lang="ru-RU" b="1" dirty="0" smtClean="0"/>
              <a:t>Одиннадцать месяцев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знает слово </a:t>
            </a:r>
            <a:r>
              <a:rPr lang="ru-RU" b="1" dirty="0" smtClean="0"/>
              <a:t>нельзя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начинает говорить простые слова</a:t>
            </a:r>
          </a:p>
          <a:p>
            <a:r>
              <a:rPr lang="ru-RU" b="1" dirty="0" smtClean="0"/>
              <a:t>Двенадцать месяцев:</a:t>
            </a:r>
          </a:p>
          <a:p>
            <a:r>
              <a:rPr lang="ru-RU" dirty="0" smtClean="0"/>
              <a:t>- самостоятельно ходит</a:t>
            </a:r>
          </a:p>
          <a:p>
            <a:r>
              <a:rPr lang="ru-RU" dirty="0" smtClean="0"/>
              <a:t>- показывает знакомые предметы на картинках</a:t>
            </a:r>
          </a:p>
          <a:p>
            <a:r>
              <a:rPr lang="ru-RU" dirty="0" smtClean="0"/>
              <a:t>-говорит простые слова</a:t>
            </a:r>
          </a:p>
          <a:p>
            <a:r>
              <a:rPr lang="ru-RU" b="1" dirty="0" smtClean="0"/>
              <a:t>Развитие каждого человека индивидуально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3. Детство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Периоды:</a:t>
            </a:r>
          </a:p>
          <a:p>
            <a:r>
              <a:rPr lang="ru-RU" dirty="0" smtClean="0"/>
              <a:t>- раннее детство(1-3)</a:t>
            </a:r>
          </a:p>
          <a:p>
            <a:r>
              <a:rPr lang="ru-RU" dirty="0" smtClean="0"/>
              <a:t>- первое детство(3-7)</a:t>
            </a:r>
          </a:p>
          <a:p>
            <a:r>
              <a:rPr lang="ru-RU" dirty="0" smtClean="0"/>
              <a:t>- второе детство(8-12: мальчики, 8-11 девочки)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Раннее детство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интенсивный рост</a:t>
            </a:r>
          </a:p>
          <a:p>
            <a:r>
              <a:rPr lang="ru-RU" dirty="0" smtClean="0"/>
              <a:t>- формирование опорно – двигательного аппарата</a:t>
            </a:r>
          </a:p>
          <a:p>
            <a:r>
              <a:rPr lang="ru-RU" dirty="0" smtClean="0"/>
              <a:t>- улучшается координация движений</a:t>
            </a:r>
          </a:p>
          <a:p>
            <a:r>
              <a:rPr lang="ru-RU" dirty="0" smtClean="0"/>
              <a:t>- самостоятельно ходят, начинают бегать</a:t>
            </a:r>
          </a:p>
          <a:p>
            <a:r>
              <a:rPr lang="ru-RU" dirty="0" smtClean="0"/>
              <a:t>- запас слов: 200-300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500570"/>
            <a:ext cx="3429024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642918"/>
            <a:ext cx="2786081" cy="16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Первое детство(дошкольный возраст)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выполняет физические упражнения, быстро бегает, прыгает</a:t>
            </a:r>
          </a:p>
          <a:p>
            <a:r>
              <a:rPr lang="ru-RU" dirty="0" smtClean="0"/>
              <a:t>-может играть на музыкальных инструментах, лепить, вырезать из бумаги</a:t>
            </a:r>
          </a:p>
          <a:p>
            <a:r>
              <a:rPr lang="ru-RU" dirty="0" smtClean="0"/>
              <a:t>- увеличивается словарный запас</a:t>
            </a:r>
          </a:p>
          <a:p>
            <a:r>
              <a:rPr lang="ru-RU" dirty="0" smtClean="0"/>
              <a:t>- формируется потребность в общении со сверстниками</a:t>
            </a:r>
          </a:p>
          <a:p>
            <a:r>
              <a:rPr lang="ru-RU" dirty="0" smtClean="0"/>
              <a:t>- наступает период подготовки к школе</a:t>
            </a:r>
          </a:p>
          <a:p>
            <a:r>
              <a:rPr lang="ru-RU" dirty="0" smtClean="0"/>
              <a:t>- развитие памяти, речи, мышления, воображения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929198"/>
            <a:ext cx="207170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4. Второе детство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молочные зубы полностью заменяются постоянными</a:t>
            </a:r>
          </a:p>
          <a:p>
            <a:r>
              <a:rPr lang="ru-RU" dirty="0" smtClean="0"/>
              <a:t>- дальнейшее окостенение скелета</a:t>
            </a:r>
          </a:p>
          <a:p>
            <a:r>
              <a:rPr lang="ru-RU" dirty="0" smtClean="0"/>
              <a:t>- усиленный рост мускулатуры</a:t>
            </a:r>
          </a:p>
          <a:p>
            <a:r>
              <a:rPr lang="ru-RU" dirty="0" smtClean="0"/>
              <a:t>- интенсивное интеллектуальное развитие</a:t>
            </a:r>
          </a:p>
          <a:p>
            <a:r>
              <a:rPr lang="ru-RU" dirty="0" smtClean="0"/>
              <a:t>- самостоятельность</a:t>
            </a:r>
          </a:p>
          <a:p>
            <a:r>
              <a:rPr lang="ru-RU" dirty="0" smtClean="0"/>
              <a:t>- начало развития вторичных половых признаков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Вывод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Физическое, психическое, социальное развитие ребенка является основой готовности ребенка к обучению в школе и следующим этапа онтогенеза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8029604" cy="5429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Тема: Постэмбриональное развитие: новорожденность, грудной возраст, детство</a:t>
            </a:r>
            <a:br>
              <a:rPr lang="ru-RU" sz="3200" dirty="0" smtClean="0"/>
            </a:br>
            <a:r>
              <a:rPr lang="ru-RU" sz="3200" dirty="0" smtClean="0"/>
              <a:t>(урок биологии в 9 классе)</a:t>
            </a:r>
            <a:br>
              <a:rPr lang="ru-RU" sz="3200" dirty="0" smtClean="0"/>
            </a:br>
            <a:r>
              <a:rPr lang="ru-RU" sz="1600" dirty="0" smtClean="0"/>
              <a:t>учитель биологии, высшей квалификационной категории, старший учитель</a:t>
            </a:r>
            <a:br>
              <a:rPr lang="ru-RU" sz="1600" dirty="0" smtClean="0"/>
            </a:br>
            <a:r>
              <a:rPr lang="ru-RU" sz="1600" dirty="0" err="1" smtClean="0"/>
              <a:t>Кашкина</a:t>
            </a:r>
            <a:r>
              <a:rPr lang="ru-RU" sz="1600" dirty="0" smtClean="0"/>
              <a:t> Елена Николаевна</a:t>
            </a:r>
            <a:br>
              <a:rPr lang="ru-RU" sz="1600" dirty="0" smtClean="0"/>
            </a:br>
            <a:r>
              <a:rPr lang="ru-RU" sz="1600" dirty="0" smtClean="0"/>
              <a:t>Феодосийская общеобразовательная школа </a:t>
            </a:r>
            <a:r>
              <a:rPr lang="en-US" sz="1600" dirty="0" smtClean="0"/>
              <a:t>I-III </a:t>
            </a:r>
            <a:r>
              <a:rPr lang="ru-RU" sz="1600" dirty="0" smtClean="0"/>
              <a:t>ступеней №12 </a:t>
            </a:r>
            <a:br>
              <a:rPr lang="ru-RU" sz="1600" dirty="0" smtClean="0"/>
            </a:br>
            <a:r>
              <a:rPr lang="ru-RU" sz="1600" dirty="0" smtClean="0"/>
              <a:t>Республика Крым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Физминутка</a:t>
            </a:r>
            <a:r>
              <a:rPr lang="ru-RU" sz="3200" dirty="0" smtClean="0"/>
              <a:t>(1-2 минуты)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Варианты: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Выполнение комплекса упражнений с учителей.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Выполнение комплекса упражнений с использование видео, презентации.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в группе (каждая группа получает индивидуальное задание)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Разработать  кроссворд по теме:</a:t>
            </a:r>
          </a:p>
          <a:p>
            <a:r>
              <a:rPr lang="ru-RU" dirty="0" smtClean="0"/>
              <a:t>- новорожденность</a:t>
            </a:r>
          </a:p>
          <a:p>
            <a:r>
              <a:rPr lang="ru-RU" dirty="0" smtClean="0"/>
              <a:t>- грудной возраст</a:t>
            </a:r>
          </a:p>
          <a:p>
            <a:r>
              <a:rPr lang="ru-RU" dirty="0" smtClean="0"/>
              <a:t>- детство</a:t>
            </a:r>
          </a:p>
          <a:p>
            <a:r>
              <a:rPr lang="ru-RU" dirty="0" smtClean="0"/>
              <a:t>2. Подготовить вопросы для опроса по теме урока.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Обобщение, систематизация и контроль знаний и умений учащихся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Опрос?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 чем особенности периода новорожденности в онтогенезе человека?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Почему новорожденный малыш почти непрерывно спит?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Что является основным признаком , указывающим на окончание периода новорожденности?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В чем особенности грудного возраста?</a:t>
            </a:r>
          </a:p>
          <a:p>
            <a:pPr marL="457200" indent="-457200">
              <a:buAutoNum type="arabicPeriod" startAt="5"/>
            </a:pPr>
            <a:r>
              <a:rPr lang="ru-RU" sz="2000" dirty="0" smtClean="0"/>
              <a:t>Назовите возрастной период жизни человека, во время которого появляются первые постоянные зубы?</a:t>
            </a:r>
          </a:p>
          <a:p>
            <a:pPr marL="457200" indent="-457200">
              <a:buNone/>
            </a:pPr>
            <a:r>
              <a:rPr lang="ru-RU" sz="2000" dirty="0" smtClean="0"/>
              <a:t>А) подростковый период  В) второе детство </a:t>
            </a:r>
          </a:p>
          <a:p>
            <a:pPr marL="457200" indent="-457200">
              <a:buNone/>
            </a:pPr>
            <a:r>
              <a:rPr lang="ru-RU" sz="2000" dirty="0" smtClean="0"/>
              <a:t>Б) раннее детство                Г) первое детство</a:t>
            </a:r>
          </a:p>
          <a:p>
            <a:pPr marL="457200" indent="-457200">
              <a:buAutoNum type="arabicPeriod" startAt="6"/>
            </a:pPr>
            <a:r>
              <a:rPr lang="ru-RU" sz="2000" dirty="0" smtClean="0"/>
              <a:t>Назовите возрастной период, в котором завершается формирование всех изгибов позвоночника.</a:t>
            </a:r>
          </a:p>
          <a:p>
            <a:pPr marL="457200" indent="-457200">
              <a:buNone/>
            </a:pPr>
            <a:r>
              <a:rPr lang="ru-RU" sz="2000" dirty="0" smtClean="0"/>
              <a:t>А) второе детство                В) раннее детство</a:t>
            </a:r>
          </a:p>
          <a:p>
            <a:pPr marL="457200" indent="-457200">
              <a:buNone/>
            </a:pPr>
            <a:r>
              <a:rPr lang="ru-RU" sz="2000" dirty="0" smtClean="0"/>
              <a:t>Б) первое детство                Г) грудной возраст</a:t>
            </a:r>
          </a:p>
          <a:p>
            <a:pPr marL="457200" indent="-457200">
              <a:buAutoNum type="arabicPeriod" startAt="7"/>
            </a:pPr>
            <a:r>
              <a:rPr lang="ru-RU" sz="2000" dirty="0" smtClean="0"/>
              <a:t>Какие нарушения могут возникнуть у плода и младенца, если беременная женщина курит, употребляет наркотики или алкоголь?</a:t>
            </a:r>
          </a:p>
          <a:p>
            <a:pPr marL="457200" indent="-457200">
              <a:buNone/>
            </a:pPr>
            <a:r>
              <a:rPr lang="ru-RU" sz="2000" dirty="0" smtClean="0"/>
              <a:t>8.    Работа с учебником, выполнение заданий в тетради.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Рефлексия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Что нового вы узнали на уроке?</a:t>
            </a:r>
          </a:p>
          <a:p>
            <a:r>
              <a:rPr lang="ru-RU" sz="2000" dirty="0" smtClean="0"/>
              <a:t>2. Для кого данная информация будет важна? Почему?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Проблемные вопросы следующего урока:</a:t>
            </a:r>
          </a:p>
          <a:p>
            <a:r>
              <a:rPr lang="ru-RU" sz="2000" dirty="0" smtClean="0"/>
              <a:t> Как вы думаете, чем юноша отличается от подростка? Какие подростковые черты отсутствуют у юноши? </a:t>
            </a:r>
            <a:endParaRPr lang="ru-RU" sz="2000" dirty="0" smtClean="0"/>
          </a:p>
          <a:p>
            <a:r>
              <a:rPr lang="ru-RU" sz="2000" dirty="0" smtClean="0"/>
              <a:t>Домашнее задание: соответствующий параграф учебника, закончить задания полученные в группе.</a:t>
            </a:r>
          </a:p>
          <a:p>
            <a:r>
              <a:rPr lang="ru-RU" sz="2000" dirty="0" smtClean="0"/>
              <a:t>Оценивание учеников(учитель или группа «Экспертов», </a:t>
            </a:r>
            <a:r>
              <a:rPr lang="ru-RU" sz="2000" dirty="0" smtClean="0"/>
              <a:t>учащиеся которые принимают участие в оценивании). Необходимо привлекать  всех учеников к оцениванию(постепенно).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Цель(можно привлечь учеников к определению целей урока)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этапами постэмбрионального  развития: </a:t>
            </a:r>
          </a:p>
          <a:p>
            <a:r>
              <a:rPr lang="ru-RU" dirty="0" smtClean="0"/>
              <a:t>- новорожденность</a:t>
            </a:r>
          </a:p>
          <a:p>
            <a:r>
              <a:rPr lang="ru-RU" dirty="0" smtClean="0"/>
              <a:t>-грудной возраст</a:t>
            </a:r>
          </a:p>
          <a:p>
            <a:r>
              <a:rPr lang="ru-RU" dirty="0" smtClean="0"/>
              <a:t>-детство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Базовые понятия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Постэмбриональное развитие</a:t>
            </a:r>
          </a:p>
          <a:p>
            <a:r>
              <a:rPr lang="ru-RU" dirty="0" smtClean="0"/>
              <a:t>2. Период новорожденности</a:t>
            </a:r>
          </a:p>
          <a:p>
            <a:r>
              <a:rPr lang="ru-RU" dirty="0" smtClean="0"/>
              <a:t>3. Грудной возраст</a:t>
            </a:r>
          </a:p>
          <a:p>
            <a:r>
              <a:rPr lang="ru-RU" dirty="0" smtClean="0"/>
              <a:t>4. Детство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Физминутка</a:t>
            </a:r>
            <a:r>
              <a:rPr lang="ru-RU" sz="3200" dirty="0" smtClean="0"/>
              <a:t>(1-2 минуты)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Варианты:</a:t>
            </a:r>
          </a:p>
          <a:p>
            <a:r>
              <a:rPr lang="ru-RU" sz="2000" dirty="0" smtClean="0"/>
              <a:t>1. Выполнение комплекса упражнений с учителем.</a:t>
            </a:r>
          </a:p>
          <a:p>
            <a:r>
              <a:rPr lang="ru-RU" sz="2000" dirty="0" smtClean="0"/>
              <a:t>2. Выполнение комплекса упражнений с использованием видео, презентации.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Проверка домашнего 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Опрос(все задания учитель выбирает с учетом подготовки учащихся в классе)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I </a:t>
            </a:r>
            <a:r>
              <a:rPr lang="ru-RU" sz="1800" dirty="0" smtClean="0"/>
              <a:t>уровень (можно на карточках)</a:t>
            </a:r>
            <a:endParaRPr lang="ru-RU" sz="1800" dirty="0" smtClean="0"/>
          </a:p>
          <a:p>
            <a:r>
              <a:rPr lang="ru-RU" sz="1800" dirty="0" smtClean="0"/>
              <a:t>1. Какой процесс называют онтогенезом?</a:t>
            </a:r>
          </a:p>
          <a:p>
            <a:r>
              <a:rPr lang="ru-RU" sz="1800" dirty="0" smtClean="0"/>
              <a:t>2.Назовите основные этапы онтогенеза человека.</a:t>
            </a:r>
          </a:p>
          <a:p>
            <a:r>
              <a:rPr lang="ru-RU" sz="1800" dirty="0" smtClean="0"/>
              <a:t>3. Чем эмбриональный период отличается от постэмбрионального?</a:t>
            </a:r>
          </a:p>
          <a:p>
            <a:r>
              <a:rPr lang="ru-RU" sz="1800" dirty="0" smtClean="0"/>
              <a:t>4. Какова роль плаценты в протекании эмбрионального периода онтогенеза?</a:t>
            </a:r>
          </a:p>
          <a:p>
            <a:r>
              <a:rPr lang="ru-RU" sz="1800" dirty="0" smtClean="0"/>
              <a:t>5. Как развивается плод? Какие периоды его развития считаются критическими?</a:t>
            </a:r>
          </a:p>
          <a:p>
            <a:r>
              <a:rPr lang="ru-RU" sz="1800" dirty="0" smtClean="0"/>
              <a:t>6. Как завершается период эмбрионального развития человека?</a:t>
            </a:r>
          </a:p>
          <a:p>
            <a:pPr>
              <a:buNone/>
            </a:pPr>
            <a:r>
              <a:rPr lang="en-US" sz="1800" dirty="0" smtClean="0"/>
              <a:t>     II </a:t>
            </a:r>
            <a:r>
              <a:rPr lang="ru-RU" sz="1800" dirty="0" smtClean="0"/>
              <a:t>уровень</a:t>
            </a:r>
          </a:p>
          <a:p>
            <a:pPr>
              <a:buNone/>
            </a:pPr>
            <a:r>
              <a:rPr lang="ru-RU" sz="1800" dirty="0" smtClean="0"/>
              <a:t>     1. Написать </a:t>
            </a:r>
            <a:r>
              <a:rPr lang="ru-RU" sz="1800" dirty="0" err="1" smtClean="0"/>
              <a:t>сенкан</a:t>
            </a:r>
            <a:r>
              <a:rPr lang="ru-RU" sz="1800" dirty="0" smtClean="0"/>
              <a:t> на тему: «Онтогенез», «Постэмбриональное развитие человека», «Эмбриональное развитие человека»(по выбору ученика)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III</a:t>
            </a:r>
            <a:r>
              <a:rPr lang="ru-RU" sz="1800" dirty="0" smtClean="0"/>
              <a:t> уровень</a:t>
            </a:r>
          </a:p>
          <a:p>
            <a:pPr>
              <a:buNone/>
            </a:pPr>
            <a:r>
              <a:rPr lang="ru-RU" sz="1800" dirty="0" smtClean="0"/>
              <a:t>     Презентация творческого задания ученика (по выбору учащегося): кроссворд, презентация по теме </a:t>
            </a:r>
            <a:r>
              <a:rPr lang="ru-RU" sz="1800" dirty="0" smtClean="0"/>
              <a:t>урока, постановка вопросов «ученик-ученик».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Проблема? (Мозговой штурм)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почему четырехлетний малыш, еще не может обучаться в школе, ведь он уже может говорить и понимает речь?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Изучение нового </a:t>
            </a:r>
            <a:r>
              <a:rPr lang="ru-RU" sz="3200" b="1" dirty="0" smtClean="0"/>
              <a:t>материала(по ходу урока ученики работают в тетради)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1.Новорожденность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Период от рождения до четырех недель называют периодом новорожденности.</a:t>
            </a:r>
          </a:p>
          <a:p>
            <a:r>
              <a:rPr lang="ru-RU" b="1" dirty="0" smtClean="0"/>
              <a:t>Изменения в организме ребенка</a:t>
            </a:r>
          </a:p>
          <a:p>
            <a:r>
              <a:rPr lang="ru-RU" b="1" dirty="0" smtClean="0"/>
              <a:t>1. Легочное дыхание</a:t>
            </a:r>
          </a:p>
          <a:p>
            <a:r>
              <a:rPr lang="ru-RU" b="1" dirty="0" smtClean="0"/>
              <a:t>2. Перестройка кровообращения</a:t>
            </a:r>
          </a:p>
          <a:p>
            <a:r>
              <a:rPr lang="ru-RU" b="1" dirty="0" smtClean="0"/>
              <a:t>3. Начало процессов пищеварения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636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Особенности периода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Полная зависимость от матери</a:t>
            </a:r>
          </a:p>
          <a:p>
            <a:r>
              <a:rPr lang="ru-RU" dirty="0" smtClean="0"/>
              <a:t>2. Проявление активных движений и выраженный мышечный тонус</a:t>
            </a:r>
          </a:p>
          <a:p>
            <a:r>
              <a:rPr lang="ru-RU" dirty="0" smtClean="0"/>
              <a:t>3. Появление многочисленных временных рефлексов: обхватывания, защиты, ползания, плавания и т.д.</a:t>
            </a:r>
          </a:p>
          <a:p>
            <a:r>
              <a:rPr lang="ru-RU" dirty="0" smtClean="0"/>
              <a:t>4.Преобладание процессов торможения.</a:t>
            </a:r>
          </a:p>
          <a:p>
            <a:r>
              <a:rPr lang="ru-RU" dirty="0" smtClean="0"/>
              <a:t>5. Глаза еще не способны к концентрации внимания на дальние объекты.</a:t>
            </a:r>
          </a:p>
          <a:p>
            <a:r>
              <a:rPr lang="ru-RU" dirty="0" smtClean="0"/>
              <a:t>6. Появление рефлекторной улыбки.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1018</Words>
  <PresentationFormat>Экран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Тема: Постэмбриональное развитие: новорожденность, грудной возраст, детство (урок биологии в 9 классе) учитель биологии, высшей квалификационной категории, старший учитель Кашкина Елена Николаевна Феодосийская общеобразовательная школа I-III ступеней №12  Республика Крым </vt:lpstr>
      <vt:lpstr>Цель(можно привлечь учеников к определению целей урока)</vt:lpstr>
      <vt:lpstr>Базовые понятия</vt:lpstr>
      <vt:lpstr>Физминутка(1-2 минуты)</vt:lpstr>
      <vt:lpstr>Проверка домашнего задания</vt:lpstr>
      <vt:lpstr>Проблема? (Мозговой штурм)</vt:lpstr>
      <vt:lpstr>Изучение нового материала(по ходу урока ученики работают в тетради) 1.Новорожденность</vt:lpstr>
      <vt:lpstr>Особенности периода</vt:lpstr>
      <vt:lpstr>2.Грудной возраст</vt:lpstr>
      <vt:lpstr>Грудной возраст</vt:lpstr>
      <vt:lpstr>Слайд 12</vt:lpstr>
      <vt:lpstr>Слайд 13</vt:lpstr>
      <vt:lpstr>Слайд 14</vt:lpstr>
      <vt:lpstr>3. Детство</vt:lpstr>
      <vt:lpstr>Раннее детство</vt:lpstr>
      <vt:lpstr>Первое детство(дошкольный возраст)</vt:lpstr>
      <vt:lpstr>4. Второе детство</vt:lpstr>
      <vt:lpstr>Вывод</vt:lpstr>
      <vt:lpstr>Физминутка(1-2 минуты)</vt:lpstr>
      <vt:lpstr>Работа в группе (каждая группа получает индивидуальное задание)</vt:lpstr>
      <vt:lpstr>Обобщение, систематизация и контроль знаний и умений учащихся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Постэмбриональное развитие: новорожденность, грудной возраст,детство</dc:title>
  <dc:creator>Елена</dc:creator>
  <cp:lastModifiedBy>Елена</cp:lastModifiedBy>
  <cp:revision>23</cp:revision>
  <dcterms:created xsi:type="dcterms:W3CDTF">2014-01-24T18:24:13Z</dcterms:created>
  <dcterms:modified xsi:type="dcterms:W3CDTF">2014-07-19T18:09:02Z</dcterms:modified>
</cp:coreProperties>
</file>