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8" r:id="rId3"/>
    <p:sldId id="267" r:id="rId4"/>
    <p:sldId id="269" r:id="rId5"/>
    <p:sldId id="271" r:id="rId6"/>
    <p:sldId id="257" r:id="rId7"/>
    <p:sldId id="259" r:id="rId8"/>
    <p:sldId id="260" r:id="rId9"/>
    <p:sldId id="261" r:id="rId10"/>
    <p:sldId id="273" r:id="rId11"/>
    <p:sldId id="262" r:id="rId12"/>
    <p:sldId id="263" r:id="rId13"/>
    <p:sldId id="264" r:id="rId14"/>
    <p:sldId id="265" r:id="rId15"/>
    <p:sldId id="266" r:id="rId16"/>
    <p:sldId id="258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0F0ED-37EB-4BE1-9576-7EE455900124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21CB4-DBEB-4418-AEE1-45345F3D3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049963"/>
          </a:xfrm>
        </p:spPr>
        <p:txBody>
          <a:bodyPr/>
          <a:lstStyle/>
          <a:p>
            <a:r>
              <a:rPr lang="ru-RU" sz="8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r>
              <a:rPr lang="ru-RU" sz="7200" b="1" dirty="0" smtClean="0">
                <a:solidFill>
                  <a:srgbClr val="FF0066"/>
                </a:solidFill>
              </a:rPr>
              <a:t> </a:t>
            </a:r>
            <a:r>
              <a:rPr lang="ru-RU" sz="6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Урок открытия нового знания.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Сравнение чисел с 0.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00063" y="785813"/>
            <a:ext cx="3857625" cy="3071812"/>
            <a:chOff x="3474" y="1161"/>
            <a:chExt cx="9848" cy="671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474" y="1161"/>
              <a:ext cx="9848" cy="6714"/>
              <a:chOff x="2109" y="1575"/>
              <a:chExt cx="9848" cy="6714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2109" y="1620"/>
                <a:ext cx="3692" cy="6621"/>
                <a:chOff x="2418" y="2721"/>
                <a:chExt cx="965" cy="1878"/>
              </a:xfrm>
            </p:grpSpPr>
            <p:grpSp>
              <p:nvGrpSpPr>
                <p:cNvPr id="5" name="Group 5"/>
                <p:cNvGrpSpPr>
                  <a:grpSpLocks/>
                </p:cNvGrpSpPr>
                <p:nvPr/>
              </p:nvGrpSpPr>
              <p:grpSpPr bwMode="auto">
                <a:xfrm>
                  <a:off x="2418" y="2721"/>
                  <a:ext cx="965" cy="1878"/>
                  <a:chOff x="2418" y="2721"/>
                  <a:chExt cx="965" cy="1878"/>
                </a:xfrm>
              </p:grpSpPr>
              <p:sp>
                <p:nvSpPr>
                  <p:cNvPr id="6219" name="AutoShape 6"/>
                  <p:cNvSpPr>
                    <a:spLocks noChangeArrowheads="1"/>
                  </p:cNvSpPr>
                  <p:nvPr/>
                </p:nvSpPr>
                <p:spPr bwMode="auto">
                  <a:xfrm>
                    <a:off x="2418" y="2721"/>
                    <a:ext cx="965" cy="12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20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2882" y="3944"/>
                    <a:ext cx="0" cy="18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21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4125"/>
                    <a:ext cx="486" cy="474"/>
                  </a:xfrm>
                  <a:prstGeom prst="rect">
                    <a:avLst/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</p:grpSp>
            <p:grpSp>
              <p:nvGrpSpPr>
                <p:cNvPr id="6" name="Group 9"/>
                <p:cNvGrpSpPr>
                  <a:grpSpLocks/>
                </p:cNvGrpSpPr>
                <p:nvPr/>
              </p:nvGrpSpPr>
              <p:grpSpPr bwMode="auto">
                <a:xfrm>
                  <a:off x="2498" y="2895"/>
                  <a:ext cx="737" cy="944"/>
                  <a:chOff x="2137" y="10902"/>
                  <a:chExt cx="868" cy="1032"/>
                </a:xfrm>
              </p:grpSpPr>
              <p:sp>
                <p:nvSpPr>
                  <p:cNvPr id="6207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2241" y="1103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08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2601" y="1157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09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241" y="1157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10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2421" y="1139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11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2601" y="1103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12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2781" y="1139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13" name="Oval 16"/>
                  <p:cNvSpPr>
                    <a:spLocks noChangeArrowheads="1"/>
                  </p:cNvSpPr>
                  <p:nvPr/>
                </p:nvSpPr>
                <p:spPr bwMode="auto">
                  <a:xfrm>
                    <a:off x="2421" y="1175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14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2781" y="1175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15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2612" y="11270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16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137" y="11327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17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2425" y="10902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218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2825" y="1114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</p:grpSp>
          </p:grpSp>
          <p:grpSp>
            <p:nvGrpSpPr>
              <p:cNvPr id="7" name="Group 22"/>
              <p:cNvGrpSpPr>
                <a:grpSpLocks/>
              </p:cNvGrpSpPr>
              <p:nvPr/>
            </p:nvGrpSpPr>
            <p:grpSpPr bwMode="auto">
              <a:xfrm>
                <a:off x="8265" y="1575"/>
                <a:ext cx="3692" cy="6621"/>
                <a:chOff x="2418" y="2721"/>
                <a:chExt cx="965" cy="1878"/>
              </a:xfrm>
            </p:grpSpPr>
            <p:sp>
              <p:nvSpPr>
                <p:cNvPr id="6202" name="AutoShape 23"/>
                <p:cNvSpPr>
                  <a:spLocks noChangeArrowheads="1"/>
                </p:cNvSpPr>
                <p:nvPr/>
              </p:nvSpPr>
              <p:spPr bwMode="auto">
                <a:xfrm>
                  <a:off x="2418" y="2721"/>
                  <a:ext cx="965" cy="12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b="1">
                    <a:solidFill>
                      <a:srgbClr val="0000CC"/>
                    </a:solidFill>
                  </a:endParaRPr>
                </a:p>
              </p:txBody>
            </p:sp>
            <p:sp>
              <p:nvSpPr>
                <p:cNvPr id="6203" name="Line 24"/>
                <p:cNvSpPr>
                  <a:spLocks noChangeShapeType="1"/>
                </p:cNvSpPr>
                <p:nvPr/>
              </p:nvSpPr>
              <p:spPr bwMode="auto">
                <a:xfrm>
                  <a:off x="2882" y="3944"/>
                  <a:ext cx="0" cy="18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04" name="Rectangle 25"/>
                <p:cNvSpPr>
                  <a:spLocks noChangeArrowheads="1"/>
                </p:cNvSpPr>
                <p:nvPr/>
              </p:nvSpPr>
              <p:spPr bwMode="auto">
                <a:xfrm>
                  <a:off x="2670" y="4125"/>
                  <a:ext cx="486" cy="474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b="1">
                    <a:solidFill>
                      <a:srgbClr val="0000CC"/>
                    </a:solidFill>
                  </a:endParaRPr>
                </a:p>
              </p:txBody>
            </p:sp>
          </p:grpSp>
          <p:sp>
            <p:nvSpPr>
              <p:cNvPr id="6201" name="Rectangle 26"/>
              <p:cNvSpPr>
                <a:spLocks noChangeArrowheads="1"/>
              </p:cNvSpPr>
              <p:nvPr/>
            </p:nvSpPr>
            <p:spPr bwMode="auto">
              <a:xfrm>
                <a:off x="6174" y="6561"/>
                <a:ext cx="1812" cy="1728"/>
              </a:xfrm>
              <a:prstGeom prst="rect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b="1">
                  <a:solidFill>
                    <a:srgbClr val="0000CC"/>
                  </a:solidFill>
                </a:endParaRPr>
              </a:p>
            </p:txBody>
          </p:sp>
        </p:grpSp>
        <p:sp>
          <p:nvSpPr>
            <p:cNvPr id="6194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4971" y="6489"/>
              <a:ext cx="927" cy="10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а</a:t>
              </a:r>
            </a:p>
          </p:txBody>
        </p:sp>
        <p:sp>
          <p:nvSpPr>
            <p:cNvPr id="6195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1070" y="6420"/>
              <a:ext cx="927" cy="10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0</a:t>
              </a:r>
            </a:p>
          </p:txBody>
        </p: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7950" y="6285"/>
              <a:ext cx="1107" cy="1314"/>
              <a:chOff x="7875" y="6300"/>
              <a:chExt cx="1107" cy="1314"/>
            </a:xfrm>
          </p:grpSpPr>
          <p:sp>
            <p:nvSpPr>
              <p:cNvPr id="6197" name="Line 30"/>
              <p:cNvSpPr>
                <a:spLocks noChangeShapeType="1"/>
              </p:cNvSpPr>
              <p:nvPr/>
            </p:nvSpPr>
            <p:spPr bwMode="auto">
              <a:xfrm>
                <a:off x="7875" y="6300"/>
                <a:ext cx="1107" cy="738"/>
              </a:xfrm>
              <a:prstGeom prst="line">
                <a:avLst/>
              </a:prstGeom>
              <a:noFill/>
              <a:ln w="571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98" name="Line 31"/>
              <p:cNvSpPr>
                <a:spLocks noChangeShapeType="1"/>
              </p:cNvSpPr>
              <p:nvPr/>
            </p:nvSpPr>
            <p:spPr bwMode="auto">
              <a:xfrm flipH="1">
                <a:off x="7971" y="7050"/>
                <a:ext cx="984" cy="564"/>
              </a:xfrm>
              <a:prstGeom prst="line">
                <a:avLst/>
              </a:prstGeom>
              <a:noFill/>
              <a:ln w="571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9" name="Group 32"/>
          <p:cNvGrpSpPr>
            <a:grpSpLocks/>
          </p:cNvGrpSpPr>
          <p:nvPr/>
        </p:nvGrpSpPr>
        <p:grpSpPr bwMode="auto">
          <a:xfrm>
            <a:off x="1214438" y="4500563"/>
            <a:ext cx="2282825" cy="876300"/>
            <a:chOff x="4554" y="8361"/>
            <a:chExt cx="7020" cy="3060"/>
          </a:xfrm>
        </p:grpSpPr>
        <p:sp>
          <p:nvSpPr>
            <p:cNvPr id="6186" name="Rectangle 33"/>
            <p:cNvSpPr>
              <a:spLocks noChangeArrowheads="1"/>
            </p:cNvSpPr>
            <p:nvPr/>
          </p:nvSpPr>
          <p:spPr bwMode="auto">
            <a:xfrm>
              <a:off x="4554" y="8361"/>
              <a:ext cx="7020" cy="306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b="1">
                <a:solidFill>
                  <a:srgbClr val="0000CC"/>
                </a:solidFill>
              </a:endParaRPr>
            </a:p>
          </p:txBody>
        </p:sp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5274" y="8754"/>
              <a:ext cx="5259" cy="1938"/>
              <a:chOff x="5274" y="8754"/>
              <a:chExt cx="4173" cy="1314"/>
            </a:xfrm>
          </p:grpSpPr>
          <p:sp>
            <p:nvSpPr>
              <p:cNvPr id="6188" name="WordArt 35"/>
              <p:cNvSpPr>
                <a:spLocks noChangeArrowheads="1" noChangeShapeType="1" noTextEdit="1"/>
              </p:cNvSpPr>
              <p:nvPr/>
            </p:nvSpPr>
            <p:spPr bwMode="auto">
              <a:xfrm>
                <a:off x="5274" y="8901"/>
                <a:ext cx="927" cy="109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CC"/>
                    </a:solidFill>
                    <a:latin typeface="Arial"/>
                    <a:cs typeface="Arial"/>
                  </a:rPr>
                  <a:t>а</a:t>
                </a:r>
              </a:p>
            </p:txBody>
          </p:sp>
          <p:grpSp>
            <p:nvGrpSpPr>
              <p:cNvPr id="11" name="Group 36"/>
              <p:cNvGrpSpPr>
                <a:grpSpLocks/>
              </p:cNvGrpSpPr>
              <p:nvPr/>
            </p:nvGrpSpPr>
            <p:grpSpPr bwMode="auto">
              <a:xfrm>
                <a:off x="6876" y="8754"/>
                <a:ext cx="1107" cy="1314"/>
                <a:chOff x="7875" y="6300"/>
                <a:chExt cx="1107" cy="1314"/>
              </a:xfrm>
            </p:grpSpPr>
            <p:sp>
              <p:nvSpPr>
                <p:cNvPr id="6191" name="Line 37"/>
                <p:cNvSpPr>
                  <a:spLocks noChangeShapeType="1"/>
                </p:cNvSpPr>
                <p:nvPr/>
              </p:nvSpPr>
              <p:spPr bwMode="auto">
                <a:xfrm>
                  <a:off x="7875" y="6300"/>
                  <a:ext cx="1107" cy="738"/>
                </a:xfrm>
                <a:prstGeom prst="line">
                  <a:avLst/>
                </a:prstGeom>
                <a:noFill/>
                <a:ln w="57150">
                  <a:solidFill>
                    <a:srgbClr val="00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92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971" y="7050"/>
                  <a:ext cx="984" cy="564"/>
                </a:xfrm>
                <a:prstGeom prst="line">
                  <a:avLst/>
                </a:prstGeom>
                <a:noFill/>
                <a:ln w="57150">
                  <a:solidFill>
                    <a:srgbClr val="00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190" name="WordArt 39"/>
              <p:cNvSpPr>
                <a:spLocks noChangeArrowheads="1" noChangeShapeType="1" noTextEdit="1"/>
              </p:cNvSpPr>
              <p:nvPr/>
            </p:nvSpPr>
            <p:spPr bwMode="auto">
              <a:xfrm>
                <a:off x="8520" y="8850"/>
                <a:ext cx="927" cy="109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CC"/>
                    </a:solidFill>
                    <a:latin typeface="Arial"/>
                    <a:cs typeface="Arial"/>
                  </a:rPr>
                  <a:t>0</a:t>
                </a:r>
              </a:p>
            </p:txBody>
          </p:sp>
        </p:grpSp>
      </p:grp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5000625" y="642938"/>
            <a:ext cx="3711575" cy="3214687"/>
            <a:chOff x="3390" y="1260"/>
            <a:chExt cx="9797" cy="6846"/>
          </a:xfrm>
        </p:grpSpPr>
        <p:sp>
          <p:nvSpPr>
            <p:cNvPr id="6156" name="Rectangle 41"/>
            <p:cNvSpPr>
              <a:spLocks noChangeArrowheads="1"/>
            </p:cNvSpPr>
            <p:nvPr/>
          </p:nvSpPr>
          <p:spPr bwMode="auto">
            <a:xfrm>
              <a:off x="7179" y="6327"/>
              <a:ext cx="1812" cy="1728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b="1">
                <a:solidFill>
                  <a:srgbClr val="0000CC"/>
                </a:solidFill>
              </a:endParaRPr>
            </a:p>
          </p:txBody>
        </p:sp>
        <p:grpSp>
          <p:nvGrpSpPr>
            <p:cNvPr id="13" name="Group 42"/>
            <p:cNvGrpSpPr>
              <a:grpSpLocks/>
            </p:cNvGrpSpPr>
            <p:nvPr/>
          </p:nvGrpSpPr>
          <p:grpSpPr bwMode="auto">
            <a:xfrm>
              <a:off x="9495" y="1260"/>
              <a:ext cx="3692" cy="6621"/>
              <a:chOff x="3114" y="1386"/>
              <a:chExt cx="3692" cy="6621"/>
            </a:xfrm>
          </p:grpSpPr>
          <p:grpSp>
            <p:nvGrpSpPr>
              <p:cNvPr id="14" name="Group 43"/>
              <p:cNvGrpSpPr>
                <a:grpSpLocks/>
              </p:cNvGrpSpPr>
              <p:nvPr/>
            </p:nvGrpSpPr>
            <p:grpSpPr bwMode="auto">
              <a:xfrm>
                <a:off x="3114" y="1386"/>
                <a:ext cx="3692" cy="6621"/>
                <a:chOff x="2418" y="2721"/>
                <a:chExt cx="965" cy="1878"/>
              </a:xfrm>
            </p:grpSpPr>
            <p:grpSp>
              <p:nvGrpSpPr>
                <p:cNvPr id="15" name="Group 44"/>
                <p:cNvGrpSpPr>
                  <a:grpSpLocks/>
                </p:cNvGrpSpPr>
                <p:nvPr/>
              </p:nvGrpSpPr>
              <p:grpSpPr bwMode="auto">
                <a:xfrm>
                  <a:off x="2418" y="2721"/>
                  <a:ext cx="965" cy="1878"/>
                  <a:chOff x="2418" y="2721"/>
                  <a:chExt cx="965" cy="1878"/>
                </a:xfrm>
              </p:grpSpPr>
              <p:sp>
                <p:nvSpPr>
                  <p:cNvPr id="6183" name="AutoShape 45"/>
                  <p:cNvSpPr>
                    <a:spLocks noChangeArrowheads="1"/>
                  </p:cNvSpPr>
                  <p:nvPr/>
                </p:nvSpPr>
                <p:spPr bwMode="auto">
                  <a:xfrm>
                    <a:off x="2418" y="2721"/>
                    <a:ext cx="965" cy="12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84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2882" y="3944"/>
                    <a:ext cx="0" cy="18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85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4125"/>
                    <a:ext cx="486" cy="474"/>
                  </a:xfrm>
                  <a:prstGeom prst="rect">
                    <a:avLst/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</p:grpSp>
            <p:grpSp>
              <p:nvGrpSpPr>
                <p:cNvPr id="16" name="Group 48"/>
                <p:cNvGrpSpPr>
                  <a:grpSpLocks/>
                </p:cNvGrpSpPr>
                <p:nvPr/>
              </p:nvGrpSpPr>
              <p:grpSpPr bwMode="auto">
                <a:xfrm>
                  <a:off x="2498" y="2895"/>
                  <a:ext cx="737" cy="944"/>
                  <a:chOff x="2137" y="10902"/>
                  <a:chExt cx="868" cy="1032"/>
                </a:xfrm>
              </p:grpSpPr>
              <p:sp>
                <p:nvSpPr>
                  <p:cNvPr id="6171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2241" y="1103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72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2601" y="1157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73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2241" y="1157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74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2421" y="1139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75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2601" y="1103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76" name="Oval 54"/>
                  <p:cNvSpPr>
                    <a:spLocks noChangeArrowheads="1"/>
                  </p:cNvSpPr>
                  <p:nvPr/>
                </p:nvSpPr>
                <p:spPr bwMode="auto">
                  <a:xfrm>
                    <a:off x="2781" y="1139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77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2421" y="1175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78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2781" y="1175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79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612" y="11270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80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2137" y="11327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81" name="Oval 59"/>
                  <p:cNvSpPr>
                    <a:spLocks noChangeArrowheads="1"/>
                  </p:cNvSpPr>
                  <p:nvPr/>
                </p:nvSpPr>
                <p:spPr bwMode="auto">
                  <a:xfrm>
                    <a:off x="2425" y="10902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  <p:sp>
                <p:nvSpPr>
                  <p:cNvPr id="6182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2825" y="11144"/>
                    <a:ext cx="180" cy="18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b="1">
                      <a:solidFill>
                        <a:srgbClr val="0000CC"/>
                      </a:solidFill>
                    </a:endParaRPr>
                  </a:p>
                </p:txBody>
              </p:sp>
            </p:grpSp>
          </p:grpSp>
          <p:sp>
            <p:nvSpPr>
              <p:cNvPr id="6168" name="WordArt 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611" y="6669"/>
                <a:ext cx="927" cy="109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CC"/>
                    </a:solidFill>
                    <a:latin typeface="Arial"/>
                    <a:cs typeface="Arial"/>
                  </a:rPr>
                  <a:t>а</a:t>
                </a:r>
              </a:p>
            </p:txBody>
          </p:sp>
        </p:grpSp>
        <p:grpSp>
          <p:nvGrpSpPr>
            <p:cNvPr id="17" name="Group 62"/>
            <p:cNvGrpSpPr>
              <a:grpSpLocks/>
            </p:cNvGrpSpPr>
            <p:nvPr/>
          </p:nvGrpSpPr>
          <p:grpSpPr bwMode="auto">
            <a:xfrm>
              <a:off x="3390" y="1485"/>
              <a:ext cx="3692" cy="6621"/>
              <a:chOff x="9270" y="1341"/>
              <a:chExt cx="3692" cy="6621"/>
            </a:xfrm>
          </p:grpSpPr>
          <p:grpSp>
            <p:nvGrpSpPr>
              <p:cNvPr id="18" name="Group 63"/>
              <p:cNvGrpSpPr>
                <a:grpSpLocks/>
              </p:cNvGrpSpPr>
              <p:nvPr/>
            </p:nvGrpSpPr>
            <p:grpSpPr bwMode="auto">
              <a:xfrm>
                <a:off x="9270" y="1341"/>
                <a:ext cx="3692" cy="6621"/>
                <a:chOff x="2418" y="2721"/>
                <a:chExt cx="965" cy="1878"/>
              </a:xfrm>
            </p:grpSpPr>
            <p:sp>
              <p:nvSpPr>
                <p:cNvPr id="6164" name="AutoShape 64"/>
                <p:cNvSpPr>
                  <a:spLocks noChangeArrowheads="1"/>
                </p:cNvSpPr>
                <p:nvPr/>
              </p:nvSpPr>
              <p:spPr bwMode="auto">
                <a:xfrm>
                  <a:off x="2418" y="2721"/>
                  <a:ext cx="965" cy="12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b="1">
                    <a:solidFill>
                      <a:srgbClr val="0000CC"/>
                    </a:solidFill>
                  </a:endParaRPr>
                </a:p>
              </p:txBody>
            </p:sp>
            <p:sp>
              <p:nvSpPr>
                <p:cNvPr id="6165" name="Line 65"/>
                <p:cNvSpPr>
                  <a:spLocks noChangeShapeType="1"/>
                </p:cNvSpPr>
                <p:nvPr/>
              </p:nvSpPr>
              <p:spPr bwMode="auto">
                <a:xfrm>
                  <a:off x="2882" y="3944"/>
                  <a:ext cx="0" cy="18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66" name="Rectangle 66"/>
                <p:cNvSpPr>
                  <a:spLocks noChangeArrowheads="1"/>
                </p:cNvSpPr>
                <p:nvPr/>
              </p:nvSpPr>
              <p:spPr bwMode="auto">
                <a:xfrm>
                  <a:off x="2670" y="4125"/>
                  <a:ext cx="486" cy="474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b="1">
                    <a:solidFill>
                      <a:srgbClr val="0000CC"/>
                    </a:solidFill>
                  </a:endParaRPr>
                </a:p>
              </p:txBody>
            </p:sp>
          </p:grpSp>
          <p:sp>
            <p:nvSpPr>
              <p:cNvPr id="6163" name="WordArt 6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710" y="6600"/>
                <a:ext cx="927" cy="109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CC"/>
                    </a:solidFill>
                    <a:latin typeface="Arial"/>
                    <a:cs typeface="Arial"/>
                  </a:rPr>
                  <a:t>0</a:t>
                </a:r>
              </a:p>
            </p:txBody>
          </p:sp>
        </p:grpSp>
        <p:grpSp>
          <p:nvGrpSpPr>
            <p:cNvPr id="19" name="Group 68"/>
            <p:cNvGrpSpPr>
              <a:grpSpLocks/>
            </p:cNvGrpSpPr>
            <p:nvPr/>
          </p:nvGrpSpPr>
          <p:grpSpPr bwMode="auto">
            <a:xfrm flipH="1">
              <a:off x="7590" y="6465"/>
              <a:ext cx="1107" cy="1314"/>
              <a:chOff x="7875" y="6300"/>
              <a:chExt cx="1107" cy="1314"/>
            </a:xfrm>
          </p:grpSpPr>
          <p:sp>
            <p:nvSpPr>
              <p:cNvPr id="6160" name="Line 69"/>
              <p:cNvSpPr>
                <a:spLocks noChangeShapeType="1"/>
              </p:cNvSpPr>
              <p:nvPr/>
            </p:nvSpPr>
            <p:spPr bwMode="auto">
              <a:xfrm>
                <a:off x="7875" y="6300"/>
                <a:ext cx="1107" cy="738"/>
              </a:xfrm>
              <a:prstGeom prst="line">
                <a:avLst/>
              </a:prstGeom>
              <a:noFill/>
              <a:ln w="571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1" name="Line 70"/>
              <p:cNvSpPr>
                <a:spLocks noChangeShapeType="1"/>
              </p:cNvSpPr>
              <p:nvPr/>
            </p:nvSpPr>
            <p:spPr bwMode="auto">
              <a:xfrm flipH="1">
                <a:off x="7971" y="7050"/>
                <a:ext cx="984" cy="564"/>
              </a:xfrm>
              <a:prstGeom prst="line">
                <a:avLst/>
              </a:prstGeom>
              <a:noFill/>
              <a:ln w="571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0" name="Group 71"/>
          <p:cNvGrpSpPr>
            <a:grpSpLocks/>
          </p:cNvGrpSpPr>
          <p:nvPr/>
        </p:nvGrpSpPr>
        <p:grpSpPr bwMode="auto">
          <a:xfrm>
            <a:off x="5500688" y="4357688"/>
            <a:ext cx="2263775" cy="890587"/>
            <a:chOff x="4194" y="8541"/>
            <a:chExt cx="7020" cy="3060"/>
          </a:xfrm>
        </p:grpSpPr>
        <p:sp>
          <p:nvSpPr>
            <p:cNvPr id="6150" name="Rectangle 72"/>
            <p:cNvSpPr>
              <a:spLocks noChangeArrowheads="1"/>
            </p:cNvSpPr>
            <p:nvPr/>
          </p:nvSpPr>
          <p:spPr bwMode="auto">
            <a:xfrm>
              <a:off x="4194" y="8541"/>
              <a:ext cx="7020" cy="306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b="1">
                <a:solidFill>
                  <a:srgbClr val="0000CC"/>
                </a:solidFill>
              </a:endParaRPr>
            </a:p>
          </p:txBody>
        </p:sp>
        <p:sp>
          <p:nvSpPr>
            <p:cNvPr id="6151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9414" y="9081"/>
              <a:ext cx="1168" cy="16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а</a:t>
              </a:r>
            </a:p>
          </p:txBody>
        </p:sp>
        <p:grpSp>
          <p:nvGrpSpPr>
            <p:cNvPr id="21" name="Group 74"/>
            <p:cNvGrpSpPr>
              <a:grpSpLocks/>
            </p:cNvGrpSpPr>
            <p:nvPr/>
          </p:nvGrpSpPr>
          <p:grpSpPr bwMode="auto">
            <a:xfrm flipH="1">
              <a:off x="6933" y="8934"/>
              <a:ext cx="1395" cy="1938"/>
              <a:chOff x="7875" y="6300"/>
              <a:chExt cx="1107" cy="1314"/>
            </a:xfrm>
          </p:grpSpPr>
          <p:sp>
            <p:nvSpPr>
              <p:cNvPr id="6154" name="Line 75"/>
              <p:cNvSpPr>
                <a:spLocks noChangeShapeType="1"/>
              </p:cNvSpPr>
              <p:nvPr/>
            </p:nvSpPr>
            <p:spPr bwMode="auto">
              <a:xfrm>
                <a:off x="7875" y="6300"/>
                <a:ext cx="1107" cy="738"/>
              </a:xfrm>
              <a:prstGeom prst="line">
                <a:avLst/>
              </a:prstGeom>
              <a:noFill/>
              <a:ln w="571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5" name="Line 76"/>
              <p:cNvSpPr>
                <a:spLocks noChangeShapeType="1"/>
              </p:cNvSpPr>
              <p:nvPr/>
            </p:nvSpPr>
            <p:spPr bwMode="auto">
              <a:xfrm flipH="1">
                <a:off x="7971" y="7050"/>
                <a:ext cx="984" cy="564"/>
              </a:xfrm>
              <a:prstGeom prst="line">
                <a:avLst/>
              </a:prstGeom>
              <a:noFill/>
              <a:ln w="571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53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5094" y="9261"/>
              <a:ext cx="1168" cy="16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125" y="785813"/>
            <a:ext cx="3414713" cy="1225550"/>
            <a:chOff x="1565" y="1298"/>
            <a:chExt cx="2151" cy="772"/>
          </a:xfrm>
        </p:grpSpPr>
        <p:sp>
          <p:nvSpPr>
            <p:cNvPr id="7179" name="WordArt 3"/>
            <p:cNvSpPr>
              <a:spLocks noChangeArrowheads="1" noChangeShapeType="1" noTextEdit="1"/>
            </p:cNvSpPr>
            <p:nvPr/>
          </p:nvSpPr>
          <p:spPr bwMode="auto">
            <a:xfrm>
              <a:off x="1565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7180" name="WordArt 4"/>
            <p:cNvSpPr>
              <a:spLocks noChangeArrowheads="1" noChangeShapeType="1" noTextEdit="1"/>
            </p:cNvSpPr>
            <p:nvPr/>
          </p:nvSpPr>
          <p:spPr bwMode="auto">
            <a:xfrm>
              <a:off x="3243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7181" name="Rectangle 5"/>
            <p:cNvSpPr>
              <a:spLocks noChangeArrowheads="1"/>
            </p:cNvSpPr>
            <p:nvPr/>
          </p:nvSpPr>
          <p:spPr bwMode="auto">
            <a:xfrm>
              <a:off x="2336" y="1344"/>
              <a:ext cx="624" cy="58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>
                <a:solidFill>
                  <a:srgbClr val="0000CC"/>
                </a:solidFill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700338" y="2781300"/>
            <a:ext cx="3414712" cy="1225550"/>
            <a:chOff x="1565" y="1298"/>
            <a:chExt cx="2151" cy="772"/>
          </a:xfrm>
        </p:grpSpPr>
        <p:sp>
          <p:nvSpPr>
            <p:cNvPr id="7176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565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7177" name="WordArt 8"/>
            <p:cNvSpPr>
              <a:spLocks noChangeArrowheads="1" noChangeShapeType="1" noTextEdit="1"/>
            </p:cNvSpPr>
            <p:nvPr/>
          </p:nvSpPr>
          <p:spPr bwMode="auto">
            <a:xfrm>
              <a:off x="3243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7178" name="Rectangle 9"/>
            <p:cNvSpPr>
              <a:spLocks noChangeArrowheads="1"/>
            </p:cNvSpPr>
            <p:nvPr/>
          </p:nvSpPr>
          <p:spPr bwMode="auto">
            <a:xfrm>
              <a:off x="2336" y="1344"/>
              <a:ext cx="588" cy="5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>
                <a:solidFill>
                  <a:srgbClr val="0000CC"/>
                </a:solidFill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4572000" y="4714875"/>
            <a:ext cx="3414713" cy="1225550"/>
            <a:chOff x="1565" y="1298"/>
            <a:chExt cx="2151" cy="772"/>
          </a:xfrm>
        </p:grpSpPr>
        <p:sp>
          <p:nvSpPr>
            <p:cNvPr id="7173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1565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7174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3243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7175" name="Rectangle 13"/>
            <p:cNvSpPr>
              <a:spLocks noChangeArrowheads="1"/>
            </p:cNvSpPr>
            <p:nvPr/>
          </p:nvSpPr>
          <p:spPr bwMode="auto">
            <a:xfrm>
              <a:off x="2375" y="1388"/>
              <a:ext cx="540" cy="58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71625" y="1428750"/>
            <a:ext cx="3414713" cy="1225550"/>
            <a:chOff x="1565" y="1298"/>
            <a:chExt cx="2151" cy="772"/>
          </a:xfrm>
        </p:grpSpPr>
        <p:sp>
          <p:nvSpPr>
            <p:cNvPr id="8205" name="WordArt 3"/>
            <p:cNvSpPr>
              <a:spLocks noChangeArrowheads="1" noChangeShapeType="1" noTextEdit="1"/>
            </p:cNvSpPr>
            <p:nvPr/>
          </p:nvSpPr>
          <p:spPr bwMode="auto">
            <a:xfrm>
              <a:off x="1565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820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3243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8207" name="Rectangle 5"/>
            <p:cNvSpPr>
              <a:spLocks noChangeArrowheads="1"/>
            </p:cNvSpPr>
            <p:nvPr/>
          </p:nvSpPr>
          <p:spPr bwMode="auto">
            <a:xfrm>
              <a:off x="2336" y="1344"/>
              <a:ext cx="680" cy="68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>
                <a:solidFill>
                  <a:srgbClr val="0000CC"/>
                </a:solidFill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929063" y="3786188"/>
            <a:ext cx="3414712" cy="1225550"/>
            <a:chOff x="1565" y="1298"/>
            <a:chExt cx="2151" cy="772"/>
          </a:xfrm>
        </p:grpSpPr>
        <p:sp>
          <p:nvSpPr>
            <p:cNvPr id="8202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565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8203" name="WordArt 8"/>
            <p:cNvSpPr>
              <a:spLocks noChangeArrowheads="1" noChangeShapeType="1" noTextEdit="1"/>
            </p:cNvSpPr>
            <p:nvPr/>
          </p:nvSpPr>
          <p:spPr bwMode="auto">
            <a:xfrm>
              <a:off x="3243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8204" name="Rectangle 9"/>
            <p:cNvSpPr>
              <a:spLocks noChangeArrowheads="1"/>
            </p:cNvSpPr>
            <p:nvPr/>
          </p:nvSpPr>
          <p:spPr bwMode="auto">
            <a:xfrm>
              <a:off x="2336" y="1344"/>
              <a:ext cx="680" cy="68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>
                <a:solidFill>
                  <a:srgbClr val="0000CC"/>
                </a:solidFill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000375" y="1571625"/>
            <a:ext cx="671513" cy="800100"/>
            <a:chOff x="1156" y="2341"/>
            <a:chExt cx="419" cy="409"/>
          </a:xfrm>
        </p:grpSpPr>
        <p:sp>
          <p:nvSpPr>
            <p:cNvPr id="8200" name="Line 11"/>
            <p:cNvSpPr>
              <a:spLocks noChangeShapeType="1"/>
            </p:cNvSpPr>
            <p:nvPr/>
          </p:nvSpPr>
          <p:spPr bwMode="auto">
            <a:xfrm>
              <a:off x="1156" y="2341"/>
              <a:ext cx="409" cy="227"/>
            </a:xfrm>
            <a:prstGeom prst="line">
              <a:avLst/>
            </a:prstGeom>
            <a:noFill/>
            <a:ln w="57150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1" name="Line 12"/>
            <p:cNvSpPr>
              <a:spLocks noChangeShapeType="1"/>
            </p:cNvSpPr>
            <p:nvPr/>
          </p:nvSpPr>
          <p:spPr bwMode="auto">
            <a:xfrm flipV="1">
              <a:off x="1167" y="2568"/>
              <a:ext cx="408" cy="182"/>
            </a:xfrm>
            <a:prstGeom prst="line">
              <a:avLst/>
            </a:prstGeom>
            <a:noFill/>
            <a:ln w="57150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 flipH="1">
            <a:off x="5357813" y="4000500"/>
            <a:ext cx="671512" cy="800100"/>
            <a:chOff x="1156" y="2341"/>
            <a:chExt cx="419" cy="409"/>
          </a:xfrm>
        </p:grpSpPr>
        <p:sp>
          <p:nvSpPr>
            <p:cNvPr id="8198" name="Line 14"/>
            <p:cNvSpPr>
              <a:spLocks noChangeShapeType="1"/>
            </p:cNvSpPr>
            <p:nvPr/>
          </p:nvSpPr>
          <p:spPr bwMode="auto">
            <a:xfrm>
              <a:off x="1156" y="2341"/>
              <a:ext cx="409" cy="227"/>
            </a:xfrm>
            <a:prstGeom prst="line">
              <a:avLst/>
            </a:prstGeom>
            <a:noFill/>
            <a:ln w="57150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9" name="Line 15"/>
            <p:cNvSpPr>
              <a:spLocks noChangeShapeType="1"/>
            </p:cNvSpPr>
            <p:nvPr/>
          </p:nvSpPr>
          <p:spPr bwMode="auto">
            <a:xfrm flipV="1">
              <a:off x="1167" y="2568"/>
              <a:ext cx="408" cy="182"/>
            </a:xfrm>
            <a:prstGeom prst="line">
              <a:avLst/>
            </a:prstGeom>
            <a:noFill/>
            <a:ln w="57150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 r="1245"/>
          <a:stretch>
            <a:fillRect/>
          </a:stretch>
        </p:blipFill>
        <p:spPr bwMode="auto">
          <a:xfrm>
            <a:off x="0" y="1989138"/>
            <a:ext cx="8929688" cy="2297112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214438" y="2928938"/>
            <a:ext cx="7143750" cy="995362"/>
            <a:chOff x="991" y="1616"/>
            <a:chExt cx="3976" cy="627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991" y="1644"/>
              <a:ext cx="318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5400" b="1">
                  <a:solidFill>
                    <a:srgbClr val="990000"/>
                  </a:solidFill>
                  <a:cs typeface="Arial" charset="0"/>
                </a:rPr>
                <a:t>&lt;</a:t>
              </a:r>
            </a:p>
          </p:txBody>
        </p:sp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3424" y="1661"/>
              <a:ext cx="318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5400" b="1">
                  <a:solidFill>
                    <a:srgbClr val="990000"/>
                  </a:solidFill>
                  <a:cs typeface="Arial" charset="0"/>
                </a:rPr>
                <a:t>&lt;</a:t>
              </a: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2200" y="1661"/>
              <a:ext cx="318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5400" b="1">
                  <a:solidFill>
                    <a:srgbClr val="990000"/>
                  </a:solidFill>
                  <a:cs typeface="Arial" charset="0"/>
                </a:rPr>
                <a:t>&gt;</a:t>
              </a:r>
            </a:p>
          </p:txBody>
        </p:sp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4649" y="1616"/>
              <a:ext cx="318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5400" b="1">
                  <a:solidFill>
                    <a:srgbClr val="990000"/>
                  </a:solidFill>
                  <a:cs typeface="Arial" charset="0"/>
                </a:rPr>
                <a:t>&gt;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285750" y="857250"/>
            <a:ext cx="8486775" cy="22860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357188" y="3857625"/>
            <a:ext cx="8501062" cy="1643063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Оцениваем свою деятельность!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Лесенка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842962" y="2401094"/>
            <a:ext cx="74580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pic="http://schemas.openxmlformats.org/drawingml/2006/picture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8229600" cy="5516563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115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Спасибо за работу!</a:t>
            </a:r>
            <a:endParaRPr lang="ru-RU" sz="11500" b="1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1500" y="1357313"/>
            <a:ext cx="8572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80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 школу мы пришли учиться,</a:t>
            </a:r>
          </a:p>
          <a:p>
            <a:pPr>
              <a:spcAft>
                <a:spcPts val="180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 жизни это пригодиться!</a:t>
            </a:r>
          </a:p>
          <a:p>
            <a:pPr>
              <a:spcAft>
                <a:spcPts val="180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Тот, кто хочет много знать,</a:t>
            </a:r>
          </a:p>
          <a:p>
            <a:pPr>
              <a:spcAft>
                <a:spcPts val="180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Должен </a:t>
            </a:r>
            <a:r>
              <a:rPr lang="ru-RU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сам</a:t>
            </a:r>
            <a:r>
              <a:rPr lang="ru-RU" sz="4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все постигать!</a:t>
            </a: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Загадка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Повернуть 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можешь,</a:t>
            </a:r>
            <a:endParaRPr lang="ru-RU" sz="4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Головой поставить вниз,</a:t>
            </a:r>
            <a:endParaRPr lang="ru-RU" sz="4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Цифра будет 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такой же,</a:t>
            </a:r>
            <a:endParaRPr lang="ru-RU" sz="4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за цифра, подскажи?</a:t>
            </a:r>
            <a:endParaRPr lang="ru-RU" sz="4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>
                <a:solidFill>
                  <a:srgbClr val="3333CC"/>
                </a:solidFill>
              </a:rPr>
              <a:t>На что похожа цифра?</a:t>
            </a:r>
          </a:p>
        </p:txBody>
      </p:sp>
      <p:pic>
        <p:nvPicPr>
          <p:cNvPr id="3481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72200" y="1676400"/>
            <a:ext cx="2819400" cy="3048000"/>
          </a:xfrm>
          <a:noFill/>
        </p:spPr>
      </p:pic>
      <p:pic>
        <p:nvPicPr>
          <p:cNvPr id="34820" name="Picture 4" descr="11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524000"/>
            <a:ext cx="2819400" cy="3048000"/>
          </a:xfrm>
          <a:prstGeom prst="rect">
            <a:avLst/>
          </a:prstGeom>
          <a:noFill/>
        </p:spPr>
      </p:pic>
      <p:pic>
        <p:nvPicPr>
          <p:cNvPr id="34821" name="Picture 5" descr="c1ee209798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524000"/>
            <a:ext cx="3133725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CC0099"/>
                </a:solidFill>
              </a:rPr>
              <a:t>Памятник  в Венгрии</a:t>
            </a:r>
            <a:endParaRPr lang="ru-RU" sz="4000" dirty="0"/>
          </a:p>
        </p:txBody>
      </p:sp>
      <p:pic>
        <p:nvPicPr>
          <p:cNvPr id="35844" name="Picture 4" descr="13yjh5349770_nol-pamjatni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143000"/>
            <a:ext cx="66294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7-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0" y="785813"/>
            <a:ext cx="8929688" cy="4643437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549400" y="1428750"/>
            <a:ext cx="2616200" cy="769938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>
                <a:latin typeface="+mn-lt"/>
              </a:rPr>
              <a:t>5 + 0 =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500188" y="2643188"/>
            <a:ext cx="2616200" cy="769937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>
                <a:latin typeface="+mn-lt"/>
              </a:rPr>
              <a:t>0 + 8 =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500188" y="4000500"/>
            <a:ext cx="2616200" cy="769938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>
                <a:latin typeface="+mn-lt"/>
              </a:rPr>
              <a:t>3 + 0 =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003800" y="1428750"/>
            <a:ext cx="2616200" cy="769938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>
                <a:latin typeface="+mn-lt"/>
              </a:rPr>
              <a:t>4 – 0 =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000625" y="2714625"/>
            <a:ext cx="2616200" cy="769938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>
                <a:latin typeface="+mn-lt"/>
              </a:rPr>
              <a:t>5 – 5 =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5000625" y="4071938"/>
            <a:ext cx="2616200" cy="769937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>
                <a:latin typeface="+mn-lt"/>
              </a:rPr>
              <a:t>7 – 0 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85750" y="1143000"/>
            <a:ext cx="8643938" cy="4214813"/>
            <a:chOff x="1881" y="8154"/>
            <a:chExt cx="5341" cy="2101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1881" y="8154"/>
              <a:ext cx="5341" cy="2101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001" y="8294"/>
              <a:ext cx="2246" cy="1776"/>
              <a:chOff x="1947" y="8177"/>
              <a:chExt cx="2246" cy="1776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1947" y="8177"/>
                <a:ext cx="965" cy="1763"/>
                <a:chOff x="2241" y="8334"/>
                <a:chExt cx="965" cy="1763"/>
              </a:xfrm>
            </p:grpSpPr>
            <p:grpSp>
              <p:nvGrpSpPr>
                <p:cNvPr id="5" name="Group 6"/>
                <p:cNvGrpSpPr>
                  <a:grpSpLocks/>
                </p:cNvGrpSpPr>
                <p:nvPr/>
              </p:nvGrpSpPr>
              <p:grpSpPr bwMode="auto">
                <a:xfrm>
                  <a:off x="2241" y="8334"/>
                  <a:ext cx="965" cy="1763"/>
                  <a:chOff x="2241" y="8334"/>
                  <a:chExt cx="965" cy="1763"/>
                </a:xfrm>
              </p:grpSpPr>
              <p:sp>
                <p:nvSpPr>
                  <p:cNvPr id="4136" name="AutoShape 7"/>
                  <p:cNvSpPr>
                    <a:spLocks noChangeArrowheads="1"/>
                  </p:cNvSpPr>
                  <p:nvPr/>
                </p:nvSpPr>
                <p:spPr bwMode="auto">
                  <a:xfrm>
                    <a:off x="2241" y="8334"/>
                    <a:ext cx="965" cy="12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6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2525" y="9557"/>
                    <a:ext cx="360" cy="540"/>
                    <a:chOff x="2601" y="9774"/>
                    <a:chExt cx="360" cy="540"/>
                  </a:xfrm>
                </p:grpSpPr>
                <p:sp>
                  <p:nvSpPr>
                    <p:cNvPr id="4138" name="Rectangl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01" y="9954"/>
                      <a:ext cx="360" cy="36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381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139" name="Line 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81" y="9774"/>
                      <a:ext cx="0" cy="18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7" name="Group 11"/>
                <p:cNvGrpSpPr>
                  <a:grpSpLocks/>
                </p:cNvGrpSpPr>
                <p:nvPr/>
              </p:nvGrpSpPr>
              <p:grpSpPr bwMode="auto">
                <a:xfrm>
                  <a:off x="2421" y="8514"/>
                  <a:ext cx="660" cy="900"/>
                  <a:chOff x="2421" y="8514"/>
                  <a:chExt cx="660" cy="900"/>
                </a:xfrm>
              </p:grpSpPr>
              <p:sp>
                <p:nvSpPr>
                  <p:cNvPr id="4132" name="AutoShape 12"/>
                  <p:cNvSpPr>
                    <a:spLocks noChangeArrowheads="1"/>
                  </p:cNvSpPr>
                  <p:nvPr/>
                </p:nvSpPr>
                <p:spPr bwMode="auto">
                  <a:xfrm>
                    <a:off x="2421" y="8514"/>
                    <a:ext cx="180" cy="180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133" name="AutoShape 13"/>
                  <p:cNvSpPr>
                    <a:spLocks noChangeArrowheads="1"/>
                  </p:cNvSpPr>
                  <p:nvPr/>
                </p:nvSpPr>
                <p:spPr bwMode="auto">
                  <a:xfrm>
                    <a:off x="2661" y="8754"/>
                    <a:ext cx="180" cy="180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134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2901" y="8994"/>
                    <a:ext cx="180" cy="180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135" name="AutoShape 15"/>
                  <p:cNvSpPr>
                    <a:spLocks noChangeArrowheads="1"/>
                  </p:cNvSpPr>
                  <p:nvPr/>
                </p:nvSpPr>
                <p:spPr bwMode="auto">
                  <a:xfrm>
                    <a:off x="2601" y="9234"/>
                    <a:ext cx="180" cy="180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3228" y="8190"/>
                <a:ext cx="965" cy="1763"/>
                <a:chOff x="4041" y="8334"/>
                <a:chExt cx="965" cy="1763"/>
              </a:xfrm>
            </p:grpSpPr>
            <p:grpSp>
              <p:nvGrpSpPr>
                <p:cNvPr id="9" name="Group 17"/>
                <p:cNvGrpSpPr>
                  <a:grpSpLocks/>
                </p:cNvGrpSpPr>
                <p:nvPr/>
              </p:nvGrpSpPr>
              <p:grpSpPr bwMode="auto">
                <a:xfrm>
                  <a:off x="4041" y="8334"/>
                  <a:ext cx="965" cy="1763"/>
                  <a:chOff x="2241" y="8334"/>
                  <a:chExt cx="965" cy="1763"/>
                </a:xfrm>
              </p:grpSpPr>
              <p:sp>
                <p:nvSpPr>
                  <p:cNvPr id="4126" name="Auto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2241" y="8334"/>
                    <a:ext cx="965" cy="1208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0" name="Group 19"/>
                  <p:cNvGrpSpPr>
                    <a:grpSpLocks/>
                  </p:cNvGrpSpPr>
                  <p:nvPr/>
                </p:nvGrpSpPr>
                <p:grpSpPr bwMode="auto">
                  <a:xfrm>
                    <a:off x="2525" y="9557"/>
                    <a:ext cx="360" cy="540"/>
                    <a:chOff x="2601" y="9774"/>
                    <a:chExt cx="360" cy="540"/>
                  </a:xfrm>
                </p:grpSpPr>
                <p:sp>
                  <p:nvSpPr>
                    <p:cNvPr id="4128" name="Rectangle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01" y="9954"/>
                      <a:ext cx="360" cy="36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381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129" name="Line 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81" y="9774"/>
                      <a:ext cx="0" cy="18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" name="Group 22"/>
                <p:cNvGrpSpPr>
                  <a:grpSpLocks/>
                </p:cNvGrpSpPr>
                <p:nvPr/>
              </p:nvGrpSpPr>
              <p:grpSpPr bwMode="auto">
                <a:xfrm>
                  <a:off x="4221" y="8514"/>
                  <a:ext cx="540" cy="720"/>
                  <a:chOff x="4221" y="8514"/>
                  <a:chExt cx="540" cy="720"/>
                </a:xfrm>
              </p:grpSpPr>
              <p:sp>
                <p:nvSpPr>
                  <p:cNvPr id="4124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4221" y="8514"/>
                    <a:ext cx="180" cy="18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125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4581" y="9054"/>
                    <a:ext cx="180" cy="18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4121" name="Rectangle 25"/>
              <p:cNvSpPr>
                <a:spLocks noChangeArrowheads="1"/>
              </p:cNvSpPr>
              <p:nvPr/>
            </p:nvSpPr>
            <p:spPr bwMode="auto">
              <a:xfrm>
                <a:off x="2863" y="9574"/>
                <a:ext cx="345" cy="361"/>
              </a:xfrm>
              <a:prstGeom prst="rect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4771" y="8302"/>
              <a:ext cx="2246" cy="1776"/>
              <a:chOff x="5121" y="8154"/>
              <a:chExt cx="2246" cy="1776"/>
            </a:xfrm>
          </p:grpSpPr>
          <p:grpSp>
            <p:nvGrpSpPr>
              <p:cNvPr id="13" name="Group 27"/>
              <p:cNvGrpSpPr>
                <a:grpSpLocks/>
              </p:cNvGrpSpPr>
              <p:nvPr/>
            </p:nvGrpSpPr>
            <p:grpSpPr bwMode="auto">
              <a:xfrm>
                <a:off x="5121" y="8154"/>
                <a:ext cx="965" cy="1763"/>
                <a:chOff x="2241" y="8334"/>
                <a:chExt cx="965" cy="1763"/>
              </a:xfrm>
            </p:grpSpPr>
            <p:sp>
              <p:nvSpPr>
                <p:cNvPr id="4115" name="AutoShape 28"/>
                <p:cNvSpPr>
                  <a:spLocks noChangeArrowheads="1"/>
                </p:cNvSpPr>
                <p:nvPr/>
              </p:nvSpPr>
              <p:spPr bwMode="auto">
                <a:xfrm>
                  <a:off x="2241" y="8334"/>
                  <a:ext cx="965" cy="12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4" name="Group 29"/>
                <p:cNvGrpSpPr>
                  <a:grpSpLocks/>
                </p:cNvGrpSpPr>
                <p:nvPr/>
              </p:nvGrpSpPr>
              <p:grpSpPr bwMode="auto">
                <a:xfrm>
                  <a:off x="2525" y="9557"/>
                  <a:ext cx="360" cy="540"/>
                  <a:chOff x="2601" y="9774"/>
                  <a:chExt cx="360" cy="540"/>
                </a:xfrm>
              </p:grpSpPr>
              <p:sp>
                <p:nvSpPr>
                  <p:cNvPr id="4117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2601" y="9954"/>
                    <a:ext cx="360" cy="360"/>
                  </a:xfrm>
                  <a:prstGeom prst="rect">
                    <a:avLst/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118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2781" y="9774"/>
                    <a:ext cx="0" cy="18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4103" name="AutoShape 32"/>
              <p:cNvSpPr>
                <a:spLocks noChangeArrowheads="1"/>
              </p:cNvSpPr>
              <p:nvPr/>
            </p:nvSpPr>
            <p:spPr bwMode="auto">
              <a:xfrm>
                <a:off x="5301" y="8334"/>
                <a:ext cx="180" cy="18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4" name="AutoShape 33"/>
              <p:cNvSpPr>
                <a:spLocks noChangeArrowheads="1"/>
              </p:cNvSpPr>
              <p:nvPr/>
            </p:nvSpPr>
            <p:spPr bwMode="auto">
              <a:xfrm>
                <a:off x="5781" y="8814"/>
                <a:ext cx="180" cy="18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5" name="AutoShape 34"/>
              <p:cNvSpPr>
                <a:spLocks noChangeArrowheads="1"/>
              </p:cNvSpPr>
              <p:nvPr/>
            </p:nvSpPr>
            <p:spPr bwMode="auto">
              <a:xfrm>
                <a:off x="5481" y="9054"/>
                <a:ext cx="180" cy="18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6" name="Rectangle 35"/>
              <p:cNvSpPr>
                <a:spLocks noChangeArrowheads="1"/>
              </p:cNvSpPr>
              <p:nvPr/>
            </p:nvSpPr>
            <p:spPr bwMode="auto">
              <a:xfrm>
                <a:off x="6037" y="9551"/>
                <a:ext cx="345" cy="361"/>
              </a:xfrm>
              <a:prstGeom prst="rect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" name="Group 36"/>
              <p:cNvGrpSpPr>
                <a:grpSpLocks/>
              </p:cNvGrpSpPr>
              <p:nvPr/>
            </p:nvGrpSpPr>
            <p:grpSpPr bwMode="auto">
              <a:xfrm>
                <a:off x="6402" y="8167"/>
                <a:ext cx="965" cy="1763"/>
                <a:chOff x="2241" y="8334"/>
                <a:chExt cx="965" cy="1763"/>
              </a:xfrm>
            </p:grpSpPr>
            <p:sp>
              <p:nvSpPr>
                <p:cNvPr id="4111" name="AutoShape 37"/>
                <p:cNvSpPr>
                  <a:spLocks noChangeArrowheads="1"/>
                </p:cNvSpPr>
                <p:nvPr/>
              </p:nvSpPr>
              <p:spPr bwMode="auto">
                <a:xfrm>
                  <a:off x="2241" y="8334"/>
                  <a:ext cx="965" cy="120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6" name="Group 38"/>
                <p:cNvGrpSpPr>
                  <a:grpSpLocks/>
                </p:cNvGrpSpPr>
                <p:nvPr/>
              </p:nvGrpSpPr>
              <p:grpSpPr bwMode="auto">
                <a:xfrm>
                  <a:off x="2525" y="9557"/>
                  <a:ext cx="360" cy="540"/>
                  <a:chOff x="2601" y="9774"/>
                  <a:chExt cx="360" cy="540"/>
                </a:xfrm>
              </p:grpSpPr>
              <p:sp>
                <p:nvSpPr>
                  <p:cNvPr id="4113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2601" y="9954"/>
                    <a:ext cx="360" cy="360"/>
                  </a:xfrm>
                  <a:prstGeom prst="rect">
                    <a:avLst/>
                  </a:prstGeom>
                  <a:solidFill>
                    <a:srgbClr val="FF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114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2781" y="9774"/>
                    <a:ext cx="0" cy="18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4108" name="Oval 41"/>
              <p:cNvSpPr>
                <a:spLocks noChangeArrowheads="1"/>
              </p:cNvSpPr>
              <p:nvPr/>
            </p:nvSpPr>
            <p:spPr bwMode="auto">
              <a:xfrm>
                <a:off x="6582" y="8347"/>
                <a:ext cx="180" cy="18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9" name="Oval 42"/>
              <p:cNvSpPr>
                <a:spLocks noChangeArrowheads="1"/>
              </p:cNvSpPr>
              <p:nvPr/>
            </p:nvSpPr>
            <p:spPr bwMode="auto">
              <a:xfrm>
                <a:off x="6942" y="8887"/>
                <a:ext cx="180" cy="18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10" name="Oval 43"/>
              <p:cNvSpPr>
                <a:spLocks noChangeArrowheads="1"/>
              </p:cNvSpPr>
              <p:nvPr/>
            </p:nvSpPr>
            <p:spPr bwMode="auto">
              <a:xfrm>
                <a:off x="6561" y="8694"/>
                <a:ext cx="180" cy="18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286000" y="2357438"/>
            <a:ext cx="4071938" cy="1500187"/>
            <a:chOff x="1565" y="1298"/>
            <a:chExt cx="2151" cy="772"/>
          </a:xfrm>
        </p:grpSpPr>
        <p:sp>
          <p:nvSpPr>
            <p:cNvPr id="5124" name="WordArt 3"/>
            <p:cNvSpPr>
              <a:spLocks noChangeArrowheads="1" noChangeShapeType="1" noTextEdit="1"/>
            </p:cNvSpPr>
            <p:nvPr/>
          </p:nvSpPr>
          <p:spPr bwMode="auto">
            <a:xfrm>
              <a:off x="1565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512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3243" y="1298"/>
              <a:ext cx="473" cy="7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2" name="Rectangle 5"/>
            <p:cNvSpPr>
              <a:spLocks noChangeArrowheads="1"/>
            </p:cNvSpPr>
            <p:nvPr/>
          </p:nvSpPr>
          <p:spPr bwMode="auto">
            <a:xfrm>
              <a:off x="2441" y="1343"/>
              <a:ext cx="543" cy="68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/>
            </a:p>
          </p:txBody>
        </p:sp>
      </p:grp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4143375" y="714375"/>
            <a:ext cx="719138" cy="1128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116</Words>
  <Application>Microsoft Office PowerPoint</Application>
  <PresentationFormat>Экран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МАТЕМАТИКА  Урок открытия нового знания.</vt:lpstr>
      <vt:lpstr>Слайд 2</vt:lpstr>
      <vt:lpstr>Загадка</vt:lpstr>
      <vt:lpstr>На что похожа цифра?</vt:lpstr>
      <vt:lpstr>Памятник  в Венгрии</vt:lpstr>
      <vt:lpstr>Слайд 6</vt:lpstr>
      <vt:lpstr>Слайд 7</vt:lpstr>
      <vt:lpstr>Слайд 8</vt:lpstr>
      <vt:lpstr>Слайд 9</vt:lpstr>
      <vt:lpstr>Сравнение чисел с 0.</vt:lpstr>
      <vt:lpstr>Слайд 11</vt:lpstr>
      <vt:lpstr>Слайд 12</vt:lpstr>
      <vt:lpstr>Слайд 13</vt:lpstr>
      <vt:lpstr>Слайд 14</vt:lpstr>
      <vt:lpstr>Слайд 15</vt:lpstr>
      <vt:lpstr>Оцениваем свою деятельность!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27</cp:revision>
  <dcterms:created xsi:type="dcterms:W3CDTF">2013-12-18T13:48:28Z</dcterms:created>
  <dcterms:modified xsi:type="dcterms:W3CDTF">2013-12-19T16:22:26Z</dcterms:modified>
</cp:coreProperties>
</file>