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sldIdLst>
    <p:sldId id="256" r:id="rId2"/>
    <p:sldId id="338" r:id="rId3"/>
    <p:sldId id="315" r:id="rId4"/>
    <p:sldId id="285" r:id="rId5"/>
    <p:sldId id="311" r:id="rId6"/>
    <p:sldId id="308" r:id="rId7"/>
    <p:sldId id="316" r:id="rId8"/>
    <p:sldId id="318" r:id="rId9"/>
    <p:sldId id="313" r:id="rId10"/>
    <p:sldId id="309" r:id="rId11"/>
    <p:sldId id="312" r:id="rId12"/>
    <p:sldId id="322" r:id="rId13"/>
    <p:sldId id="323" r:id="rId14"/>
    <p:sldId id="324" r:id="rId15"/>
    <p:sldId id="325" r:id="rId16"/>
    <p:sldId id="331" r:id="rId17"/>
    <p:sldId id="310" r:id="rId18"/>
    <p:sldId id="328" r:id="rId19"/>
    <p:sldId id="319" r:id="rId20"/>
    <p:sldId id="320" r:id="rId21"/>
    <p:sldId id="326" r:id="rId22"/>
    <p:sldId id="321" r:id="rId23"/>
    <p:sldId id="332" r:id="rId24"/>
    <p:sldId id="335" r:id="rId25"/>
    <p:sldId id="337" r:id="rId26"/>
    <p:sldId id="334" r:id="rId27"/>
    <p:sldId id="336" r:id="rId28"/>
    <p:sldId id="33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99CC00"/>
    <a:srgbClr val="FFCC99"/>
    <a:srgbClr val="CCFF99"/>
    <a:srgbClr val="FFFFCC"/>
    <a:srgbClr val="008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7125" autoAdjust="0"/>
  </p:normalViewPr>
  <p:slideViewPr>
    <p:cSldViewPr>
      <p:cViewPr>
        <p:scale>
          <a:sx n="60" d="100"/>
          <a:sy n="60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A39F7E-698C-49F2-9798-DFDDC7829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FA5EF-CC15-4F7E-9DA1-EC231C50DABA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7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1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2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A58695-5630-40D2-A87A-24181D469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16F9F-0303-4425-AC34-9BCA19218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8C68-48AB-44FF-9C20-7FDF866D5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7021-0E4C-481A-B315-640AA14FE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E918-49E1-43E5-9AB4-1C9DCC343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4D3D-6E75-4C40-817A-0310B1E48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A6F1A-A8EB-49C3-BEAD-3A8FFA4BD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CE1E2-8083-4AB8-83AC-FE506D43F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02FDE-8E93-44DB-BCC6-C0D33F86E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7E81-FE2B-42EA-B308-5E94C659B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5E58-2E9E-4F00-A462-B332256FD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94FE-838D-4114-8FAE-9CA3229DD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8D54-AA95-4FA6-B884-63FFF89D2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ED9E-8C75-42C6-9C9E-492E6325C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B2B9-3BF1-42F4-8272-8B71A0AF9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6" y="-991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78" y="1670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05" y="1663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49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1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29" y="166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76" y="174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0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78" y="1690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1" y="171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81E0436E-14D0-4EFB-A9B8-3CCFB7A2C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333375"/>
            <a:ext cx="7359650" cy="1582738"/>
          </a:xfrm>
        </p:spPr>
        <p:txBody>
          <a:bodyPr/>
          <a:lstStyle/>
          <a:p>
            <a:pPr algn="ctr">
              <a:defRPr/>
            </a:pPr>
            <a:r>
              <a:rPr lang="ru-RU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ученика начальных классов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5589588"/>
            <a:ext cx="2520950" cy="719137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Храмцова Е. А.</a:t>
            </a:r>
          </a:p>
          <a:p>
            <a:pPr>
              <a:defRPr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МБОУ СОШ № 60</a:t>
            </a:r>
            <a:endParaRPr lang="ru-RU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700213"/>
            <a:ext cx="369411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3934">
            <a:off x="6732588" y="5013325"/>
            <a:ext cx="2127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1143000"/>
          </a:xfrm>
          <a:solidFill>
            <a:srgbClr val="A50021"/>
          </a:solidFill>
        </p:spPr>
        <p:txBody>
          <a:bodyPr/>
          <a:lstStyle/>
          <a:p>
            <a:r>
              <a:rPr lang="ru-RU" sz="2800" b="1" smtClean="0">
                <a:solidFill>
                  <a:srgbClr val="FFCC00"/>
                </a:solidFill>
              </a:rPr>
              <a:t>Портфель индивидуальных образовательных достижений («ПОРТФОЛИО»)</a:t>
            </a:r>
            <a:r>
              <a:rPr lang="ru-RU" sz="4000" b="1" smtClean="0">
                <a:solidFill>
                  <a:srgbClr val="FFCC00"/>
                </a:solidFill>
              </a:rPr>
              <a:t> </a:t>
            </a:r>
            <a:endParaRPr lang="ru-RU" sz="32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557338"/>
            <a:ext cx="4294188" cy="1608137"/>
          </a:xfrm>
          <a:solidFill>
            <a:srgbClr val="CCFFCC"/>
          </a:solidFill>
        </p:spPr>
        <p:txBody>
          <a:bodyPr/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b="1" smtClean="0">
                <a:solidFill>
                  <a:srgbClr val="0000CC"/>
                </a:solidFill>
              </a:rPr>
              <a:t>Инструмент по выявлению индивидуальных возможностей и склонностей учащихся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68313" y="3573463"/>
            <a:ext cx="8353425" cy="30956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  <a:defRPr/>
            </a:pPr>
            <a:r>
              <a:rPr kumimoji="1" lang="ru-RU" sz="2800" b="1" dirty="0">
                <a:solidFill>
                  <a:srgbClr val="FF9900"/>
                </a:solidFill>
                <a:latin typeface="Arial" charset="0"/>
              </a:rPr>
              <a:t>Типы</a:t>
            </a:r>
            <a:r>
              <a:rPr kumimoji="1" lang="ru-RU" sz="2800" dirty="0">
                <a:solidFill>
                  <a:srgbClr val="FF9900"/>
                </a:solidFill>
                <a:latin typeface="Arial" charset="0"/>
              </a:rPr>
              <a:t> </a:t>
            </a:r>
            <a:r>
              <a:rPr kumimoji="1" lang="ru-RU" b="1" dirty="0" err="1">
                <a:solidFill>
                  <a:srgbClr val="FF9900"/>
                </a:solidFill>
                <a:latin typeface="Arial" charset="0"/>
              </a:rPr>
              <a:t>Портфолио</a:t>
            </a:r>
            <a:r>
              <a:rPr kumimoji="1" lang="ru-RU" b="1" dirty="0">
                <a:solidFill>
                  <a:srgbClr val="FF9900"/>
                </a:solidFill>
                <a:latin typeface="Arial" charset="0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ru-RU" sz="2800" b="1" dirty="0">
                <a:latin typeface="+mj-lt"/>
              </a:rPr>
              <a:t>Электронный </a:t>
            </a:r>
            <a:r>
              <a:rPr kumimoji="1" lang="ru-RU" sz="2800" b="1" dirty="0" err="1">
                <a:latin typeface="+mj-lt"/>
              </a:rPr>
              <a:t>портфолио</a:t>
            </a:r>
            <a:endParaRPr kumimoji="1" lang="ru-RU" sz="2800" b="1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ru-RU" sz="2800" b="1" dirty="0">
                <a:latin typeface="+mj-lt"/>
              </a:rPr>
              <a:t>Демонстрационный портфель (витрина ученика)</a:t>
            </a:r>
            <a:r>
              <a:rPr kumimoji="1" lang="ru-RU" sz="2800" dirty="0">
                <a:latin typeface="+mj-lt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ru-RU" sz="2800" b="1" dirty="0">
                <a:latin typeface="+mj-lt"/>
              </a:rPr>
              <a:t>Оценочный портфель (</a:t>
            </a:r>
            <a:r>
              <a:rPr kumimoji="1" lang="ru-RU" sz="2800" b="1" dirty="0" err="1">
                <a:latin typeface="+mj-lt"/>
              </a:rPr>
              <a:t>портфель</a:t>
            </a:r>
            <a:r>
              <a:rPr kumimoji="1" lang="ru-RU" sz="2800" b="1" dirty="0">
                <a:latin typeface="+mj-lt"/>
              </a:rPr>
              <a:t> учителя и ученика)</a:t>
            </a:r>
            <a:r>
              <a:rPr kumimoji="1" lang="ru-RU" sz="2800" dirty="0">
                <a:latin typeface="+mj-lt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r>
              <a:rPr kumimoji="1" lang="ru-RU" sz="2800" b="1" dirty="0">
                <a:latin typeface="+mj-lt"/>
              </a:rPr>
              <a:t>Общий портфель (сборный)</a:t>
            </a:r>
            <a:r>
              <a:rPr kumimoji="1" lang="ru-RU" sz="2800" dirty="0">
                <a:latin typeface="+mj-lt"/>
              </a:rPr>
              <a:t> </a:t>
            </a:r>
          </a:p>
        </p:txBody>
      </p:sp>
      <p:pic>
        <p:nvPicPr>
          <p:cNvPr id="1229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205038"/>
            <a:ext cx="24971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268538" y="188913"/>
            <a:ext cx="4824412" cy="1081087"/>
          </a:xfrm>
          <a:prstGeom prst="rect">
            <a:avLst/>
          </a:prstGeom>
          <a:solidFill>
            <a:schemeClr val="hlink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>
                <a:solidFill>
                  <a:srgbClr val="663300"/>
                </a:solidFill>
                <a:latin typeface="Arial" charset="0"/>
              </a:rPr>
              <a:t>Основные типы портфолио</a:t>
            </a:r>
            <a:r>
              <a:rPr lang="ru-RU" sz="1800" b="1">
                <a:latin typeface="Arial" charset="0"/>
              </a:rPr>
              <a:t> </a:t>
            </a:r>
          </a:p>
        </p:txBody>
      </p:sp>
      <p:sp>
        <p:nvSpPr>
          <p:cNvPr id="13315" name="Oval 12"/>
          <p:cNvSpPr>
            <a:spLocks noChangeArrowheads="1"/>
          </p:cNvSpPr>
          <p:nvPr/>
        </p:nvSpPr>
        <p:spPr bwMode="auto">
          <a:xfrm>
            <a:off x="611188" y="1700213"/>
            <a:ext cx="3816350" cy="2230437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00CC"/>
                </a:solidFill>
                <a:latin typeface="Arial" charset="0"/>
              </a:rPr>
              <a:t>Портфолио 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Arial" charset="0"/>
              </a:rPr>
              <a:t>отзывов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(оценка школьником своих достижений, 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резюме, планирование будущего,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отзывы, представленные учителями,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родителями, одноклассниками, </a:t>
            </a:r>
          </a:p>
        </p:txBody>
      </p:sp>
      <p:sp>
        <p:nvSpPr>
          <p:cNvPr id="13316" name="AutoShape 14"/>
          <p:cNvSpPr>
            <a:spLocks noChangeArrowheads="1"/>
          </p:cNvSpPr>
          <p:nvPr/>
        </p:nvSpPr>
        <p:spPr bwMode="auto">
          <a:xfrm>
            <a:off x="4427538" y="1412875"/>
            <a:ext cx="431800" cy="2520950"/>
          </a:xfrm>
          <a:prstGeom prst="downArrow">
            <a:avLst>
              <a:gd name="adj1" fmla="val 50000"/>
              <a:gd name="adj2" fmla="val 145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16"/>
          <p:cNvSpPr>
            <a:spLocks noChangeArrowheads="1"/>
          </p:cNvSpPr>
          <p:nvPr/>
        </p:nvSpPr>
        <p:spPr bwMode="auto">
          <a:xfrm rot="1528665">
            <a:off x="3276600" y="1196975"/>
            <a:ext cx="530225" cy="771525"/>
          </a:xfrm>
          <a:prstGeom prst="downArrow">
            <a:avLst>
              <a:gd name="adj1" fmla="val 50000"/>
              <a:gd name="adj2" fmla="val 363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17"/>
          <p:cNvSpPr>
            <a:spLocks noChangeArrowheads="1"/>
          </p:cNvSpPr>
          <p:nvPr/>
        </p:nvSpPr>
        <p:spPr bwMode="auto">
          <a:xfrm rot="-2523307">
            <a:off x="5400675" y="1149350"/>
            <a:ext cx="508000" cy="895350"/>
          </a:xfrm>
          <a:prstGeom prst="downArrow">
            <a:avLst>
              <a:gd name="adj1" fmla="val 50000"/>
              <a:gd name="adj2" fmla="val 4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Oval 19"/>
          <p:cNvSpPr>
            <a:spLocks noChangeArrowheads="1"/>
          </p:cNvSpPr>
          <p:nvPr/>
        </p:nvSpPr>
        <p:spPr bwMode="auto">
          <a:xfrm>
            <a:off x="5076825" y="1773238"/>
            <a:ext cx="4067175" cy="2087562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00CC"/>
                </a:solidFill>
                <a:latin typeface="Arial" charset="0"/>
              </a:rPr>
              <a:t>Портфолио 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Arial" charset="0"/>
              </a:rPr>
              <a:t>документов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(портфель сертифицированных 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индивидуальных 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образовательных 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достижений)</a:t>
            </a:r>
          </a:p>
        </p:txBody>
      </p:sp>
      <p:sp>
        <p:nvSpPr>
          <p:cNvPr id="13320" name="Oval 20"/>
          <p:cNvSpPr>
            <a:spLocks noChangeArrowheads="1"/>
          </p:cNvSpPr>
          <p:nvPr/>
        </p:nvSpPr>
        <p:spPr bwMode="auto">
          <a:xfrm>
            <a:off x="2700338" y="4005263"/>
            <a:ext cx="4103687" cy="2663825"/>
          </a:xfrm>
          <a:prstGeom prst="ellipse">
            <a:avLst/>
          </a:prstGeom>
          <a:solidFill>
            <a:schemeClr val="folHlink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00CC"/>
                </a:solidFill>
                <a:latin typeface="Arial" charset="0"/>
              </a:rPr>
              <a:t>Портфолио </a:t>
            </a:r>
          </a:p>
          <a:p>
            <a:pPr algn="ctr" eaLnBrk="1" hangingPunct="1"/>
            <a:r>
              <a:rPr lang="ru-RU" b="1">
                <a:solidFill>
                  <a:srgbClr val="0000CC"/>
                </a:solidFill>
                <a:latin typeface="Arial" charset="0"/>
              </a:rPr>
              <a:t>работ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(собрание творческих, проектных,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исследовательских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работ ученика, описание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основных форм и направлений его</a:t>
            </a:r>
          </a:p>
          <a:p>
            <a:pPr algn="ctr" eaLnBrk="1" hangingPunct="1"/>
            <a:r>
              <a:rPr lang="ru-RU" sz="1400" b="1">
                <a:solidFill>
                  <a:srgbClr val="0000CC"/>
                </a:solidFill>
                <a:latin typeface="Arial" charset="0"/>
              </a:rPr>
              <a:t>учебной и творческой активности)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/>
              <a:t>Типы</a:t>
            </a:r>
            <a:r>
              <a:rPr lang="ru-RU" sz="4000" smtClean="0"/>
              <a:t> </a:t>
            </a:r>
            <a:r>
              <a:rPr lang="ru-RU" sz="3600" b="1" smtClean="0"/>
              <a:t>Портфолио:</a:t>
            </a:r>
            <a:br>
              <a:rPr lang="ru-RU" sz="3600" b="1" smtClean="0"/>
            </a:br>
            <a:endParaRPr lang="ru-RU" sz="3600" b="1" smtClean="0"/>
          </a:p>
        </p:txBody>
      </p: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971550" y="1412875"/>
            <a:ext cx="79565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Демонстрационный портфель </a:t>
            </a:r>
          </a:p>
          <a:p>
            <a:pPr algn="ctr"/>
            <a:r>
              <a:rPr lang="ru-RU" sz="2800" b="1">
                <a:solidFill>
                  <a:srgbClr val="006600"/>
                </a:solidFill>
              </a:rPr>
              <a:t>(витрина ученика)</a:t>
            </a:r>
            <a:r>
              <a:rPr lang="ru-RU" b="1">
                <a:solidFill>
                  <a:srgbClr val="006600"/>
                </a:solidFill>
              </a:rPr>
              <a:t> </a:t>
            </a:r>
          </a:p>
          <a:p>
            <a:pPr algn="ctr"/>
            <a:endParaRPr lang="ru-RU" b="1">
              <a:solidFill>
                <a:srgbClr val="006600"/>
              </a:solidFill>
            </a:endParaRPr>
          </a:p>
          <a:p>
            <a:r>
              <a:rPr lang="ru-RU"/>
              <a:t>представляет собой контейнер (папку, коробку), где хранятся работы ученика, свидетельствующие о его достижениях. Сюда могут быть включены работы по одному или нескольким предметам. Такой «портфель» предназначается для демонстрации и может быть показан родителям.</a:t>
            </a:r>
          </a:p>
        </p:txBody>
      </p:sp>
      <p:pic>
        <p:nvPicPr>
          <p:cNvPr id="1434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652963"/>
            <a:ext cx="292735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7772400" cy="1143000"/>
          </a:xfrm>
          <a:solidFill>
            <a:schemeClr val="hlink"/>
          </a:solidFill>
        </p:spPr>
        <p:txBody>
          <a:bodyPr/>
          <a:lstStyle/>
          <a:p>
            <a:r>
              <a:rPr lang="ru-RU" sz="4000" b="1" smtClean="0"/>
              <a:t>Общий портфель (сборный)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971550" y="1341438"/>
            <a:ext cx="72009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представляет собой папку, где хранятся работы ученика. Он адресован как учителю, так и ученику. </a:t>
            </a:r>
          </a:p>
          <a:p>
            <a:r>
              <a:rPr lang="ru-RU" sz="2000">
                <a:latin typeface="Georgia" pitchFamily="18" charset="0"/>
              </a:rPr>
              <a:t>В «общий портфель» следует включать:</a:t>
            </a:r>
          </a:p>
          <a:p>
            <a:pPr>
              <a:buFontTx/>
              <a:buChar char="-"/>
            </a:pPr>
            <a:r>
              <a:rPr lang="ru-RU" sz="2000">
                <a:latin typeface="Georgia" pitchFamily="18" charset="0"/>
              </a:rPr>
              <a:t>образцы письма ребенка – черновики и чистовики из всех предметных областей</a:t>
            </a:r>
          </a:p>
          <a:p>
            <a:pPr>
              <a:buFontTx/>
              <a:buChar char="-"/>
            </a:pPr>
            <a:r>
              <a:rPr lang="ru-RU" sz="2000">
                <a:latin typeface="Georgia" pitchFamily="18" charset="0"/>
              </a:rPr>
              <a:t> выдержки из дневников;</a:t>
            </a:r>
          </a:p>
          <a:p>
            <a:pPr>
              <a:buFontTx/>
              <a:buChar char="-"/>
            </a:pPr>
            <a:r>
              <a:rPr lang="ru-RU" sz="2000">
                <a:latin typeface="Georgia" pitchFamily="18" charset="0"/>
              </a:rPr>
              <a:t>списки прочитанных книг</a:t>
            </a:r>
          </a:p>
          <a:p>
            <a:pPr>
              <a:buFontTx/>
              <a:buChar char="-"/>
            </a:pPr>
            <a:r>
              <a:rPr lang="ru-RU" sz="2000">
                <a:latin typeface="Georgia" pitchFamily="18" charset="0"/>
              </a:rPr>
              <a:t> контрольные таблицы по развитию навыков и умений </a:t>
            </a:r>
          </a:p>
          <a:p>
            <a:pPr>
              <a:buFontTx/>
              <a:buChar char="-"/>
            </a:pPr>
            <a:r>
              <a:rPr lang="ru-RU" sz="2000">
                <a:latin typeface="Georgia" pitchFamily="18" charset="0"/>
              </a:rPr>
              <a:t>впечатления (рисунки, заметки) о прочитанных книгах, открытые вопросы с рубрикаторами баллов;</a:t>
            </a:r>
          </a:p>
          <a:p>
            <a:r>
              <a:rPr lang="ru-RU" sz="2000">
                <a:latin typeface="Georgia" pitchFamily="18" charset="0"/>
              </a:rPr>
              <a:t>- магнитофонные записи чтения вслух;</a:t>
            </a:r>
          </a:p>
          <a:p>
            <a:r>
              <a:rPr lang="ru-RU" sz="2000">
                <a:latin typeface="Georgia" pitchFamily="18" charset="0"/>
              </a:rPr>
              <a:t>- фотографии работ и различных видов деятельности ребенка;</a:t>
            </a:r>
          </a:p>
          <a:p>
            <a:r>
              <a:rPr lang="ru-RU" sz="2000">
                <a:latin typeface="Georgia" pitchFamily="18" charset="0"/>
              </a:rPr>
              <a:t>- контрольные таблицы по математике и примеры решения задач.</a:t>
            </a:r>
          </a:p>
        </p:txBody>
      </p:sp>
      <p:pic>
        <p:nvPicPr>
          <p:cNvPr id="1536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5300663"/>
            <a:ext cx="194468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7772400" cy="1143000"/>
          </a:xfrm>
          <a:solidFill>
            <a:srgbClr val="CCFFFF"/>
          </a:solidFill>
        </p:spPr>
        <p:txBody>
          <a:bodyPr/>
          <a:lstStyle/>
          <a:p>
            <a:r>
              <a:rPr lang="ru-RU" sz="4000" b="1" smtClean="0">
                <a:solidFill>
                  <a:srgbClr val="0000CC"/>
                </a:solidFill>
              </a:rPr>
              <a:t>Оценочный портфель</a:t>
            </a:r>
            <a:br>
              <a:rPr lang="ru-RU" sz="4000" b="1" smtClean="0">
                <a:solidFill>
                  <a:srgbClr val="0000CC"/>
                </a:solidFill>
              </a:rPr>
            </a:br>
            <a:r>
              <a:rPr lang="ru-RU" sz="4000" b="1" smtClean="0">
                <a:solidFill>
                  <a:srgbClr val="0000CC"/>
                </a:solidFill>
              </a:rPr>
              <a:t> (портфель учителя и ученика) </a:t>
            </a:r>
            <a:r>
              <a:rPr lang="ru-RU" sz="4000" smtClean="0"/>
              <a:t> 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71550" y="1773238"/>
            <a:ext cx="54006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набор документации, которая оценивает прогресс ученика и является частью общей оценки.</a:t>
            </a:r>
            <a:r>
              <a:rPr lang="ru-RU" b="1"/>
              <a:t> </a:t>
            </a:r>
          </a:p>
          <a:p>
            <a:r>
              <a:rPr lang="ru-RU"/>
              <a:t>Здесь хранятся:</a:t>
            </a:r>
          </a:p>
          <a:p>
            <a:r>
              <a:rPr lang="ru-RU"/>
              <a:t>- копии материалов из «демонстрационного портфеля»;</a:t>
            </a:r>
          </a:p>
          <a:p>
            <a:r>
              <a:rPr lang="ru-RU"/>
              <a:t>- записи наблюдений за учеником,     высказываний ребенка;</a:t>
            </a:r>
          </a:p>
          <a:p>
            <a:r>
              <a:rPr lang="ru-RU"/>
              <a:t>- записи бесед;</a:t>
            </a:r>
          </a:p>
          <a:p>
            <a:r>
              <a:rPr lang="ru-RU"/>
              <a:t>- описание интересов ученика;</a:t>
            </a:r>
          </a:p>
          <a:p>
            <a:r>
              <a:rPr lang="ru-RU"/>
              <a:t>- материалы тестов, контрольных работ.</a:t>
            </a:r>
          </a:p>
        </p:txBody>
      </p:sp>
      <p:pic>
        <p:nvPicPr>
          <p:cNvPr id="1638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716338"/>
            <a:ext cx="24479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ru-RU" b="1" smtClean="0"/>
              <a:t>Электронный портфолио</a:t>
            </a:r>
          </a:p>
        </p:txBody>
      </p:sp>
      <p:pic>
        <p:nvPicPr>
          <p:cNvPr id="125956" name="Picture 4" descr="bd09297_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4638" y="3933825"/>
            <a:ext cx="2519362" cy="1728788"/>
          </a:xfrm>
          <a:noFill/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042988" y="1773238"/>
            <a:ext cx="73279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 документе "Рекомендации по построению различных моделей  и использованию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портфолио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учащихся основной  и полной средней школы" говорится: 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« в настоящее время активно используются новые формы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портфолио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основанные на применении современных информационных 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технологий – электронный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портфолио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...".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</a:t>
            </a:r>
            <a:r>
              <a:rPr kumimoji="1" lang="ru-RU" b="1" dirty="0">
                <a:solidFill>
                  <a:srgbClr val="C00000"/>
                </a:solidFill>
              </a:rPr>
              <a:t>На сайте http://e-school.by.ru/Project.htm </a:t>
            </a:r>
          </a:p>
          <a:p>
            <a:pPr>
              <a:defRPr/>
            </a:pPr>
            <a:r>
              <a:rPr kumimoji="1" lang="ru-RU" b="1" dirty="0">
                <a:solidFill>
                  <a:srgbClr val="C00000"/>
                </a:solidFill>
              </a:rPr>
              <a:t>представлен проект "Электронная Школа 2007".</a:t>
            </a:r>
            <a:r>
              <a:rPr kumimoji="1" lang="ru-RU" dirty="0">
                <a:solidFill>
                  <a:srgbClr val="FFC000"/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54F26"/>
                </a:solidFill>
                <a:latin typeface="Georgia" pitchFamily="18" charset="0"/>
              </a:rPr>
              <a:t>Электронный портфель</a:t>
            </a:r>
            <a:r>
              <a:rPr lang="ru-RU" sz="2000" smtClean="0">
                <a:solidFill>
                  <a:srgbClr val="054F26"/>
                </a:solidFill>
              </a:rPr>
              <a:t> (электронный портфолио, в английской терминологии - e-portfolio) - является электронной версией документированных отчетов (портфолио) обучающихся о достижениях в усвоении той или иной учебной дисциплины</a:t>
            </a:r>
            <a:r>
              <a:rPr lang="ru-RU" sz="2000" smtClean="0">
                <a:solidFill>
                  <a:schemeClr val="folHlink"/>
                </a:solidFill>
              </a:rPr>
              <a:t>.</a:t>
            </a:r>
            <a:r>
              <a:rPr lang="ru-RU" sz="400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sz="2800" b="1" smtClean="0"/>
              <a:t>Создание портфолио в электронном виде позволяет: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представить работы учащихся в более полном и наглядном виде за счет использования различных форматов - текстового, аудио, графического, видео; 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хранить, редактировать и демонстрировать работы учащихся;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обеспечить оперативный доступ, в том числе и дистанционный, к материалам электронного портфеля.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CC00"/>
                </a:solidFill>
              </a:rPr>
              <a:t>Образовательное значение портфолио для ученика</a:t>
            </a:r>
            <a:r>
              <a:rPr lang="ru-RU" sz="4000" b="1" smtClean="0">
                <a:solidFill>
                  <a:srgbClr val="FFCC00"/>
                </a:solidFill>
              </a:rPr>
              <a:t> </a:t>
            </a:r>
            <a:endParaRPr lang="ru-RU" sz="32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860550"/>
            <a:ext cx="5689600" cy="46640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Планирование и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самооценивание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учащимися своих образовательных результатов и различных достижений, что способствует поддерживанию и стимулированию учебной мотивации, расширению возможности обучения и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самооценивания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, а также развитию навыков рефлексивной деятельности и формированию умения учиться;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Демонстрация образовательных достижений учащегося;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Проявление коммуникативных способностей;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Способствует индивидуализации и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персонализации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образования учащегося;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Закладка дополнительных предпосылок и возможности для успешной социализации выпускника школы.</a:t>
            </a:r>
          </a:p>
        </p:txBody>
      </p:sp>
      <p:pic>
        <p:nvPicPr>
          <p:cNvPr id="19460" name="Picture 4" descr="j0301076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8" y="2060575"/>
            <a:ext cx="1828800" cy="3024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1143000"/>
          </a:xfrm>
        </p:spPr>
        <p:txBody>
          <a:bodyPr/>
          <a:lstStyle/>
          <a:p>
            <a:pPr algn="ctr"/>
            <a:r>
              <a:rPr lang="ru-RU" sz="3200" b="1" smtClean="0">
                <a:latin typeface="Georgia" pitchFamily="18" charset="0"/>
              </a:rPr>
              <a:t>Листы </a:t>
            </a:r>
            <a:br>
              <a:rPr lang="ru-RU" sz="3200" b="1" smtClean="0">
                <a:latin typeface="Georgia" pitchFamily="18" charset="0"/>
              </a:rPr>
            </a:br>
            <a:r>
              <a:rPr lang="ru-RU" sz="3200" b="1" smtClean="0">
                <a:latin typeface="Georgia" pitchFamily="18" charset="0"/>
              </a:rPr>
              <a:t>индивидуальных достижений</a:t>
            </a:r>
            <a:r>
              <a:rPr lang="ru-RU" sz="3200" smtClean="0"/>
              <a:t> </a:t>
            </a:r>
            <a:r>
              <a:rPr lang="ru-RU" sz="2000" b="1" i="1" smtClean="0"/>
              <a:t>(чтение, русский язык, математика)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28775"/>
            <a:ext cx="7772400" cy="50403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Это позволяет ученику</a:t>
            </a:r>
            <a:r>
              <a:rPr lang="ru-RU" sz="240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ru-RU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</a:rPr>
              <a:t>видеть своё продвижение;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</a:rPr>
              <a:t>формировать навык самоконтроля и самооценки</a:t>
            </a:r>
            <a:r>
              <a:rPr lang="ru-RU" sz="2400" smtClean="0"/>
              <a:t>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ru-RU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Это позволяет учителю: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</a:rPr>
              <a:t>наглядно увидеть процесс формирования предметного знания у детей и обеспечить целенаправленную и своевременную коррекцию;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</a:rPr>
              <a:t>сделать отметку содержательной и для ученика, и для его родителей;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0000"/>
                </a:solidFill>
              </a:rPr>
              <a:t>сделать оценку работы оптимистичной.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  <a:t>Анализ технологических карт позволяет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sym typeface="Wingdings" pitchFamily="2" charset="2"/>
              </a:rPr>
              <a:t>   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Видеть общую динамику развития образовательного процесса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sym typeface="Wingdings" pitchFamily="2" charset="2"/>
              </a:rPr>
              <a:t>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Определить зону ближайшего развития для каждого ученика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sym typeface="Wingdings" pitchFamily="2" charset="2"/>
              </a:rPr>
              <a:t>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Оказывать педагогическую помощь конкретным детям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sym typeface="Wingdings" pitchFamily="2" charset="2"/>
              </a:rPr>
              <a:t>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Формировать банк </a:t>
            </a:r>
            <a:r>
              <a:rPr kumimoji="0" lang="ru-RU" sz="24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разноуровневых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заданий по стержневым темам программы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sym typeface="Wingdings" pitchFamily="2" charset="2"/>
              </a:rPr>
              <a:t>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Разрабатывать варианты дифференцированного и индивидуального контроля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  <a:sym typeface="Wingdings" pitchFamily="2" charset="2"/>
              </a:rPr>
              <a:t> 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Сделать выводы о качестве преподавания, </a:t>
            </a:r>
            <a:r>
              <a:rPr kumimoji="0" lang="ru-RU" sz="24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обученности</a:t>
            </a:r>
            <a:r>
              <a:rPr kumimoji="0"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и о характере пробелов в знаниях учащихся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777162" cy="3887788"/>
          </a:xfrm>
          <a:solidFill>
            <a:srgbClr val="FFFFCC"/>
          </a:solidFill>
        </p:spPr>
        <p:txBody>
          <a:bodyPr/>
          <a:lstStyle/>
          <a:p>
            <a:r>
              <a:rPr lang="ru-RU" sz="4800" b="1" i="1" smtClean="0">
                <a:solidFill>
                  <a:srgbClr val="008000"/>
                </a:solidFill>
                <a:latin typeface="Georgia" pitchFamily="18" charset="0"/>
              </a:rPr>
              <a:t>Портфолио</a:t>
            </a:r>
            <a:r>
              <a:rPr lang="ru-RU" sz="4800" b="1" smtClean="0">
                <a:solidFill>
                  <a:srgbClr val="008000"/>
                </a:solidFill>
              </a:rPr>
              <a:t> </a:t>
            </a:r>
            <a:r>
              <a:rPr lang="ru-RU" smtClean="0"/>
              <a:t>– </a:t>
            </a:r>
            <a:r>
              <a:rPr lang="ru-RU" b="1" i="1" smtClean="0">
                <a:solidFill>
                  <a:srgbClr val="008000"/>
                </a:solidFill>
              </a:rPr>
              <a:t>способ фиксирования, накопления и оценки индивидуальных достижений.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284538"/>
            <a:ext cx="223202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724400"/>
            <a:ext cx="25987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90B8B2-FC76-48BA-B16C-88379013CA65}" type="datetime1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8D8D-DC98-4589-99C7-C78A7C769808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71550" y="184467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00CC"/>
                </a:solidFill>
                <a:latin typeface="Georgia" pitchFamily="18" charset="0"/>
              </a:rPr>
              <a:t>СОДЕРЖАНИЕ ИНДИВИДУАЛЬНОЙ НАКОПИТЕЛЬНОЙ РАБОЧЕЙ ПАПКИ</a:t>
            </a:r>
          </a:p>
        </p:txBody>
      </p:sp>
      <p:sp>
        <p:nvSpPr>
          <p:cNvPr id="22534" name="AutoShape 13"/>
          <p:cNvSpPr>
            <a:spLocks noChangeArrowheads="1"/>
          </p:cNvSpPr>
          <p:nvPr/>
        </p:nvSpPr>
        <p:spPr bwMode="auto">
          <a:xfrm>
            <a:off x="4427538" y="1628775"/>
            <a:ext cx="3024187" cy="71913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4500563" y="170021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3399"/>
                </a:solidFill>
              </a:rPr>
              <a:t>2. Содержание:</a:t>
            </a:r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1476375" y="2349500"/>
            <a:ext cx="4032250" cy="1655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AutoShape 18"/>
          <p:cNvSpPr>
            <a:spLocks noChangeArrowheads="1"/>
          </p:cNvSpPr>
          <p:nvPr/>
        </p:nvSpPr>
        <p:spPr bwMode="auto">
          <a:xfrm>
            <a:off x="900113" y="4076700"/>
            <a:ext cx="1871662" cy="252095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Text Box 19"/>
          <p:cNvSpPr txBox="1">
            <a:spLocks noChangeArrowheads="1"/>
          </p:cNvSpPr>
          <p:nvPr/>
        </p:nvSpPr>
        <p:spPr bwMode="auto">
          <a:xfrm>
            <a:off x="1116013" y="4437063"/>
            <a:ext cx="1655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3399"/>
                </a:solidFill>
              </a:rPr>
              <a:t>I раздел     «Мой портрет»</a:t>
            </a:r>
            <a:r>
              <a:rPr lang="ru-RU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22539" name="AutoShape 22"/>
          <p:cNvSpPr>
            <a:spLocks noChangeArrowheads="1"/>
          </p:cNvSpPr>
          <p:nvPr/>
        </p:nvSpPr>
        <p:spPr bwMode="auto">
          <a:xfrm>
            <a:off x="1116013" y="1125538"/>
            <a:ext cx="3095625" cy="863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>
            <a:off x="1187450" y="1690688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41" name="Text Box 25"/>
          <p:cNvSpPr txBox="1">
            <a:spLocks noChangeArrowheads="1"/>
          </p:cNvSpPr>
          <p:nvPr/>
        </p:nvSpPr>
        <p:spPr bwMode="auto">
          <a:xfrm>
            <a:off x="1258888" y="1125538"/>
            <a:ext cx="28813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3399"/>
                </a:solidFill>
              </a:rPr>
              <a:t>1. Титульный лист (обложка).</a:t>
            </a:r>
          </a:p>
          <a:p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42" name="AutoShape 26"/>
          <p:cNvSpPr>
            <a:spLocks noChangeArrowheads="1"/>
          </p:cNvSpPr>
          <p:nvPr/>
        </p:nvSpPr>
        <p:spPr bwMode="auto">
          <a:xfrm>
            <a:off x="2627313" y="2852738"/>
            <a:ext cx="2449512" cy="2447925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Text Box 27"/>
          <p:cNvSpPr txBox="1">
            <a:spLocks noChangeArrowheads="1"/>
          </p:cNvSpPr>
          <p:nvPr/>
        </p:nvSpPr>
        <p:spPr bwMode="auto">
          <a:xfrm>
            <a:off x="2916238" y="3213100"/>
            <a:ext cx="18716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3399"/>
                </a:solidFill>
              </a:rPr>
              <a:t>II  раздел   «Портфолио документов» (официальные документы);</a:t>
            </a:r>
          </a:p>
        </p:txBody>
      </p:sp>
      <p:sp>
        <p:nvSpPr>
          <p:cNvPr id="22544" name="Line 28"/>
          <p:cNvSpPr>
            <a:spLocks noChangeShapeType="1"/>
          </p:cNvSpPr>
          <p:nvPr/>
        </p:nvSpPr>
        <p:spPr bwMode="auto">
          <a:xfrm flipH="1">
            <a:off x="3924300" y="2349500"/>
            <a:ext cx="1655763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AutoShape 29"/>
          <p:cNvSpPr>
            <a:spLocks noChangeArrowheads="1"/>
          </p:cNvSpPr>
          <p:nvPr/>
        </p:nvSpPr>
        <p:spPr bwMode="auto">
          <a:xfrm>
            <a:off x="4643438" y="3284538"/>
            <a:ext cx="2447925" cy="3024187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Line 30"/>
          <p:cNvSpPr>
            <a:spLocks noChangeShapeType="1"/>
          </p:cNvSpPr>
          <p:nvPr/>
        </p:nvSpPr>
        <p:spPr bwMode="auto">
          <a:xfrm>
            <a:off x="5508625" y="2349500"/>
            <a:ext cx="431800" cy="86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Text Box 31"/>
          <p:cNvSpPr txBox="1">
            <a:spLocks noChangeArrowheads="1"/>
          </p:cNvSpPr>
          <p:nvPr/>
        </p:nvSpPr>
        <p:spPr bwMode="auto">
          <a:xfrm>
            <a:off x="5003800" y="3644900"/>
            <a:ext cx="18716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3399"/>
                </a:solidFill>
              </a:rPr>
              <a:t>III  раздел  «Портфолио работ» (творческие работы, направления активности)</a:t>
            </a:r>
          </a:p>
        </p:txBody>
      </p:sp>
      <p:sp>
        <p:nvSpPr>
          <p:cNvPr id="22548" name="AutoShape 32"/>
          <p:cNvSpPr>
            <a:spLocks noChangeArrowheads="1"/>
          </p:cNvSpPr>
          <p:nvPr/>
        </p:nvSpPr>
        <p:spPr bwMode="auto">
          <a:xfrm>
            <a:off x="6948488" y="3833813"/>
            <a:ext cx="2195512" cy="2763837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9" name="Text Box 33"/>
          <p:cNvSpPr txBox="1">
            <a:spLocks noChangeArrowheads="1"/>
          </p:cNvSpPr>
          <p:nvPr/>
        </p:nvSpPr>
        <p:spPr bwMode="auto">
          <a:xfrm>
            <a:off x="7235825" y="4292600"/>
            <a:ext cx="1728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3399"/>
                </a:solidFill>
              </a:rPr>
              <a:t>Раздел IV.  Памятки, инструкции, полезная информация</a:t>
            </a:r>
            <a:r>
              <a:rPr lang="ru-RU" sz="2000" b="1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22550" name="Line 34"/>
          <p:cNvSpPr>
            <a:spLocks noChangeShapeType="1"/>
          </p:cNvSpPr>
          <p:nvPr/>
        </p:nvSpPr>
        <p:spPr bwMode="auto">
          <a:xfrm>
            <a:off x="5508625" y="2349500"/>
            <a:ext cx="2663825" cy="1439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72400" cy="1143000"/>
          </a:xfrm>
          <a:solidFill>
            <a:srgbClr val="CCFF99"/>
          </a:solidFill>
        </p:spPr>
        <p:txBody>
          <a:bodyPr/>
          <a:lstStyle/>
          <a:p>
            <a:r>
              <a:rPr lang="ru-RU" b="1" i="1" smtClean="0"/>
              <a:t>Структура портфолио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12875"/>
            <a:ext cx="7772400" cy="49688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титульный лист, включающий общие сведения об ученике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творческая визитка ученика, отражающая особенности его личности и представленная любым способом (фотографиями, записями и т.д.).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работы учащегося (по предметам).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заметки учителя, одноклассников, родителей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1403350" y="126841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79" name="Rectangle 20"/>
          <p:cNvSpPr>
            <a:spLocks noChangeArrowheads="1"/>
          </p:cNvSpPr>
          <p:nvPr/>
        </p:nvSpPr>
        <p:spPr bwMode="auto">
          <a:xfrm>
            <a:off x="1331913" y="1412875"/>
            <a:ext cx="7200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1. Знакомьтесь, это я! </a:t>
            </a:r>
          </a:p>
          <a:p>
            <a:r>
              <a:rPr lang="ru-RU" b="1">
                <a:solidFill>
                  <a:srgbClr val="000000"/>
                </a:solidFill>
              </a:rPr>
              <a:t>2. Папка регалий (дипломы, отзывы, удостоверения, грамоты, свидетельства) </a:t>
            </a:r>
          </a:p>
          <a:p>
            <a:r>
              <a:rPr lang="ru-RU" b="1">
                <a:solidFill>
                  <a:srgbClr val="000000"/>
                </a:solidFill>
              </a:rPr>
              <a:t>3. Мои результаты (участие в классных, городских, республиканских мероприятиях). </a:t>
            </a:r>
          </a:p>
          <a:p>
            <a:r>
              <a:rPr lang="ru-RU" b="1">
                <a:solidFill>
                  <a:srgbClr val="000000"/>
                </a:solidFill>
              </a:rPr>
              <a:t>4. Помощь по дому (что об этом думают родители). </a:t>
            </a:r>
          </a:p>
          <a:p>
            <a:r>
              <a:rPr lang="ru-RU" b="1">
                <a:solidFill>
                  <a:srgbClr val="000000"/>
                </a:solidFill>
              </a:rPr>
              <a:t>5. Творческие работы. </a:t>
            </a:r>
          </a:p>
          <a:p>
            <a:r>
              <a:rPr lang="ru-RU" b="1">
                <a:solidFill>
                  <a:srgbClr val="000000"/>
                </a:solidFill>
              </a:rPr>
              <a:t>6. Здоровый образ жизни (соблюдение режима дня зарядка по утрам, спортивные успехи). </a:t>
            </a:r>
          </a:p>
          <a:p>
            <a:r>
              <a:rPr lang="ru-RU" b="1">
                <a:solidFill>
                  <a:srgbClr val="000000"/>
                </a:solidFill>
              </a:rPr>
              <a:t>7. Общественная работа. </a:t>
            </a:r>
          </a:p>
          <a:p>
            <a:r>
              <a:rPr lang="ru-RU" b="1">
                <a:solidFill>
                  <a:srgbClr val="000000"/>
                </a:solidFill>
              </a:rPr>
              <a:t>8. Школьное научное общество (дополнительное образование вне школы)</a:t>
            </a:r>
          </a:p>
        </p:txBody>
      </p:sp>
      <p:sp>
        <p:nvSpPr>
          <p:cNvPr id="24580" name="Text Box 21"/>
          <p:cNvSpPr txBox="1">
            <a:spLocks noChangeArrowheads="1"/>
          </p:cNvSpPr>
          <p:nvPr/>
        </p:nvSpPr>
        <p:spPr bwMode="auto">
          <a:xfrm>
            <a:off x="1403350" y="333375"/>
            <a:ext cx="6769100" cy="7016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CC6600"/>
                </a:solidFill>
                <a:latin typeface="Georgia" pitchFamily="18" charset="0"/>
              </a:rPr>
              <a:t>Разделы портфолио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smtClean="0"/>
              <a:t>Оценка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00213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i="1" dirty="0" smtClean="0">
                <a:latin typeface="+mj-lt"/>
              </a:rPr>
              <a:t>Рубрикаторы</a:t>
            </a:r>
            <a:r>
              <a:rPr lang="ru-RU" sz="2800" dirty="0" smtClean="0">
                <a:latin typeface="+mj-lt"/>
              </a:rPr>
              <a:t> – это система баллов, которая предъявляется учащемуся перед началом выполнения работы (задания).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87450" y="2974975"/>
            <a:ext cx="77771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993300"/>
                </a:solidFill>
              </a:rPr>
              <a:t>Критерии для рубрикатора </a:t>
            </a:r>
            <a:r>
              <a:rPr lang="ru-RU" b="1"/>
              <a:t> </a:t>
            </a:r>
            <a:r>
              <a:rPr lang="ru-RU" sz="2800" b="1">
                <a:solidFill>
                  <a:srgbClr val="993300"/>
                </a:solidFill>
              </a:rPr>
              <a:t>баллов</a:t>
            </a:r>
          </a:p>
          <a:p>
            <a:pPr algn="ctr"/>
            <a:endParaRPr lang="ru-RU" sz="2800" b="1">
              <a:solidFill>
                <a:srgbClr val="993300"/>
              </a:solidFill>
            </a:endParaRPr>
          </a:p>
          <a:p>
            <a:r>
              <a:rPr lang="ru-RU" b="1"/>
              <a:t>Ограниченные усилия (1 балл)</a:t>
            </a:r>
          </a:p>
          <a:p>
            <a:r>
              <a:rPr lang="ru-RU" b="1"/>
              <a:t>Непоследовательные усилия (2 балла)</a:t>
            </a:r>
          </a:p>
          <a:p>
            <a:r>
              <a:rPr lang="ru-RU" b="1"/>
              <a:t>Компетентные усилия (3 балла)</a:t>
            </a:r>
          </a:p>
          <a:p>
            <a:r>
              <a:rPr lang="ru-RU" b="1"/>
              <a:t>Значительные усилия (4 балла)</a:t>
            </a:r>
          </a:p>
          <a:p>
            <a:r>
              <a:rPr lang="ru-RU" b="1"/>
              <a:t>Исключительные усилия (5 баллов)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ctr"/>
            <a:r>
              <a:rPr lang="ru-RU" b="1" smtClean="0"/>
              <a:t>Самооценка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196975"/>
            <a:ext cx="7772400" cy="489902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ru-RU" sz="2800" b="1" dirty="0" err="1" smtClean="0">
                <a:latin typeface="+mj-lt"/>
              </a:rPr>
              <a:t>Портфолио</a:t>
            </a:r>
            <a:r>
              <a:rPr lang="ru-RU" sz="2800" b="1" dirty="0" smtClean="0">
                <a:latin typeface="+mj-lt"/>
              </a:rPr>
              <a:t> - это отчет по процессу обучения ребенка: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ru-RU" sz="2800" b="1" dirty="0" smtClean="0"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ru-RU" sz="2800" i="1" dirty="0" smtClean="0">
                <a:latin typeface="+mj-lt"/>
              </a:rPr>
              <a:t>что ребенок узнал и как проходил процесс обучения;</a:t>
            </a:r>
          </a:p>
          <a:p>
            <a:pPr>
              <a:lnSpc>
                <a:spcPct val="90000"/>
              </a:lnSpc>
              <a:defRPr/>
            </a:pPr>
            <a:r>
              <a:rPr lang="ru-RU" sz="2800" i="1" dirty="0" smtClean="0">
                <a:latin typeface="+mj-lt"/>
              </a:rPr>
              <a:t>как он думает, подвергает сомнению, анализирует, синтезирует, производит, создает;</a:t>
            </a:r>
          </a:p>
          <a:p>
            <a:pPr>
              <a:lnSpc>
                <a:spcPct val="90000"/>
              </a:lnSpc>
              <a:defRPr/>
            </a:pPr>
            <a:r>
              <a:rPr lang="ru-RU" sz="2800" i="1" dirty="0" smtClean="0">
                <a:latin typeface="+mj-lt"/>
              </a:rPr>
              <a:t>как он взаимодействует на интеллектуальном, эмоциональном и социальном уровнях с другими.</a:t>
            </a:r>
          </a:p>
          <a:p>
            <a:pPr>
              <a:lnSpc>
                <a:spcPct val="90000"/>
              </a:lnSpc>
              <a:defRPr/>
            </a:pPr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latin typeface="Georgia" pitchFamily="18" charset="0"/>
              </a:rPr>
              <a:t>Лист самоанализа планов и интересов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(на начало учебного года)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28775"/>
            <a:ext cx="7720013" cy="4616450"/>
          </a:xfrm>
        </p:spPr>
        <p:txBody>
          <a:bodyPr/>
          <a:lstStyle/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1. Дата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2. Фамилия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3. Самые значительные события моей жизни, определяющие мое будущее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4. Мне нравится заниматься (я увлекаюсь)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5. В будущем (через 5–10 лет) я хотел бы добиться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6. Мне интересны предметы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7. У меня есть следующие способности и личностные качества, знания и умения, чтобы добиться высоких результатов по интересующим меня предметам</a:t>
            </a:r>
          </a:p>
          <a:p>
            <a:pPr marL="609600" indent="-609600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8. Для успешного обучения мне не хватает</a:t>
            </a:r>
          </a:p>
          <a:p>
            <a:pPr marL="609600" indent="-609600" algn="ctr">
              <a:buFont typeface="Monotype Sorts" pitchFamily="2" charset="2"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609600" indent="-609600">
              <a:buFont typeface="Monotype Sorts" pitchFamily="2" charset="2"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образовательные планы                        на текущий	учебный год</a:t>
            </a:r>
          </a:p>
        </p:txBody>
      </p:sp>
      <p:graphicFrame>
        <p:nvGraphicFramePr>
          <p:cNvPr id="135235" name="Group 67"/>
          <p:cNvGraphicFramePr>
            <a:graphicFrameLocks noGrp="1"/>
          </p:cNvGraphicFramePr>
          <p:nvPr>
            <p:ph idx="1"/>
          </p:nvPr>
        </p:nvGraphicFramePr>
        <p:xfrm>
          <a:off x="1173163" y="1981200"/>
          <a:ext cx="7772400" cy="3527425"/>
        </p:xfrm>
        <a:graphic>
          <a:graphicData uri="http://schemas.openxmlformats.org/drawingml/2006/table">
            <a:tbl>
              <a:tblPr/>
              <a:tblGrid>
                <a:gridCol w="2030412"/>
                <a:gridCol w="1512888"/>
                <a:gridCol w="2735262"/>
                <a:gridCol w="1493838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Чего хочу добиться?</a:t>
                      </a:r>
                      <a:r>
                        <a:rPr kumimoji="1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Что собираюсь для этого сделать?</a:t>
                      </a:r>
                      <a:r>
                        <a:rPr kumimoji="1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К концу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 1-ой четверти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2-ей четверти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3-ей четверти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 4-ой четверти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7" name="Line 60"/>
          <p:cNvSpPr>
            <a:spLocks noChangeShapeType="1"/>
          </p:cNvSpPr>
          <p:nvPr/>
        </p:nvSpPr>
        <p:spPr bwMode="auto">
          <a:xfrm>
            <a:off x="1187450" y="5013325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/>
              <a:t>Основные положения оценивания учебных достижений</a:t>
            </a:r>
            <a:r>
              <a:rPr lang="ru-RU" sz="400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1. Отслеживание динамики изменения достижений школьника 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2. Оцениванию должны подлежать не только уровни учебных достижений (знания, умения и навыки) учащегося, но и уровни </a:t>
            </a: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сформированности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ключевых компетентностей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3. Проявление творчества и инициативы ученика во всех сферах школьной жизни </a:t>
            </a:r>
          </a:p>
          <a:p>
            <a:pPr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4. Оценивается выполненная работа, а не ее исполнитель.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865188"/>
          </a:xfrm>
          <a:solidFill>
            <a:srgbClr val="99CC00"/>
          </a:solidFill>
          <a:ln>
            <a:solidFill>
              <a:schemeClr val="hlink"/>
            </a:solidFill>
          </a:ln>
        </p:spPr>
        <p:txBody>
          <a:bodyPr/>
          <a:lstStyle/>
          <a:p>
            <a:pPr algn="ctr"/>
            <a:r>
              <a:rPr lang="ru-RU" sz="3600" b="1" smtClean="0">
                <a:latin typeface="Georgia" pitchFamily="18" charset="0"/>
              </a:rPr>
              <a:t>В чём новизна портфолио?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12875"/>
            <a:ext cx="7772400" cy="5184775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Представляет процесс образования ребенка, помогает увидеть "картину" значимых образовательных результатов в целом, обеспечить отслеживание индивидуального прогресса ученика в широком образовательном контексте, продемонстрировать его способности практически применять приобретённые знания и умения.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4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Портфолио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, как новая и актуальная форма внеклассной работы, позволяет проследить индивидуальный маршрут развития личности в течение всех лет обучения в различных областях деятельности, что позволяет оценить динамику развития успехов и глубину интересов.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7772400" cy="9366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</a:rPr>
              <a:t>История идеи </a:t>
            </a:r>
            <a:r>
              <a:rPr lang="ru-RU" sz="4000" b="1" i="1" dirty="0" err="1" smtClean="0">
                <a:solidFill>
                  <a:schemeClr val="tx1">
                    <a:lumMod val="50000"/>
                  </a:schemeClr>
                </a:solidFill>
              </a:rPr>
              <a:t>портфолио</a:t>
            </a:r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в обучении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416800" cy="460851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Итальянским словом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портфолио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 называли альбом с фотографиями в прошлом веке.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эпоху ренессанса художники и архитекторы привозили с собой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портфолио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когда они заявляли свои претензии на место в академии художеств или на строительный проект.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области финансовой системы термин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портфолио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применяется для обозначения выставления на показ состояния ценных бумаг предприятий или частных владельцев.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Английской слово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portfolio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портфель, папка с рисунками.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5664200"/>
            <a:ext cx="18002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772400" cy="1223963"/>
          </a:xfrm>
        </p:spPr>
        <p:txBody>
          <a:bodyPr/>
          <a:lstStyle/>
          <a:p>
            <a:pPr algn="ctr"/>
            <a:r>
              <a:rPr lang="ru-RU" sz="3200" b="1" smtClean="0"/>
              <a:t>Идея </a:t>
            </a:r>
            <a:r>
              <a:rPr lang="ru-RU" sz="3200" b="1" i="1" smtClean="0"/>
              <a:t>портфолио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или папка индивидуальных учебных достижений</a:t>
            </a:r>
          </a:p>
        </p:txBody>
      </p:sp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1331913" y="2133600"/>
            <a:ext cx="3455987" cy="1655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ru-RU" sz="2000" dirty="0">
                <a:solidFill>
                  <a:schemeClr val="bg1"/>
                </a:solidFill>
                <a:latin typeface="+mj-lt"/>
              </a:rPr>
              <a:t>Основной образовательный </a:t>
            </a:r>
          </a:p>
          <a:p>
            <a:pPr algn="ctr" eaLnBrk="1" hangingPunct="1">
              <a:defRPr/>
            </a:pPr>
            <a:r>
              <a:rPr kumimoji="1" lang="ru-RU" sz="2000" dirty="0">
                <a:solidFill>
                  <a:schemeClr val="bg1"/>
                </a:solidFill>
                <a:latin typeface="+mj-lt"/>
              </a:rPr>
              <a:t>тренд последнего десятилетия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6148" name="AutoShape 10"/>
          <p:cNvSpPr>
            <a:spLocks noChangeArrowheads="1"/>
          </p:cNvSpPr>
          <p:nvPr/>
        </p:nvSpPr>
        <p:spPr bwMode="auto">
          <a:xfrm>
            <a:off x="4932363" y="2133600"/>
            <a:ext cx="3527425" cy="165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>
                <a:solidFill>
                  <a:schemeClr val="bg1"/>
                </a:solidFill>
              </a:rPr>
              <a:t>Школа 21-го века – </a:t>
            </a:r>
          </a:p>
          <a:p>
            <a:pPr algn="ctr" eaLnBrk="1" hangingPunct="1"/>
            <a:r>
              <a:rPr kumimoji="1" lang="ru-RU">
                <a:solidFill>
                  <a:schemeClr val="bg1"/>
                </a:solidFill>
              </a:rPr>
              <a:t>это </a:t>
            </a:r>
            <a:r>
              <a:rPr kumimoji="1" lang="ru-RU" i="1">
                <a:solidFill>
                  <a:schemeClr val="bg1"/>
                </a:solidFill>
              </a:rPr>
              <a:t>«школа портфолио»</a:t>
            </a:r>
            <a:endParaRPr lang="ru-RU" sz="2000" b="1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149" name="AutoShape 11"/>
          <p:cNvSpPr>
            <a:spLocks noChangeArrowheads="1"/>
          </p:cNvSpPr>
          <p:nvPr/>
        </p:nvSpPr>
        <p:spPr bwMode="auto">
          <a:xfrm>
            <a:off x="1403350" y="4149725"/>
            <a:ext cx="7129463" cy="201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ru-RU" sz="2000">
                <a:solidFill>
                  <a:schemeClr val="bg1"/>
                </a:solidFill>
              </a:rPr>
              <a:t>Один из существенных элементов </a:t>
            </a:r>
          </a:p>
          <a:p>
            <a:pPr algn="ctr" eaLnBrk="1" hangingPunct="1"/>
            <a:r>
              <a:rPr kumimoji="1" lang="ru-RU" sz="2000">
                <a:solidFill>
                  <a:schemeClr val="bg1"/>
                </a:solidFill>
              </a:rPr>
              <a:t>модернизации образования, происходящей </a:t>
            </a:r>
          </a:p>
          <a:p>
            <a:pPr algn="ctr" eaLnBrk="1" hangingPunct="1"/>
            <a:r>
              <a:rPr kumimoji="1" lang="ru-RU" sz="2000">
                <a:solidFill>
                  <a:schemeClr val="bg1"/>
                </a:solidFill>
              </a:rPr>
              <a:t>по всему миру, </a:t>
            </a:r>
          </a:p>
          <a:p>
            <a:pPr algn="ctr" eaLnBrk="1" hangingPunct="1"/>
            <a:r>
              <a:rPr kumimoji="1" lang="ru-RU" sz="2000">
                <a:solidFill>
                  <a:schemeClr val="bg1"/>
                </a:solidFill>
              </a:rPr>
              <a:t>где самым главным является так называемый </a:t>
            </a:r>
          </a:p>
          <a:p>
            <a:pPr algn="ctr" eaLnBrk="1" hangingPunct="1"/>
            <a:r>
              <a:rPr kumimoji="1" lang="ru-RU" sz="2000">
                <a:solidFill>
                  <a:schemeClr val="bg1"/>
                </a:solidFill>
              </a:rPr>
              <a:t>«портфолио-процесс» - </a:t>
            </a:r>
          </a:p>
          <a:p>
            <a:pPr algn="ctr" eaLnBrk="1" hangingPunct="1"/>
            <a:r>
              <a:rPr kumimoji="1" lang="ru-RU" sz="2000">
                <a:solidFill>
                  <a:schemeClr val="bg1"/>
                </a:solidFill>
              </a:rPr>
              <a:t>совокупность процессов обучения и учения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207250" cy="1052512"/>
          </a:xfrm>
          <a:solidFill>
            <a:srgbClr val="A2A4F8"/>
          </a:solidFill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8000"/>
                </a:solidFill>
              </a:rPr>
              <a:t>Особенности портфолио на разных ступенях обучения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39750" y="13414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FFCC00"/>
                </a:solidFill>
                <a:latin typeface="Arial" charset="0"/>
              </a:rPr>
              <a:t>В начальной школе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39750" y="2205038"/>
            <a:ext cx="2952750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FFCC00"/>
                </a:solidFill>
                <a:latin typeface="Arial" charset="0"/>
              </a:rPr>
              <a:t>В основной школе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68313" y="3068638"/>
            <a:ext cx="3455987" cy="13668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FFCC00"/>
                </a:solidFill>
                <a:latin typeface="Tahoma" pitchFamily="34" charset="0"/>
              </a:rPr>
              <a:t>В старшей школе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716463" y="1268413"/>
            <a:ext cx="4032250" cy="7207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800" b="1">
                <a:solidFill>
                  <a:schemeClr val="hlink"/>
                </a:solidFill>
                <a:latin typeface="Arial" charset="0"/>
              </a:rPr>
              <a:t>Организатор учебной </a:t>
            </a:r>
          </a:p>
          <a:p>
            <a:pPr algn="ctr" eaLnBrk="1" hangingPunct="1"/>
            <a:r>
              <a:rPr lang="ru-RU" sz="1800" b="1">
                <a:solidFill>
                  <a:schemeClr val="hlink"/>
                </a:solidFill>
                <a:latin typeface="Arial" charset="0"/>
              </a:rPr>
              <a:t>деятельности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67175" y="2420938"/>
            <a:ext cx="4932363" cy="1833562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ru-RU" sz="1800" b="1">
                <a:latin typeface="Tahoma" pitchFamily="34" charset="0"/>
              </a:rPr>
              <a:t> </a:t>
            </a: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Перспективная форма представления индивидуальной направленности учебных достижений, отвечающей задачам предпрофильной подготовки.</a:t>
            </a:r>
          </a:p>
          <a:p>
            <a:pPr eaLnBrk="1" hangingPunct="1">
              <a:buFontTx/>
              <a:buChar char="•"/>
            </a:pP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Увеличивается уровень осознания своих целей и возможностей – дальнейший выбор направления и формы обучения.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51363" y="5032375"/>
            <a:ext cx="4592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>
              <a:latin typeface="Arial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3276600" y="2133600"/>
            <a:ext cx="865188" cy="792163"/>
          </a:xfrm>
          <a:prstGeom prst="notchedRightArrow">
            <a:avLst>
              <a:gd name="adj1" fmla="val 50000"/>
              <a:gd name="adj2" fmla="val 2730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-1211258">
            <a:off x="3419475" y="1268413"/>
            <a:ext cx="1223963" cy="792162"/>
          </a:xfrm>
          <a:prstGeom prst="notchedRightArrow">
            <a:avLst>
              <a:gd name="adj1" fmla="val 62852"/>
              <a:gd name="adj2" fmla="val 2043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5400000">
            <a:off x="2844006" y="4509295"/>
            <a:ext cx="936625" cy="792162"/>
          </a:xfrm>
          <a:prstGeom prst="notchedRightArrow">
            <a:avLst>
              <a:gd name="adj1" fmla="val 50000"/>
              <a:gd name="adj2" fmla="val 295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84213" y="5300663"/>
            <a:ext cx="8135937" cy="1368425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Char char="•"/>
            </a:pPr>
            <a:r>
              <a:rPr lang="ru-RU"/>
              <a:t> </a:t>
            </a:r>
            <a:r>
              <a:rPr lang="ru-RU" b="1">
                <a:solidFill>
                  <a:schemeClr val="accent2"/>
                </a:solidFill>
              </a:rPr>
              <a:t>Составляющая часть для образовательного </a:t>
            </a:r>
          </a:p>
          <a:p>
            <a:pPr algn="ctr" eaLnBrk="1" hangingPunct="1"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рейтинга выпускника основной школы</a:t>
            </a:r>
          </a:p>
          <a:p>
            <a:pPr algn="ctr" eaLnBrk="1" hangingPunct="1">
              <a:buFontTx/>
              <a:buChar char="•"/>
            </a:pPr>
            <a:r>
              <a:rPr lang="ru-RU" b="1">
                <a:solidFill>
                  <a:schemeClr val="accent2"/>
                </a:solidFill>
              </a:rPr>
              <a:t> (портфолио + результаты итоговой аттестации).</a:t>
            </a:r>
          </a:p>
          <a:p>
            <a:pPr algn="ctr" eaLnBrk="1" hangingPunct="1"/>
            <a:endParaRPr lang="ru-RU" sz="18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4787900" y="1341438"/>
            <a:ext cx="71438" cy="7143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921625" cy="863600"/>
          </a:xfrm>
          <a:solidFill>
            <a:srgbClr val="000066"/>
          </a:solidFill>
        </p:spPr>
        <p:txBody>
          <a:bodyPr/>
          <a:lstStyle/>
          <a:p>
            <a:pPr lvl="1" algn="ctr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chemeClr val="accent2"/>
                </a:solidFill>
              </a:rPr>
              <a:t>Процедура не отражает умения и навыки;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rgbClr val="A50021"/>
          </a:solidFill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CC00"/>
                </a:solidFill>
              </a:rPr>
              <a:t>Образовательные проблемы</a:t>
            </a:r>
            <a:r>
              <a:rPr lang="ru-RU" smtClean="0"/>
              <a:t> 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0"/>
            <a:ext cx="1979613" cy="1773238"/>
          </a:xfrm>
          <a:prstGeom prst="irregularSeal1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800" b="1">
                <a:solidFill>
                  <a:srgbClr val="000066"/>
                </a:solidFill>
                <a:latin typeface="Arial" charset="0"/>
              </a:rPr>
              <a:t>Современная</a:t>
            </a:r>
          </a:p>
          <a:p>
            <a:pPr algn="ctr" eaLnBrk="1" hangingPunct="1"/>
            <a:r>
              <a:rPr lang="ru-RU" sz="1800" b="1">
                <a:solidFill>
                  <a:srgbClr val="000066"/>
                </a:solidFill>
                <a:latin typeface="Arial" charset="0"/>
              </a:rPr>
              <a:t>процедура </a:t>
            </a:r>
          </a:p>
          <a:p>
            <a:pPr algn="ctr" eaLnBrk="1" hangingPunct="1"/>
            <a:r>
              <a:rPr lang="ru-RU" sz="1800" b="1">
                <a:solidFill>
                  <a:srgbClr val="000066"/>
                </a:solidFill>
                <a:latin typeface="Arial" charset="0"/>
              </a:rPr>
              <a:t>экзаменов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164388" y="0"/>
            <a:ext cx="1979612" cy="1773238"/>
          </a:xfrm>
          <a:prstGeom prst="irregularSeal1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400" b="1">
                <a:solidFill>
                  <a:srgbClr val="000066"/>
                </a:solidFill>
                <a:latin typeface="Arial" charset="0"/>
              </a:rPr>
              <a:t>Умения и </a:t>
            </a:r>
          </a:p>
          <a:p>
            <a:pPr algn="ctr" eaLnBrk="1" hangingPunct="1"/>
            <a:r>
              <a:rPr lang="ru-RU" sz="1400" b="1">
                <a:solidFill>
                  <a:srgbClr val="000066"/>
                </a:solidFill>
                <a:latin typeface="Arial" charset="0"/>
              </a:rPr>
              <a:t>навыки для </a:t>
            </a:r>
          </a:p>
          <a:p>
            <a:pPr algn="ctr" eaLnBrk="1" hangingPunct="1"/>
            <a:r>
              <a:rPr lang="ru-RU" sz="1400" b="1">
                <a:solidFill>
                  <a:srgbClr val="000066"/>
                </a:solidFill>
                <a:latin typeface="Arial" charset="0"/>
              </a:rPr>
              <a:t>успешных</a:t>
            </a:r>
          </a:p>
          <a:p>
            <a:pPr algn="ctr" eaLnBrk="1" hangingPunct="1"/>
            <a:r>
              <a:rPr lang="ru-RU" sz="1400" b="1">
                <a:solidFill>
                  <a:srgbClr val="000066"/>
                </a:solidFill>
                <a:latin typeface="Arial" charset="0"/>
              </a:rPr>
              <a:t>жизненных и </a:t>
            </a:r>
          </a:p>
          <a:p>
            <a:pPr algn="ctr" eaLnBrk="1" hangingPunct="1"/>
            <a:r>
              <a:rPr lang="ru-RU" sz="1400" b="1">
                <a:solidFill>
                  <a:srgbClr val="000066"/>
                </a:solidFill>
                <a:latin typeface="Arial" charset="0"/>
              </a:rPr>
              <a:t>профессиональных </a:t>
            </a:r>
          </a:p>
          <a:p>
            <a:pPr algn="ctr" eaLnBrk="1" hangingPunct="1"/>
            <a:r>
              <a:rPr lang="ru-RU" sz="1400" b="1">
                <a:solidFill>
                  <a:srgbClr val="000066"/>
                </a:solidFill>
                <a:latin typeface="Arial" charset="0"/>
              </a:rPr>
              <a:t>стратегий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042988" y="2708275"/>
            <a:ext cx="7921625" cy="503238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ru-RU" sz="2000">
                <a:solidFill>
                  <a:schemeClr val="accent2"/>
                </a:solidFill>
                <a:latin typeface="Arial" charset="0"/>
              </a:rPr>
              <a:t>Не может отразить «продвинутые навыки» учащихся;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042988" y="3357563"/>
            <a:ext cx="7921625" cy="6477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ru-RU" sz="2000">
                <a:solidFill>
                  <a:schemeClr val="accent2"/>
                </a:solidFill>
                <a:latin typeface="Arial" charset="0"/>
              </a:rPr>
              <a:t>Не может оценить умения применять полученные знания в реальной жизненной ситуации;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1042988" y="4149725"/>
            <a:ext cx="7869237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ru-RU" sz="2000">
                <a:solidFill>
                  <a:schemeClr val="accent2"/>
                </a:solidFill>
                <a:latin typeface="Arial" charset="0"/>
              </a:rPr>
              <a:t>Не настроена на выявление индивидуальных возможностей и склонностей учащихся.</a:t>
            </a: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1116013" y="4941888"/>
            <a:ext cx="7848600" cy="143986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ru-RU" sz="3200" b="1">
                <a:solidFill>
                  <a:schemeClr val="accent2"/>
                </a:solidFill>
                <a:latin typeface="Arial" charset="0"/>
              </a:rPr>
              <a:t>Образовательная задача</a:t>
            </a:r>
            <a:r>
              <a:rPr kumimoji="1" lang="ru-RU" sz="3200">
                <a:latin typeface="Arial" charset="0"/>
              </a:rPr>
              <a:t> – выявить индивидуальные возможности и склонности учащегося.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pPr algn="ctr"/>
            <a:r>
              <a:rPr lang="ru-RU" sz="3200" b="1" smtClean="0"/>
              <a:t>Педагогическая </a:t>
            </a:r>
            <a:r>
              <a:rPr lang="ru-RU" sz="3200" b="1" i="1" smtClean="0"/>
              <a:t>идея</a:t>
            </a:r>
            <a:r>
              <a:rPr lang="ru-RU" sz="3200" b="1" smtClean="0"/>
              <a:t> портфолио предполагает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84313"/>
            <a:ext cx="7772400" cy="5040312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смещение акцента с недостатков знаний и умений учащихся, на конкретные достижения по данной теме, разделу, предмету;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интеграцию количественной и качественной оценок;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доминирование самооценки по отношению ко внешней оценке</a:t>
            </a:r>
            <a:r>
              <a:rPr lang="ru-RU" sz="2000" dirty="0" smtClean="0">
                <a:latin typeface="+mj-lt"/>
              </a:rPr>
              <a:t>.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ru-RU" sz="1800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Технология «</a:t>
            </a:r>
            <a:r>
              <a:rPr lang="ru-RU" sz="2000" b="1" dirty="0" err="1" smtClean="0">
                <a:solidFill>
                  <a:schemeClr val="tx2"/>
                </a:solidFill>
              </a:rPr>
              <a:t>Портфолио</a:t>
            </a:r>
            <a:r>
              <a:rPr lang="ru-RU" sz="2000" b="1" dirty="0" smtClean="0">
                <a:solidFill>
                  <a:schemeClr val="tx2"/>
                </a:solidFill>
              </a:rPr>
              <a:t>» помогает решить следующие </a:t>
            </a:r>
            <a:r>
              <a:rPr lang="ru-RU" sz="2000" b="1" i="1" dirty="0" smtClean="0">
                <a:solidFill>
                  <a:schemeClr val="tx2"/>
                </a:solidFill>
              </a:rPr>
              <a:t>педагогические задачи</a:t>
            </a:r>
            <a:r>
              <a:rPr lang="ru-RU" sz="2000" b="1" dirty="0" smtClean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1. Поддерживать высокую учебную мотивацию школьников;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2. Формировать умение учиться – ставить цели, планировать и организовывать собственную учебную деятельность;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3. Поощрять  активность и самостоятельность, расширять возможности обучения и самообучения;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4. Развивать навыки рефлексивной и оценочной деятельности учащихся, формировать адекватную самооценку;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5. Содействовать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персонализации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образования; определять количественные и качественные индивидуальные достижения;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6. Создавать предпосылки и возможности для успешной социализации выпускников. </a:t>
            </a:r>
          </a:p>
        </p:txBody>
      </p:sp>
      <p:pic>
        <p:nvPicPr>
          <p:cNvPr id="922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661025"/>
            <a:ext cx="1511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25538"/>
            <a:ext cx="7772400" cy="1143000"/>
          </a:xfrm>
        </p:spPr>
        <p:txBody>
          <a:bodyPr/>
          <a:lstStyle/>
          <a:p>
            <a:r>
              <a:rPr lang="ru-RU" sz="3200" b="1" i="1" smtClean="0">
                <a:solidFill>
                  <a:srgbClr val="C00000"/>
                </a:solidFill>
              </a:rPr>
              <a:t>Портфолио </a:t>
            </a:r>
            <a:r>
              <a:rPr lang="ru-RU" sz="3200" smtClean="0">
                <a:solidFill>
                  <a:srgbClr val="336600"/>
                </a:solidFill>
                <a:latin typeface="Arial" charset="0"/>
              </a:rPr>
              <a:t>– </a:t>
            </a:r>
            <a:r>
              <a:rPr lang="ru-RU" sz="2800" smtClean="0">
                <a:solidFill>
                  <a:schemeClr val="tx1"/>
                </a:solidFill>
              </a:rPr>
              <a:t>индивидуальная папка ученика, в которой фиксируются, накапливаются, оцениваются индивидуальные достижения в разнообразных видах деятельности, за определенный период времени.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3357563"/>
            <a:ext cx="7056437" cy="23749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800" dirty="0" smtClean="0">
                <a:latin typeface="+mj-lt"/>
              </a:rPr>
              <a:t>Согласно К. </a:t>
            </a:r>
            <a:r>
              <a:rPr lang="ru-RU" sz="2800" dirty="0" err="1" smtClean="0">
                <a:latin typeface="+mj-lt"/>
              </a:rPr>
              <a:t>Берк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i="1" dirty="0" smtClean="0">
                <a:latin typeface="+mj-lt"/>
              </a:rPr>
              <a:t>«</a:t>
            </a:r>
            <a:r>
              <a:rPr lang="ru-RU" sz="2800" i="1" dirty="0" err="1" smtClean="0">
                <a:latin typeface="+mj-lt"/>
              </a:rPr>
              <a:t>портфолио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— это набор работ учащихся, который связывает отдельные аспекты их деятельности... в более полную картину».</a:t>
            </a:r>
          </a:p>
          <a:p>
            <a:pPr>
              <a:buFont typeface="Monotype Sorts" pitchFamily="2" charset="2"/>
              <a:buNone/>
              <a:defRPr/>
            </a:pPr>
            <a:endParaRPr lang="ru-RU" dirty="0" smtClean="0"/>
          </a:p>
        </p:txBody>
      </p:sp>
      <p:pic>
        <p:nvPicPr>
          <p:cNvPr id="1024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941888"/>
            <a:ext cx="24479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60350"/>
            <a:ext cx="7772400" cy="1339850"/>
          </a:xfrm>
        </p:spPr>
        <p:txBody>
          <a:bodyPr/>
          <a:lstStyle/>
          <a:p>
            <a:pPr algn="ctr"/>
            <a:r>
              <a:rPr kumimoji="0" lang="ru-RU" sz="4000" b="1" smtClean="0">
                <a:solidFill>
                  <a:srgbClr val="C00000"/>
                </a:solidFill>
              </a:rPr>
              <a:t>Функции портфолио</a:t>
            </a:r>
            <a:r>
              <a:rPr kumimoji="0" lang="ru-RU" sz="4000" smtClean="0">
                <a:solidFill>
                  <a:srgbClr val="C00000"/>
                </a:solidFill>
              </a:rPr>
              <a:t>  </a:t>
            </a:r>
            <a:br>
              <a:rPr kumimoji="0" lang="ru-RU" sz="4000" smtClean="0">
                <a:solidFill>
                  <a:srgbClr val="C00000"/>
                </a:solidFill>
              </a:rPr>
            </a:br>
            <a:endParaRPr kumimoji="0" lang="ru-RU" sz="4000" smtClean="0">
              <a:solidFill>
                <a:srgbClr val="C00000"/>
              </a:solidFill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258888" y="908050"/>
            <a:ext cx="69119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диагностическая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(фиксирует изменения и рост знаний учащихся за определенный период времени);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- </a:t>
            </a:r>
            <a:r>
              <a:rPr lang="ru-RU" b="1" i="1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целеполагания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(поддерживает учебные цели ученика);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- 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содержательная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(раскрывает весь спектр выполняемых учеником работ);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-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развивающая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(обеспечивает непрерывность процесса обучения от года к году);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- 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мотивационная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(поощряет результаты деятельности учащихся, преподавателей и родителей);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- 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рейтинговая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(позволяет определить количественные и качественные индивидуальные достижения ученика).</a:t>
            </a:r>
          </a:p>
        </p:txBody>
      </p:sp>
      <p:pic>
        <p:nvPicPr>
          <p:cNvPr id="1126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5445125"/>
            <a:ext cx="15827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стук">
  <a:themeElements>
    <a:clrScheme name="Галстук 13">
      <a:dk1>
        <a:srgbClr val="339966"/>
      </a:dk1>
      <a:lt1>
        <a:srgbClr val="FFFFFF"/>
      </a:lt1>
      <a:dk2>
        <a:srgbClr val="993300"/>
      </a:dk2>
      <a:lt2>
        <a:srgbClr val="625F9D"/>
      </a:lt2>
      <a:accent1>
        <a:srgbClr val="009900"/>
      </a:accent1>
      <a:accent2>
        <a:srgbClr val="FFFF66"/>
      </a:accent2>
      <a:accent3>
        <a:srgbClr val="FFFFFF"/>
      </a:accent3>
      <a:accent4>
        <a:srgbClr val="2A8256"/>
      </a:accent4>
      <a:accent5>
        <a:srgbClr val="AACAAA"/>
      </a:accent5>
      <a:accent6>
        <a:srgbClr val="E7E75C"/>
      </a:accent6>
      <a:hlink>
        <a:srgbClr val="CCCC00"/>
      </a:hlink>
      <a:folHlink>
        <a:srgbClr val="A0D630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7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E7E75C"/>
        </a:accent6>
        <a:hlink>
          <a:srgbClr val="CCCC00"/>
        </a:hlink>
        <a:folHlink>
          <a:srgbClr val="A0D6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8">
        <a:dk1>
          <a:srgbClr val="C0C0C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FFFF66"/>
        </a:accent2>
        <a:accent3>
          <a:srgbClr val="FFFFFF"/>
        </a:accent3>
        <a:accent4>
          <a:srgbClr val="A4A4A4"/>
        </a:accent4>
        <a:accent5>
          <a:srgbClr val="C0C0AA"/>
        </a:accent5>
        <a:accent6>
          <a:srgbClr val="E7E75C"/>
        </a:accent6>
        <a:hlink>
          <a:srgbClr val="CCCC00"/>
        </a:hlink>
        <a:folHlink>
          <a:srgbClr val="A0D6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9">
        <a:dk1>
          <a:srgbClr val="00FF99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FFFF66"/>
        </a:accent2>
        <a:accent3>
          <a:srgbClr val="FFFFFF"/>
        </a:accent3>
        <a:accent4>
          <a:srgbClr val="00DA82"/>
        </a:accent4>
        <a:accent5>
          <a:srgbClr val="C0C0AA"/>
        </a:accent5>
        <a:accent6>
          <a:srgbClr val="E7E75C"/>
        </a:accent6>
        <a:hlink>
          <a:srgbClr val="CCCC00"/>
        </a:hlink>
        <a:folHlink>
          <a:srgbClr val="A0D6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10">
        <a:dk1>
          <a:srgbClr val="339966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FFFF66"/>
        </a:accent2>
        <a:accent3>
          <a:srgbClr val="FFFFFF"/>
        </a:accent3>
        <a:accent4>
          <a:srgbClr val="2A8256"/>
        </a:accent4>
        <a:accent5>
          <a:srgbClr val="C0C0AA"/>
        </a:accent5>
        <a:accent6>
          <a:srgbClr val="E7E75C"/>
        </a:accent6>
        <a:hlink>
          <a:srgbClr val="CCCC00"/>
        </a:hlink>
        <a:folHlink>
          <a:srgbClr val="A0D6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11">
        <a:dk1>
          <a:srgbClr val="339966"/>
        </a:dk1>
        <a:lt1>
          <a:srgbClr val="FFFFFF"/>
        </a:lt1>
        <a:dk2>
          <a:srgbClr val="666633"/>
        </a:dk2>
        <a:lt2>
          <a:srgbClr val="908A6C"/>
        </a:lt2>
        <a:accent1>
          <a:srgbClr val="009900"/>
        </a:accent1>
        <a:accent2>
          <a:srgbClr val="FFFF66"/>
        </a:accent2>
        <a:accent3>
          <a:srgbClr val="FFFFFF"/>
        </a:accent3>
        <a:accent4>
          <a:srgbClr val="2A8256"/>
        </a:accent4>
        <a:accent5>
          <a:srgbClr val="AACAAA"/>
        </a:accent5>
        <a:accent6>
          <a:srgbClr val="E7E75C"/>
        </a:accent6>
        <a:hlink>
          <a:srgbClr val="CCCC00"/>
        </a:hlink>
        <a:folHlink>
          <a:srgbClr val="A0D6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12">
        <a:dk1>
          <a:srgbClr val="339966"/>
        </a:dk1>
        <a:lt1>
          <a:srgbClr val="FFFFFF"/>
        </a:lt1>
        <a:dk2>
          <a:srgbClr val="666633"/>
        </a:dk2>
        <a:lt2>
          <a:srgbClr val="625F9D"/>
        </a:lt2>
        <a:accent1>
          <a:srgbClr val="009900"/>
        </a:accent1>
        <a:accent2>
          <a:srgbClr val="FFFF66"/>
        </a:accent2>
        <a:accent3>
          <a:srgbClr val="FFFFFF"/>
        </a:accent3>
        <a:accent4>
          <a:srgbClr val="2A8256"/>
        </a:accent4>
        <a:accent5>
          <a:srgbClr val="AACAAA"/>
        </a:accent5>
        <a:accent6>
          <a:srgbClr val="E7E75C"/>
        </a:accent6>
        <a:hlink>
          <a:srgbClr val="CCCC00"/>
        </a:hlink>
        <a:folHlink>
          <a:srgbClr val="A0D6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13">
        <a:dk1>
          <a:srgbClr val="339966"/>
        </a:dk1>
        <a:lt1>
          <a:srgbClr val="FFFFFF"/>
        </a:lt1>
        <a:dk2>
          <a:srgbClr val="993300"/>
        </a:dk2>
        <a:lt2>
          <a:srgbClr val="625F9D"/>
        </a:lt2>
        <a:accent1>
          <a:srgbClr val="009900"/>
        </a:accent1>
        <a:accent2>
          <a:srgbClr val="FFFF66"/>
        </a:accent2>
        <a:accent3>
          <a:srgbClr val="FFFFFF"/>
        </a:accent3>
        <a:accent4>
          <a:srgbClr val="2A8256"/>
        </a:accent4>
        <a:accent5>
          <a:srgbClr val="AACAAA"/>
        </a:accent5>
        <a:accent6>
          <a:srgbClr val="E7E75C"/>
        </a:accent6>
        <a:hlink>
          <a:srgbClr val="CCCC00"/>
        </a:hlink>
        <a:folHlink>
          <a:srgbClr val="A0D6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презентаций\Галстук.pot</Template>
  <TotalTime>1914</TotalTime>
  <Words>1667</Words>
  <Application>Microsoft Office PowerPoint</Application>
  <PresentationFormat>Экран (4:3)</PresentationFormat>
  <Paragraphs>222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Times New Roman</vt:lpstr>
      <vt:lpstr>Arial</vt:lpstr>
      <vt:lpstr>Monotype Sorts</vt:lpstr>
      <vt:lpstr>Georgia</vt:lpstr>
      <vt:lpstr>Tahoma</vt:lpstr>
      <vt:lpstr>Wingdings</vt:lpstr>
      <vt:lpstr>Галстук</vt:lpstr>
      <vt:lpstr>Портфолио                                     ученика начальных классов </vt:lpstr>
      <vt:lpstr>Портфолио – способ фиксирования, накопления и оценки индивидуальных достижений.</vt:lpstr>
      <vt:lpstr>История идеи портфолио                         в обучении </vt:lpstr>
      <vt:lpstr>Идея портфолио  или папка индивидуальных учебных достижений</vt:lpstr>
      <vt:lpstr>Особенности портфолио на разных ступенях обучения</vt:lpstr>
      <vt:lpstr>Образовательные проблемы </vt:lpstr>
      <vt:lpstr>Педагогическая идея портфолио предполагает</vt:lpstr>
      <vt:lpstr>Портфолио – индивидуальная папка ученика, в которой фиксируются, накапливаются, оцениваются индивидуальные достижения в разнообразных видах деятельности, за определенный период времени.</vt:lpstr>
      <vt:lpstr>Функции портфолио   </vt:lpstr>
      <vt:lpstr>Портфель индивидуальных образовательных достижений («ПОРТФОЛИО») </vt:lpstr>
      <vt:lpstr>Слайд 11</vt:lpstr>
      <vt:lpstr>Типы Портфолио: </vt:lpstr>
      <vt:lpstr>Общий портфель (сборный)  </vt:lpstr>
      <vt:lpstr>Оценочный портфель  (портфель учителя и ученика)  </vt:lpstr>
      <vt:lpstr>Электронный портфолио</vt:lpstr>
      <vt:lpstr>Электронный портфель (электронный портфолио, в английской терминологии - e-portfolio) - является электронной версией документированных отчетов (портфолио) обучающихся о достижениях в усвоении той или иной учебной дисциплины. </vt:lpstr>
      <vt:lpstr>Образовательное значение портфолио для ученика </vt:lpstr>
      <vt:lpstr>Листы  индивидуальных достижений (чтение, русский язык, математика)</vt:lpstr>
      <vt:lpstr>Анализ технологических карт позволяет</vt:lpstr>
      <vt:lpstr>СОДЕРЖАНИЕ ИНДИВИДУАЛЬНОЙ НАКОПИТЕЛЬНОЙ РАБОЧЕЙ ПАПКИ</vt:lpstr>
      <vt:lpstr>Структура портфолио</vt:lpstr>
      <vt:lpstr>Слайд 22</vt:lpstr>
      <vt:lpstr>Оценка</vt:lpstr>
      <vt:lpstr>Самооценка</vt:lpstr>
      <vt:lpstr>Лист самоанализа планов и интересов (на начало учебного года)</vt:lpstr>
      <vt:lpstr>Мои образовательные планы                        на текущий учебный год</vt:lpstr>
      <vt:lpstr>Основные положения оценивания учебных достижений </vt:lpstr>
      <vt:lpstr>В чём новизна портфолио?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user</dc:creator>
  <cp:lastModifiedBy>User</cp:lastModifiedBy>
  <cp:revision>124</cp:revision>
  <dcterms:created xsi:type="dcterms:W3CDTF">2005-12-22T12:30:16Z</dcterms:created>
  <dcterms:modified xsi:type="dcterms:W3CDTF">2014-04-06T13:37:34Z</dcterms:modified>
</cp:coreProperties>
</file>