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</p:sldMasterIdLst>
  <p:notesMasterIdLst>
    <p:notesMasterId r:id="rId20"/>
  </p:notesMasterIdLst>
  <p:sldIdLst>
    <p:sldId id="281" r:id="rId4"/>
    <p:sldId id="258" r:id="rId5"/>
    <p:sldId id="274" r:id="rId6"/>
    <p:sldId id="275" r:id="rId7"/>
    <p:sldId id="278" r:id="rId8"/>
    <p:sldId id="260" r:id="rId9"/>
    <p:sldId id="256" r:id="rId10"/>
    <p:sldId id="270" r:id="rId11"/>
    <p:sldId id="271" r:id="rId12"/>
    <p:sldId id="279" r:id="rId13"/>
    <p:sldId id="277" r:id="rId14"/>
    <p:sldId id="273" r:id="rId15"/>
    <p:sldId id="264" r:id="rId16"/>
    <p:sldId id="280" r:id="rId17"/>
    <p:sldId id="276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F3FF1"/>
    <a:srgbClr val="48B8B5"/>
    <a:srgbClr val="CCECFF"/>
    <a:srgbClr val="CCFFFF"/>
    <a:srgbClr val="FF3300"/>
    <a:srgbClr val="008000"/>
    <a:srgbClr val="3D3D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A64B0F-CF62-4385-9347-2C1EA64C0764}" type="datetimeFigureOut">
              <a:rPr lang="ru-RU"/>
              <a:pPr>
                <a:defRPr/>
              </a:pPr>
              <a:t>01.01.2004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FD16E7-63BE-4147-AA59-80215DA92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BA2952-4397-48C9-86DB-9C53B572D449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165BA-4C65-437D-9910-B34191731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AF09C-4432-4ADA-B27E-D0214855E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67CF1-24BD-48D2-8EB4-13AF40C50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84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185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90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191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207" name="Picture 210" descr="posbul1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124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125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8" name="Rectangle 19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9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9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17C8-7FF7-4D57-8A19-59EDD4DA0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D3D27-845F-46AC-8E28-B81F090B3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625F8-F7AF-4C47-BBFD-A051A86C6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CF65E-BC98-462F-8EF7-985AFEEFA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DF8E3-7AF4-4C48-85E7-942E53FCC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07AD4-59DD-4B50-8554-98F5BD101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4439B-8A48-49E7-BA80-EDA61EFE1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DC7F0-1AFD-4850-8B37-CD2A57C24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B988E-C2A1-43DB-B23D-2D5EBC4AB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7FE63-1362-4AA0-B297-80B20C2EF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5B46B-AA9A-4CAA-A6BC-E02D6E199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6D72C-C7B8-43FA-AB5B-7D5B6715B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2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9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6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9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9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7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919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920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469E-F1E7-4A89-88F4-1B6AB94DE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7454B-12AB-4CB0-B8DC-83F124D9C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D3740-8C56-4712-904B-83C7BB144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ADA69-EC67-4887-80C9-7EF46969B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0A8DA-7B91-4EB5-A37C-57460A3B5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2F943-C660-431E-BD78-51665FB2D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F8759-DFED-4912-9A35-2518898C9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0EBAC-5937-487F-819C-6C35DE728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10379-E1F4-428E-ADAF-5A6675F15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06EA0-E015-4437-AD12-9079A377D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B0E80-8836-4C3E-9144-0A6B1CCD4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8F1AD-B05D-46CE-97D1-4ECAC5167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CD64-DC7A-4A5D-A9D3-8E5C1BA2B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294D4-8FF8-4B1C-83B9-E0D6FABE1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0BEB4-5B19-4BBB-BAF1-7465C7FD1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D5244-312D-4AE8-8CCB-25E4764AE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DE98C-4C88-46CA-AB6C-0FB42410A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B6C42-A7B3-413A-8947-E4E0616AE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12CB99-7DED-40FA-A71D-A0CB3ACE6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FA6A5E2-1480-438E-9492-CCFD55616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2082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38922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23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24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25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26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83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38928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29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0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1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2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84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38934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5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6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7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8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85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38940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1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2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3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4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86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38946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7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8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9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50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2057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2058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8953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54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59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8956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57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0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38959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60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1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38962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63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2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38965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66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3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38968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69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4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38971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72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5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8974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75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813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081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813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813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08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813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11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814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4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4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3084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8148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9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815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6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815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815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7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7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7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817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17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7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7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7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C35CA64-76A3-4354-9259-D9A5411F8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3" grpId="0"/>
      <p:bldP spid="4817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56793"/>
            <a:ext cx="9144000" cy="181588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математики в 3 классе    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МАОУ «СОШ № 12 с углубленным изучением отдельных предметов» г. Губкина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4509120"/>
            <a:ext cx="4139952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Учитель:</a:t>
            </a:r>
          </a:p>
          <a:p>
            <a:pPr>
              <a:defRPr/>
            </a:pP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Порватова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С.А.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165304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b="1" smtClean="0">
                <a:solidFill>
                  <a:srgbClr val="003399"/>
                </a:solidFill>
              </a:rPr>
              <a:t>860    680        101    110</a:t>
            </a:r>
          </a:p>
          <a:p>
            <a:pPr eaLnBrk="1" hangingPunct="1">
              <a:buFontTx/>
              <a:buNone/>
            </a:pPr>
            <a:r>
              <a:rPr lang="ru-RU" sz="6000" b="1" smtClean="0">
                <a:solidFill>
                  <a:srgbClr val="003399"/>
                </a:solidFill>
              </a:rPr>
              <a:t>729    735        350    305</a:t>
            </a:r>
          </a:p>
          <a:p>
            <a:pPr eaLnBrk="1" hangingPunct="1">
              <a:buFontTx/>
              <a:buNone/>
            </a:pPr>
            <a:r>
              <a:rPr lang="ru-RU" sz="6000" b="1" smtClean="0">
                <a:solidFill>
                  <a:srgbClr val="003399"/>
                </a:solidFill>
              </a:rPr>
              <a:t>              499    500 </a:t>
            </a:r>
          </a:p>
          <a:p>
            <a:pPr eaLnBrk="1" hangingPunct="1">
              <a:buFontTx/>
              <a:buNone/>
            </a:pPr>
            <a:r>
              <a:rPr lang="ru-RU" sz="6000" b="1" smtClean="0">
                <a:solidFill>
                  <a:srgbClr val="003399"/>
                </a:solidFill>
              </a:rPr>
              <a:t>              380    379</a:t>
            </a:r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1751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Проверка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1476375" y="1700213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3399"/>
                </a:solidFill>
              </a:rPr>
              <a:t>&gt;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1476375" y="2781300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6588125" y="1628775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6588125" y="2636838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3399"/>
                </a:solidFill>
              </a:rPr>
              <a:t>&gt;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4356100" y="4941888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3399"/>
                </a:solidFill>
              </a:rPr>
              <a:t>&gt;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4356100" y="3789363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1979613" y="765175"/>
            <a:ext cx="5976937" cy="24479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Физминутка</a:t>
            </a:r>
          </a:p>
        </p:txBody>
      </p:sp>
      <p:pic>
        <p:nvPicPr>
          <p:cNvPr id="16387" name="Picture 7" descr="i?id=105440002-02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781300"/>
            <a:ext cx="2700337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28775"/>
          </a:xfrm>
        </p:spPr>
        <p:txBody>
          <a:bodyPr/>
          <a:lstStyle/>
          <a:p>
            <a:pPr eaLnBrk="1" hangingPunct="1"/>
            <a:r>
              <a:rPr lang="ru-RU" sz="2400" b="1" smtClean="0"/>
              <a:t>Заповедник</a:t>
            </a:r>
            <a:r>
              <a:rPr lang="ru-RU" sz="2400" smtClean="0"/>
              <a:t> - своеобразная Красная книга природы, здесь растения и животные сохраняются в естественной среде обитания.</a:t>
            </a:r>
            <a:endParaRPr lang="ru-RU" sz="4800" smtClean="0"/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0" y="112553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На территории  </a:t>
            </a:r>
            <a:r>
              <a:rPr lang="ru-RU" sz="2400" dirty="0" err="1" smtClean="0"/>
              <a:t>Губкинского</a:t>
            </a:r>
            <a:r>
              <a:rPr lang="ru-RU" sz="2400" dirty="0" smtClean="0"/>
              <a:t> района есть заповедники тоже.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pic>
        <p:nvPicPr>
          <p:cNvPr id="17412" name="Picture 9" descr="bis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916113"/>
            <a:ext cx="6480175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MCj043820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1989138"/>
            <a:ext cx="39528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2916238" y="2636838"/>
            <a:ext cx="4895850" cy="2592387"/>
          </a:xfrm>
          <a:prstGeom prst="cloudCallout">
            <a:avLst>
              <a:gd name="adj1" fmla="val -33269"/>
              <a:gd name="adj2" fmla="val 933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4400" b="1">
              <a:solidFill>
                <a:srgbClr val="003399"/>
              </a:solidFill>
            </a:endParaRPr>
          </a:p>
          <a:p>
            <a:pPr algn="ctr"/>
            <a:r>
              <a:rPr lang="ru-RU" sz="4400" b="1">
                <a:solidFill>
                  <a:srgbClr val="003399"/>
                </a:solidFill>
              </a:rPr>
              <a:t>Уравнения</a:t>
            </a:r>
          </a:p>
        </p:txBody>
      </p:sp>
      <p:pic>
        <p:nvPicPr>
          <p:cNvPr id="30730" name="Picture 10" descr="MPj0405412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867400" y="188913"/>
            <a:ext cx="3060700" cy="2498725"/>
          </a:xfrm>
          <a:noFill/>
        </p:spPr>
      </p:pic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611188" y="1412875"/>
            <a:ext cx="4465637" cy="2232025"/>
          </a:xfrm>
          <a:prstGeom prst="cloudCallout">
            <a:avLst>
              <a:gd name="adj1" fmla="val -28528"/>
              <a:gd name="adj2" fmla="val 5782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4400" b="1">
                <a:solidFill>
                  <a:srgbClr val="003399"/>
                </a:solidFill>
              </a:rPr>
              <a:t>Новый материал</a:t>
            </a: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3348038" y="620713"/>
            <a:ext cx="4032250" cy="2087562"/>
          </a:xfrm>
          <a:prstGeom prst="cloudCallout">
            <a:avLst>
              <a:gd name="adj1" fmla="val -31495"/>
              <a:gd name="adj2" fmla="val 5905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4400" b="1">
                <a:solidFill>
                  <a:srgbClr val="003399"/>
                </a:solidFill>
              </a:rPr>
              <a:t>Решение задач</a:t>
            </a:r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755650" y="3644900"/>
            <a:ext cx="3311525" cy="1871663"/>
          </a:xfrm>
          <a:prstGeom prst="cloudCallout">
            <a:avLst>
              <a:gd name="adj1" fmla="val -31639"/>
              <a:gd name="adj2" fmla="val 1084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4400" b="1">
                <a:solidFill>
                  <a:srgbClr val="003399"/>
                </a:solidFill>
              </a:rPr>
              <a:t>Закрепление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07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31" grpId="0" animBg="1"/>
      <p:bldP spid="30732" grpId="0" animBg="1"/>
      <p:bldP spid="307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I</a:t>
            </a:r>
            <a:r>
              <a:rPr lang="ru-RU" u="sng" dirty="0" smtClean="0">
                <a:solidFill>
                  <a:srgbClr val="002060"/>
                </a:solidFill>
              </a:rPr>
              <a:t> вариант</a:t>
            </a:r>
            <a:r>
              <a:rPr lang="ru-RU" dirty="0" smtClean="0">
                <a:solidFill>
                  <a:srgbClr val="002060"/>
                </a:solidFill>
              </a:rPr>
              <a:t>                          </a:t>
            </a:r>
            <a:r>
              <a:rPr lang="en-US" u="sng" dirty="0" smtClean="0">
                <a:solidFill>
                  <a:srgbClr val="002060"/>
                </a:solidFill>
              </a:rPr>
              <a:t>II</a:t>
            </a:r>
            <a:r>
              <a:rPr lang="ru-RU" u="sng" dirty="0" smtClean="0">
                <a:solidFill>
                  <a:srgbClr val="002060"/>
                </a:solidFill>
              </a:rPr>
              <a:t> вариант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647   574                          610    601  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718   817                          503    530 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607   706                          911    191 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4664"/>
            <a:ext cx="91440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Самостоятельная работа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2565400"/>
            <a:ext cx="8229600" cy="1150938"/>
          </a:xfrm>
        </p:spPr>
        <p:txBody>
          <a:bodyPr/>
          <a:lstStyle/>
          <a:p>
            <a:pPr eaLnBrk="1" hangingPunct="1"/>
            <a:r>
              <a:rPr lang="ru-RU" sz="4400" dirty="0" err="1" smtClean="0">
                <a:solidFill>
                  <a:srgbClr val="003399"/>
                </a:solidFill>
              </a:rPr>
              <a:t>Стр</a:t>
            </a:r>
            <a:r>
              <a:rPr lang="ru-RU" sz="4400" dirty="0" smtClean="0">
                <a:solidFill>
                  <a:srgbClr val="003399"/>
                </a:solidFill>
              </a:rPr>
              <a:t> 44 № </a:t>
            </a:r>
            <a:r>
              <a:rPr lang="ru-RU" sz="4400" dirty="0" smtClean="0">
                <a:solidFill>
                  <a:srgbClr val="003399"/>
                </a:solidFill>
              </a:rPr>
              <a:t>4,5</a:t>
            </a:r>
            <a:r>
              <a:rPr lang="ru-RU" dirty="0" smtClean="0"/>
              <a:t> </a:t>
            </a:r>
            <a:endParaRPr lang="ru-RU" dirty="0" smtClean="0"/>
          </a:p>
        </p:txBody>
      </p:sp>
      <p:pic>
        <p:nvPicPr>
          <p:cNvPr id="20483" name="Picture 5" descr="i?id=26624525-02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96975"/>
            <a:ext cx="4991100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WordArt 6"/>
          <p:cNvSpPr>
            <a:spLocks noChangeArrowheads="1" noChangeShapeType="1" noTextEdit="1"/>
          </p:cNvSpPr>
          <p:nvPr/>
        </p:nvSpPr>
        <p:spPr bwMode="auto">
          <a:xfrm>
            <a:off x="1835150" y="260350"/>
            <a:ext cx="5257800" cy="1052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Домашнее задание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2"/>
          <p:cNvSpPr>
            <a:spLocks noChangeArrowheads="1"/>
          </p:cNvSpPr>
          <p:nvPr/>
        </p:nvSpPr>
        <p:spPr bwMode="auto">
          <a:xfrm>
            <a:off x="3779838" y="2708275"/>
            <a:ext cx="1368425" cy="1081088"/>
          </a:xfrm>
          <a:prstGeom prst="ellipse">
            <a:avLst/>
          </a:prstGeom>
          <a:solidFill>
            <a:srgbClr val="00CC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6600"/>
                </a:solidFill>
                <a:latin typeface="Comic Sans MS" pitchFamily="66" charset="0"/>
              </a:rPr>
              <a:t>Молодцы</a:t>
            </a:r>
            <a:r>
              <a:rPr lang="ru-RU" sz="2000">
                <a:latin typeface="Comic Sans MS" pitchFamily="66" charset="0"/>
              </a:rPr>
              <a:t>!</a:t>
            </a: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 rot="-689708">
            <a:off x="5076825" y="2133600"/>
            <a:ext cx="3382963" cy="1223963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Comic Sans MS" pitchFamily="66" charset="0"/>
            </a:endParaRP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 rot="-2769003">
            <a:off x="4140994" y="764381"/>
            <a:ext cx="3382963" cy="1368425"/>
          </a:xfrm>
          <a:prstGeom prst="ellipse">
            <a:avLst/>
          </a:prstGeom>
          <a:solidFill>
            <a:srgbClr val="CC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3. Я бы  хотел …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 rot="-2184237">
            <a:off x="900113" y="3860800"/>
            <a:ext cx="3382962" cy="1412875"/>
          </a:xfrm>
          <a:prstGeom prst="ellipse">
            <a:avLst/>
          </a:prstGeom>
          <a:solidFill>
            <a:srgbClr val="00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1. Я  научился …</a:t>
            </a: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 rot="861562">
            <a:off x="539750" y="2133600"/>
            <a:ext cx="3382963" cy="1152525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>
              <a:latin typeface="Comic Sans MS" pitchFamily="66" charset="0"/>
            </a:endParaRP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 rot="2458139">
            <a:off x="4643438" y="4005263"/>
            <a:ext cx="3382962" cy="1152525"/>
          </a:xfrm>
          <a:prstGeom prst="ellipse">
            <a:avLst/>
          </a:prstGeom>
          <a:solidFill>
            <a:srgbClr val="FFCC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4. Я  буду  всегда …</a:t>
            </a:r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 rot="5014153">
            <a:off x="3109913" y="4603750"/>
            <a:ext cx="3068637" cy="1439863"/>
          </a:xfrm>
          <a:prstGeom prst="ellipse">
            <a:avLst/>
          </a:prstGeom>
          <a:solidFill>
            <a:srgbClr val="0000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sz="2000" b="1">
              <a:latin typeface="Comic Sans MS" pitchFamily="66" charset="0"/>
            </a:endParaRP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 rot="3317277">
            <a:off x="1886744" y="796131"/>
            <a:ext cx="3140076" cy="1303337"/>
          </a:xfrm>
          <a:prstGeom prst="ellipse">
            <a:avLst/>
          </a:prstGeom>
          <a:solidFill>
            <a:srgbClr val="FFFFCC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Comic Sans MS" pitchFamily="66" charset="0"/>
              </a:rPr>
              <a:t>2. Мне понравилось…</a:t>
            </a:r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3779838" y="2708275"/>
            <a:ext cx="1368425" cy="1081088"/>
          </a:xfrm>
          <a:prstGeom prst="ellipse">
            <a:avLst/>
          </a:prstGeom>
          <a:solidFill>
            <a:srgbClr val="00CC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000">
              <a:latin typeface="Comic Sans MS" pitchFamily="66" charset="0"/>
            </a:endParaRPr>
          </a:p>
        </p:txBody>
      </p:sp>
      <p:pic>
        <p:nvPicPr>
          <p:cNvPr id="21515" name="Picture 11" descr="f5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32688" y="3068638"/>
            <a:ext cx="1611312" cy="357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decel="10000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471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471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71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6" dur="500" fill="hold"/>
                                        <p:tgtEl>
                                          <p:spTgt spid="471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6" grpId="1"/>
      <p:bldP spid="47107" grpId="0" animBg="1"/>
      <p:bldP spid="47108" grpId="0" animBg="1"/>
      <p:bldP spid="47109" grpId="0" animBg="1"/>
      <p:bldP spid="47110" grpId="0" animBg="1"/>
      <p:bldP spid="47111" grpId="0" animBg="1"/>
      <p:bldP spid="47112" grpId="0" animBg="1"/>
      <p:bldP spid="47113" grpId="0" animBg="1"/>
      <p:bldP spid="471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MPj040541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628775"/>
            <a:ext cx="6400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>
            <a:off x="900113" y="333375"/>
            <a:ext cx="7559675" cy="10747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7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 путешествие, вперёд!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684213" y="1125538"/>
            <a:ext cx="7991475" cy="3897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Устный счёт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323850" y="2636838"/>
            <a:ext cx="1079500" cy="100806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</a:rPr>
              <a:t>14</a:t>
            </a:r>
          </a:p>
        </p:txBody>
      </p:sp>
      <p:sp>
        <p:nvSpPr>
          <p:cNvPr id="62467" name="Oval 3"/>
          <p:cNvSpPr>
            <a:spLocks noChangeArrowheads="1"/>
          </p:cNvSpPr>
          <p:nvPr/>
        </p:nvSpPr>
        <p:spPr bwMode="auto">
          <a:xfrm>
            <a:off x="684213" y="4797425"/>
            <a:ext cx="1079500" cy="1008063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</a:rPr>
              <a:t>28</a:t>
            </a:r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2411413" y="3933825"/>
            <a:ext cx="1079500" cy="1008063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7740650" y="2565400"/>
            <a:ext cx="1079500" cy="1008063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7019925" y="5013325"/>
            <a:ext cx="1079500" cy="1008063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</a:rPr>
              <a:t>96</a:t>
            </a:r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5364163" y="3933825"/>
            <a:ext cx="1079500" cy="1008063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auto">
          <a:xfrm>
            <a:off x="3851275" y="5516563"/>
            <a:ext cx="1079500" cy="100806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</a:rPr>
              <a:t>64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755650" y="3644900"/>
            <a:ext cx="287338" cy="1152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1763713" y="4868863"/>
            <a:ext cx="936625" cy="431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419475" y="4652963"/>
            <a:ext cx="792163" cy="863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4859338" y="4797425"/>
            <a:ext cx="649287" cy="863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6443663" y="4508500"/>
            <a:ext cx="792162" cy="5762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7812088" y="3573463"/>
            <a:ext cx="360362" cy="1511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1" name="WordArt 15"/>
          <p:cNvSpPr>
            <a:spLocks noChangeArrowheads="1" noChangeShapeType="1" noTextEdit="1"/>
          </p:cNvSpPr>
          <p:nvPr/>
        </p:nvSpPr>
        <p:spPr bwMode="auto">
          <a:xfrm>
            <a:off x="323850" y="549275"/>
            <a:ext cx="8424863" cy="15843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Решите цепочку примеров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79388" y="41497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3399"/>
                </a:solidFill>
              </a:rPr>
              <a:t>х2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692275" y="4724400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3399"/>
                </a:solidFill>
              </a:rPr>
              <a:t>:7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779838" y="465296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3399"/>
                </a:solidFill>
              </a:rPr>
              <a:t>х16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148263" y="52292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3399"/>
                </a:solidFill>
              </a:rPr>
              <a:t>:8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659563" y="42926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3399"/>
                </a:solidFill>
              </a:rPr>
              <a:t>х12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7956550" y="4149725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3399"/>
                </a:solidFill>
              </a:rPr>
              <a:t>:16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b="1" dirty="0" smtClean="0">
                <a:solidFill>
                  <a:srgbClr val="003399"/>
                </a:solidFill>
              </a:rPr>
              <a:t>25   43    1дм   100см</a:t>
            </a:r>
          </a:p>
          <a:p>
            <a:pPr eaLnBrk="1" hangingPunct="1">
              <a:buFontTx/>
              <a:buNone/>
            </a:pPr>
            <a:r>
              <a:rPr lang="ru-RU" sz="6000" b="1" dirty="0" smtClean="0">
                <a:solidFill>
                  <a:srgbClr val="003399"/>
                </a:solidFill>
              </a:rPr>
              <a:t>88   58    6дм 5см    42см    </a:t>
            </a:r>
          </a:p>
          <a:p>
            <a:pPr eaLnBrk="1" hangingPunct="1">
              <a:buFontTx/>
              <a:buNone/>
            </a:pPr>
            <a:r>
              <a:rPr lang="ru-RU" sz="6000" b="1" dirty="0" smtClean="0">
                <a:solidFill>
                  <a:srgbClr val="003399"/>
                </a:solidFill>
              </a:rPr>
              <a:t>73   85    10см     1м</a:t>
            </a:r>
          </a:p>
        </p:txBody>
      </p:sp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832475" cy="11525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Сравните числа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900113" y="1484313"/>
            <a:ext cx="576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971550" y="2636838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3399"/>
                </a:solidFill>
              </a:rPr>
              <a:t>&gt;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971550" y="3573463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4716463" y="1557338"/>
            <a:ext cx="576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443663" y="2565400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3399"/>
                </a:solidFill>
              </a:rPr>
              <a:t>&gt;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5292725" y="3716338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/>
      <p:bldP spid="66566" grpId="0"/>
      <p:bldP spid="66567" grpId="0"/>
      <p:bldP spid="66569" grpId="0"/>
      <p:bldP spid="66570" grpId="0"/>
      <p:bldP spid="665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4292600"/>
            <a:ext cx="6572250" cy="1368425"/>
          </a:xfrm>
        </p:spPr>
        <p:txBody>
          <a:bodyPr/>
          <a:lstStyle/>
          <a:p>
            <a:pPr algn="l" eaLnBrk="1" hangingPunct="1"/>
            <a:r>
              <a:rPr lang="ru-RU" sz="6600" smtClean="0">
                <a:solidFill>
                  <a:srgbClr val="3333CC"/>
                </a:solidFill>
              </a:rPr>
              <a:t>43</a:t>
            </a:r>
            <a:r>
              <a:rPr lang="ru-RU" sz="6600" smtClean="0">
                <a:solidFill>
                  <a:srgbClr val="993366"/>
                </a:solidFill>
              </a:rPr>
              <a:t>  </a:t>
            </a:r>
            <a:r>
              <a:rPr lang="ru-RU" sz="6600" smtClean="0"/>
              <a:t>   </a:t>
            </a:r>
            <a:r>
              <a:rPr lang="ru-RU" sz="6600" smtClean="0">
                <a:solidFill>
                  <a:srgbClr val="3333CC"/>
                </a:solidFill>
              </a:rPr>
              <a:t>430 </a:t>
            </a:r>
            <a:r>
              <a:rPr lang="ru-RU" sz="6600" smtClean="0"/>
              <a:t>   </a:t>
            </a:r>
            <a:r>
              <a:rPr lang="ru-RU" sz="6600" smtClean="0">
                <a:solidFill>
                  <a:srgbClr val="3333CC"/>
                </a:solidFill>
              </a:rPr>
              <a:t>403</a:t>
            </a:r>
          </a:p>
        </p:txBody>
      </p:sp>
      <p:pic>
        <p:nvPicPr>
          <p:cNvPr id="11267" name="Picture 4" descr="MCj044040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0"/>
            <a:ext cx="388778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AutoShape 5"/>
          <p:cNvSpPr>
            <a:spLocks noChangeArrowheads="1"/>
          </p:cNvSpPr>
          <p:nvPr/>
        </p:nvSpPr>
        <p:spPr bwMode="auto">
          <a:xfrm rot="1630256">
            <a:off x="5045075" y="1182688"/>
            <a:ext cx="3382963" cy="2592387"/>
          </a:xfrm>
          <a:prstGeom prst="cloudCallout">
            <a:avLst>
              <a:gd name="adj1" fmla="val -6949"/>
              <a:gd name="adj2" fmla="val 7160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1800"/>
          </a:p>
        </p:txBody>
      </p:sp>
      <p:sp>
        <p:nvSpPr>
          <p:cNvPr id="11269" name="AutoShape 8"/>
          <p:cNvSpPr>
            <a:spLocks noChangeArrowheads="1"/>
          </p:cNvSpPr>
          <p:nvPr/>
        </p:nvSpPr>
        <p:spPr bwMode="auto">
          <a:xfrm>
            <a:off x="5076825" y="0"/>
            <a:ext cx="3309938" cy="1873250"/>
          </a:xfrm>
          <a:prstGeom prst="cloudCallout">
            <a:avLst>
              <a:gd name="adj1" fmla="val -27458"/>
              <a:gd name="adj2" fmla="val 3305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1800"/>
          </a:p>
        </p:txBody>
      </p:sp>
      <p:sp>
        <p:nvSpPr>
          <p:cNvPr id="11270" name="AutoShape 9"/>
          <p:cNvSpPr>
            <a:spLocks noChangeArrowheads="1"/>
          </p:cNvSpPr>
          <p:nvPr/>
        </p:nvSpPr>
        <p:spPr bwMode="auto">
          <a:xfrm>
            <a:off x="1547813" y="188913"/>
            <a:ext cx="3600450" cy="2449512"/>
          </a:xfrm>
          <a:prstGeom prst="cloudCallout">
            <a:avLst>
              <a:gd name="adj1" fmla="val -23370"/>
              <a:gd name="adj2" fmla="val 4235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1800"/>
          </a:p>
        </p:txBody>
      </p:sp>
      <p:sp>
        <p:nvSpPr>
          <p:cNvPr id="11271" name="AutoShape 10"/>
          <p:cNvSpPr>
            <a:spLocks noChangeArrowheads="1"/>
          </p:cNvSpPr>
          <p:nvPr/>
        </p:nvSpPr>
        <p:spPr bwMode="auto">
          <a:xfrm>
            <a:off x="1979613" y="2420938"/>
            <a:ext cx="3240087" cy="2160587"/>
          </a:xfrm>
          <a:prstGeom prst="cloudCallout">
            <a:avLst>
              <a:gd name="adj1" fmla="val -31236"/>
              <a:gd name="adj2" fmla="val 439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1800"/>
          </a:p>
        </p:txBody>
      </p:sp>
      <p:pic>
        <p:nvPicPr>
          <p:cNvPr id="11272" name="Picture 11" descr="MPj0405412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4437063"/>
            <a:ext cx="2016125" cy="1644650"/>
          </a:xfrm>
          <a:noFill/>
        </p:spPr>
      </p:pic>
      <p:sp>
        <p:nvSpPr>
          <p:cNvPr id="11273" name="WordArt 12"/>
          <p:cNvSpPr>
            <a:spLocks noChangeArrowheads="1" noChangeShapeType="1" noTextEdit="1"/>
          </p:cNvSpPr>
          <p:nvPr/>
        </p:nvSpPr>
        <p:spPr bwMode="auto">
          <a:xfrm>
            <a:off x="2051050" y="765175"/>
            <a:ext cx="2592388" cy="1008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Новый материал</a:t>
            </a:r>
          </a:p>
        </p:txBody>
      </p:sp>
      <p:sp>
        <p:nvSpPr>
          <p:cNvPr id="11274" name="WordArt 13"/>
          <p:cNvSpPr>
            <a:spLocks noChangeArrowheads="1" noChangeShapeType="1" noTextEdit="1"/>
          </p:cNvSpPr>
          <p:nvPr/>
        </p:nvSpPr>
        <p:spPr bwMode="auto">
          <a:xfrm>
            <a:off x="2555875" y="2924175"/>
            <a:ext cx="2232025" cy="7921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Закрепление</a:t>
            </a:r>
          </a:p>
        </p:txBody>
      </p:sp>
      <p:sp>
        <p:nvSpPr>
          <p:cNvPr id="11275" name="WordArt 14"/>
          <p:cNvSpPr>
            <a:spLocks noChangeArrowheads="1" noChangeShapeType="1" noTextEdit="1"/>
          </p:cNvSpPr>
          <p:nvPr/>
        </p:nvSpPr>
        <p:spPr bwMode="auto">
          <a:xfrm>
            <a:off x="5508625" y="333375"/>
            <a:ext cx="2538413" cy="935038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Решение задач</a:t>
            </a:r>
          </a:p>
        </p:txBody>
      </p:sp>
      <p:sp>
        <p:nvSpPr>
          <p:cNvPr id="11276" name="WordArt 15"/>
          <p:cNvSpPr>
            <a:spLocks noChangeArrowheads="1" noChangeShapeType="1" noTextEdit="1"/>
          </p:cNvSpPr>
          <p:nvPr/>
        </p:nvSpPr>
        <p:spPr bwMode="auto">
          <a:xfrm>
            <a:off x="5795963" y="1916113"/>
            <a:ext cx="2036762" cy="7207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Уравнения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96975"/>
            <a:ext cx="9144000" cy="244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5400" smtClean="0"/>
              <a:t>Тема урока:</a:t>
            </a:r>
            <a:r>
              <a:rPr lang="ru-RU" sz="5400" b="1" smtClean="0">
                <a:solidFill>
                  <a:srgbClr val="3D3D5D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5400" b="1" smtClean="0">
                <a:solidFill>
                  <a:srgbClr val="003399"/>
                </a:solidFill>
              </a:rPr>
              <a:t>Сравнение трёхзначных чисел</a:t>
            </a:r>
            <a:r>
              <a:rPr lang="ru-RU" sz="14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6000" b="1" smtClean="0"/>
              <a:t>научиться  сравнивать  трёхзначные</a:t>
            </a:r>
          </a:p>
          <a:p>
            <a:pPr algn="ctr" eaLnBrk="1" hangingPunct="1">
              <a:buFontTx/>
              <a:buNone/>
            </a:pPr>
            <a:r>
              <a:rPr lang="ru-RU" sz="6000" b="1" smtClean="0"/>
              <a:t>числа</a:t>
            </a:r>
          </a:p>
        </p:txBody>
      </p:sp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2484438" y="260350"/>
            <a:ext cx="4321175" cy="1408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Цель  урока: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400" b="1" smtClean="0">
                <a:solidFill>
                  <a:srgbClr val="003399"/>
                </a:solidFill>
              </a:rPr>
              <a:t>500 * 489</a:t>
            </a:r>
          </a:p>
          <a:p>
            <a:pPr marL="609600" indent="-609600" eaLnBrk="1" hangingPunct="1">
              <a:buFontTx/>
              <a:buNone/>
            </a:pPr>
            <a:r>
              <a:rPr lang="ru-RU" sz="4400" b="1" smtClean="0">
                <a:solidFill>
                  <a:srgbClr val="003399"/>
                </a:solidFill>
              </a:rPr>
              <a:t>500</a:t>
            </a:r>
            <a:r>
              <a:rPr lang="en-US" sz="4400" smtClean="0">
                <a:solidFill>
                  <a:srgbClr val="003399"/>
                </a:solidFill>
              </a:rPr>
              <a:t>   </a:t>
            </a:r>
            <a:r>
              <a:rPr lang="ru-RU" sz="4400" b="1" smtClean="0">
                <a:solidFill>
                  <a:srgbClr val="003399"/>
                </a:solidFill>
              </a:rPr>
              <a:t>489</a:t>
            </a:r>
          </a:p>
          <a:p>
            <a:pPr marL="609600" indent="-609600" eaLnBrk="1" hangingPunct="1">
              <a:buFontTx/>
              <a:buNone/>
            </a:pPr>
            <a:endParaRPr lang="en-US" sz="4400" b="1" smtClean="0">
              <a:solidFill>
                <a:srgbClr val="003399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sz="4400" b="1" smtClean="0">
                <a:solidFill>
                  <a:srgbClr val="003399"/>
                </a:solidFill>
              </a:rPr>
              <a:t>431 * 413</a:t>
            </a:r>
          </a:p>
          <a:p>
            <a:pPr marL="609600" indent="-609600" eaLnBrk="1" hangingPunct="1">
              <a:buFontTx/>
              <a:buNone/>
            </a:pPr>
            <a:r>
              <a:rPr lang="en-US" sz="4400" b="1" smtClean="0">
                <a:solidFill>
                  <a:srgbClr val="003399"/>
                </a:solidFill>
              </a:rPr>
              <a:t>431   413</a:t>
            </a:r>
            <a:endParaRPr lang="ru-RU" sz="4400" b="1" smtClean="0">
              <a:solidFill>
                <a:srgbClr val="003399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ru-RU" sz="4400" b="1" smtClean="0">
              <a:solidFill>
                <a:srgbClr val="003399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sz="4400" b="1" smtClean="0">
                <a:solidFill>
                  <a:srgbClr val="003399"/>
                </a:solidFill>
              </a:rPr>
              <a:t>654 * 655</a:t>
            </a:r>
          </a:p>
          <a:p>
            <a:pPr marL="609600" indent="-609600" eaLnBrk="1" hangingPunct="1">
              <a:buFontTx/>
              <a:buNone/>
            </a:pPr>
            <a:r>
              <a:rPr lang="en-US" sz="4400" b="1" smtClean="0">
                <a:solidFill>
                  <a:srgbClr val="003399"/>
                </a:solidFill>
              </a:rPr>
              <a:t>654   655</a:t>
            </a:r>
            <a:endParaRPr lang="ru-RU" sz="4400" b="1" smtClean="0">
              <a:solidFill>
                <a:srgbClr val="003399"/>
              </a:solidFill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79388" y="1484313"/>
            <a:ext cx="2873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547813" y="1484313"/>
            <a:ext cx="2873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0" y="20605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1835150" y="3860800"/>
            <a:ext cx="2159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468313" y="3860800"/>
            <a:ext cx="2159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0" y="43656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827088" y="6308725"/>
            <a:ext cx="2159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2124075" y="6308725"/>
            <a:ext cx="2159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AutoShape 13"/>
          <p:cNvSpPr>
            <a:spLocks noChangeArrowheads="1"/>
          </p:cNvSpPr>
          <p:nvPr/>
        </p:nvSpPr>
        <p:spPr bwMode="auto">
          <a:xfrm>
            <a:off x="2555875" y="404813"/>
            <a:ext cx="647700" cy="7921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AutoShape 14"/>
          <p:cNvSpPr>
            <a:spLocks noChangeArrowheads="1"/>
          </p:cNvSpPr>
          <p:nvPr/>
        </p:nvSpPr>
        <p:spPr bwMode="auto">
          <a:xfrm>
            <a:off x="2484438" y="2852738"/>
            <a:ext cx="720725" cy="7905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AutoShape 15"/>
          <p:cNvSpPr>
            <a:spLocks noChangeArrowheads="1"/>
          </p:cNvSpPr>
          <p:nvPr/>
        </p:nvSpPr>
        <p:spPr bwMode="auto">
          <a:xfrm>
            <a:off x="2555875" y="5157788"/>
            <a:ext cx="719138" cy="863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492500" y="-387350"/>
            <a:ext cx="4608513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endParaRPr lang="en-US" sz="4000">
              <a:solidFill>
                <a:srgbClr val="003399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ru-RU" sz="4000">
                <a:solidFill>
                  <a:srgbClr val="003399"/>
                </a:solidFill>
              </a:rPr>
              <a:t>1</a:t>
            </a:r>
            <a:r>
              <a:rPr lang="en-US" sz="4000">
                <a:solidFill>
                  <a:srgbClr val="003399"/>
                </a:solidFill>
              </a:rPr>
              <a:t>) </a:t>
            </a:r>
            <a:r>
              <a:rPr lang="ru-RU" sz="4000">
                <a:solidFill>
                  <a:srgbClr val="003399"/>
                </a:solidFill>
              </a:rPr>
              <a:t>По числу сотен</a:t>
            </a:r>
          </a:p>
          <a:p>
            <a:pPr>
              <a:spcBef>
                <a:spcPct val="50000"/>
              </a:spcBef>
            </a:pPr>
            <a:endParaRPr lang="ru-RU" sz="4000">
              <a:solidFill>
                <a:srgbClr val="003399"/>
              </a:solidFill>
            </a:endParaRP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3635375" y="2060575"/>
            <a:ext cx="55086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003399"/>
                </a:solidFill>
              </a:rPr>
              <a:t>2</a:t>
            </a:r>
            <a:r>
              <a:rPr lang="en-US" sz="4000">
                <a:solidFill>
                  <a:srgbClr val="003399"/>
                </a:solidFill>
              </a:rPr>
              <a:t>) </a:t>
            </a:r>
            <a:r>
              <a:rPr lang="ru-RU" sz="4000">
                <a:solidFill>
                  <a:srgbClr val="003399"/>
                </a:solidFill>
              </a:rPr>
              <a:t>По числу десятков, если число сотен одинаковое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3419475" y="4365625"/>
            <a:ext cx="5724525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3399"/>
                </a:solidFill>
              </a:rPr>
              <a:t>3</a:t>
            </a:r>
            <a:r>
              <a:rPr lang="en-US" sz="4000">
                <a:solidFill>
                  <a:srgbClr val="003399"/>
                </a:solidFill>
              </a:rPr>
              <a:t>) </a:t>
            </a:r>
            <a:r>
              <a:rPr lang="ru-RU" sz="4000">
                <a:solidFill>
                  <a:srgbClr val="003399"/>
                </a:solidFill>
              </a:rPr>
              <a:t>По числу  единиц, если число сотен и число десятков одинаковое</a:t>
            </a:r>
          </a:p>
          <a:p>
            <a:pPr algn="ctr"/>
            <a:endParaRPr lang="ru-RU" sz="4000"/>
          </a:p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900113" y="3068638"/>
            <a:ext cx="576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971550" y="692150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3399"/>
                </a:solidFill>
              </a:rPr>
              <a:t>&gt;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971550" y="5516563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4" grpId="0"/>
      <p:bldP spid="53265" grpId="0"/>
      <p:bldP spid="53266" grpId="0"/>
      <p:bldP spid="53267" grpId="0"/>
      <p:bldP spid="53268" grpId="0"/>
      <p:bldP spid="53269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235</Words>
  <Application>Microsoft Office PowerPoint</Application>
  <PresentationFormat>Экран (4:3)</PresentationFormat>
  <Paragraphs>87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Оформление по умолчанию</vt:lpstr>
      <vt:lpstr>Company Meeting</vt:lpstr>
      <vt:lpstr>Шары</vt:lpstr>
      <vt:lpstr>Слайд 1</vt:lpstr>
      <vt:lpstr>Слайд 2</vt:lpstr>
      <vt:lpstr>Слайд 3</vt:lpstr>
      <vt:lpstr>Слайд 4</vt:lpstr>
      <vt:lpstr>Слайд 5</vt:lpstr>
      <vt:lpstr>43     430    403</vt:lpstr>
      <vt:lpstr>Слайд 7</vt:lpstr>
      <vt:lpstr>Слайд 8</vt:lpstr>
      <vt:lpstr>Слайд 9</vt:lpstr>
      <vt:lpstr>Слайд 10</vt:lpstr>
      <vt:lpstr>Слайд 11</vt:lpstr>
      <vt:lpstr>Заповедник - своеобразная Красная книга природы, здесь растения и животные сохраняются в естественной среде обитания.</vt:lpstr>
      <vt:lpstr>Слайд 13</vt:lpstr>
      <vt:lpstr>Слайд 14</vt:lpstr>
      <vt:lpstr>Слайд 15</vt:lpstr>
      <vt:lpstr>Слайд 16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ТРЁХЗНАЧНЫХ ЧИСЕЛ</dc:title>
  <dc:subject>урок математики в 3 классе по "Школа России"</dc:subject>
  <dc:creator>Шевелёва С.В</dc:creator>
  <cp:lastModifiedBy>User</cp:lastModifiedBy>
  <cp:revision>30</cp:revision>
  <dcterms:created xsi:type="dcterms:W3CDTF">2009-12-03T05:10:00Z</dcterms:created>
  <dcterms:modified xsi:type="dcterms:W3CDTF">2003-12-31T23:40:38Z</dcterms:modified>
</cp:coreProperties>
</file>