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5" r:id="rId17"/>
    <p:sldId id="270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998341836920008E-2"/>
          <c:y val="6.4149849110270898E-2"/>
          <c:w val="0.59054992299080089"/>
          <c:h val="0.8741877970099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мама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папа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учитель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сестра,брат 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Лист1!$E$2:$E$6</c:f>
              <c:numCache>
                <c:formatCode>General</c:formatCode>
                <c:ptCount val="5"/>
                <c:pt idx="3">
                  <c:v>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одноклассники</c:v>
                </c:pt>
              </c:strCache>
            </c:strRef>
          </c:tx>
          <c:invertIfNegative val="0"/>
          <c:cat>
            <c:numRef>
              <c:f>Лист1!$A$2:$A$6</c:f>
              <c:numCache>
                <c:formatCode>General</c:formatCode>
                <c:ptCount val="5"/>
              </c:numCache>
            </c:numRef>
          </c:cat>
          <c:val>
            <c:numRef>
              <c:f>Лист1!$F$2:$F$6</c:f>
              <c:numCache>
                <c:formatCode>General</c:formatCode>
                <c:ptCount val="5"/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581696"/>
        <c:axId val="120234752"/>
      </c:barChart>
      <c:catAx>
        <c:axId val="119581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0234752"/>
        <c:crosses val="autoZero"/>
        <c:auto val="1"/>
        <c:lblAlgn val="ctr"/>
        <c:lblOffset val="100"/>
        <c:noMultiLvlLbl val="0"/>
      </c:catAx>
      <c:valAx>
        <c:axId val="120234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581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09867984015262"/>
          <c:y val="8.2371223420860937E-2"/>
          <c:w val="0.28360315332040548"/>
          <c:h val="0.821160636858718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67441-50B4-423E-B1F0-3BA9D4F98DBD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9DBA1-AA7F-4C01-BAC0-20200256E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7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6495BE-BA67-49EA-9C2F-49C26AB4216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24744"/>
            <a:ext cx="6965245" cy="1427093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Нравственный аспект на уроках в начальной школе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3096344" cy="3029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2551837"/>
            <a:ext cx="3528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i="1" dirty="0" smtClean="0"/>
          </a:p>
          <a:p>
            <a:endParaRPr lang="ru-RU" sz="1600" b="1" i="1" dirty="0"/>
          </a:p>
          <a:p>
            <a:endParaRPr lang="ru-RU" sz="1600" b="1" i="1" dirty="0" smtClean="0"/>
          </a:p>
          <a:p>
            <a:endParaRPr lang="ru-RU" sz="1600" b="1" i="1" dirty="0"/>
          </a:p>
          <a:p>
            <a:endParaRPr lang="ru-RU" sz="1600" b="1" i="1" dirty="0" smtClean="0"/>
          </a:p>
          <a:p>
            <a:endParaRPr lang="ru-RU" sz="1600" b="1" i="1" dirty="0"/>
          </a:p>
          <a:p>
            <a:r>
              <a:rPr lang="ru-RU" sz="1600" b="1" i="1" dirty="0" smtClean="0"/>
              <a:t>Автор</a:t>
            </a:r>
            <a:r>
              <a:rPr lang="ru-RU" sz="1600" b="1" i="1" dirty="0"/>
              <a:t>:</a:t>
            </a:r>
            <a:r>
              <a:rPr lang="ru-RU" sz="1600" dirty="0"/>
              <a:t> </a:t>
            </a:r>
            <a:r>
              <a:rPr lang="ru-RU" sz="1600" dirty="0" err="1"/>
              <a:t>Бутримова</a:t>
            </a:r>
            <a:r>
              <a:rPr lang="ru-RU" sz="1600" dirty="0"/>
              <a:t> Светлана Викторовна</a:t>
            </a:r>
          </a:p>
          <a:p>
            <a:r>
              <a:rPr lang="ru-RU" sz="1600" b="1" i="1" dirty="0"/>
              <a:t>Должность</a:t>
            </a:r>
            <a:r>
              <a:rPr lang="ru-RU" sz="1600" i="1" dirty="0"/>
              <a:t>:</a:t>
            </a:r>
            <a:r>
              <a:rPr lang="ru-RU" sz="1600" dirty="0"/>
              <a:t> учитель начальных классов 1 категории,</a:t>
            </a:r>
          </a:p>
          <a:p>
            <a:r>
              <a:rPr lang="ru-RU" sz="1600" dirty="0" smtClean="0"/>
              <a:t>руководитель </a:t>
            </a:r>
            <a:r>
              <a:rPr lang="ru-RU" sz="1600" dirty="0"/>
              <a:t>ШМО учителей начальных классов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65813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МКОУ </a:t>
            </a:r>
            <a:r>
              <a:rPr lang="ru-RU" dirty="0">
                <a:solidFill>
                  <a:prstClr val="black"/>
                </a:solidFill>
              </a:rPr>
              <a:t>Гвардейская средняя общеобразовательная школа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</a:rPr>
              <a:t>Дубенский район Тульская область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68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нспект урока [Режим ограниченной функциональности] - Microsoft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8290" r="50000" b="3421"/>
          <a:stretch/>
        </p:blipFill>
        <p:spPr>
          <a:xfrm>
            <a:off x="2123727" y="764704"/>
            <a:ext cx="5193555" cy="5400600"/>
          </a:xfrm>
          <a:prstGeom prst="rect">
            <a:avLst/>
          </a:prstGeom>
        </p:spPr>
      </p:pic>
      <p:sp>
        <p:nvSpPr>
          <p:cNvPr id="3" name="Улыбающееся лицо 2"/>
          <p:cNvSpPr/>
          <p:nvPr/>
        </p:nvSpPr>
        <p:spPr>
          <a:xfrm>
            <a:off x="1000100" y="714356"/>
            <a:ext cx="914400" cy="914400"/>
          </a:xfrm>
          <a:prstGeom prst="smileyFac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9729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785794"/>
            <a:ext cx="71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Актуализация и фиксирование индивидуального затруднения в пробном действии, выявление места и причины затруднения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071538" y="1928802"/>
            <a:ext cx="378621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Когда вы встречаете на улице необыкновенно красивого кота, какие вопросы вам хочется ему задать?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Посмотрите на портрет Мурлыки, задайте друг другу вопросы и ответьте на них.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Кто правильно отвечал на вопросы и поймал рыбку?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928802"/>
            <a:ext cx="177641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543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785794"/>
            <a:ext cx="70009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3.Определение действий выхода из затруднения (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стадия осмысления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 и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Реализация планируемых действий (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стадия размышления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00100" y="1428737"/>
            <a:ext cx="7143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Стадия осмысление: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вот какие удивительные животные, но наш Мурлыка очень любит математику и просит вас ему помочь в получении знаний. Чем поможем?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Выполняя эти задания, какую цель вы поставите перед собой и Мурлыкой?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00100" y="3571876"/>
            <a:ext cx="70009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парах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Что вы хотели бы спросить у соседа, глядя на рисунок?  Задайте друг другу вопросы, составьте по рисунку рассказ с вопросом и ответьте на него.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3 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индивидуальная работа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Выберите себе  рыбку с числом, состав которого вы знаете слабо и хотите с ним ещё поработать.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2 -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фронтальная работа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Прочитайте текст задания осмысленно. Можно его назвать задачей? Выберите одну из предложенных Мурлыкой схем, которая подойдёт к данной задаче. Запишите в тетрадь решение и ответ, не забывайте об орфограммах.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214686"/>
            <a:ext cx="2767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Стадия размышление: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901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38" y="928670"/>
          <a:ext cx="7000924" cy="5214974"/>
        </p:xfrm>
        <a:graphic>
          <a:graphicData uri="http://schemas.openxmlformats.org/drawingml/2006/table">
            <a:tbl>
              <a:tblPr/>
              <a:tblGrid>
                <a:gridCol w="2357454"/>
                <a:gridCol w="4643470"/>
              </a:tblGrid>
              <a:tr h="5214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VI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.  Рефлексия учебной деятельности на уроке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Calibri"/>
                          <a:cs typeface="Times New Roman"/>
                        </a:rPr>
                        <a:t>(3 мин)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latin typeface="Times New Roman"/>
                          <a:ea typeface="Calibri"/>
                          <a:cs typeface="Times New Roman"/>
                        </a:rPr>
                        <a:t>Цели: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 организует обобщение по содержанию основных этапов урока;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создаёт условия для рефлексии и оценивания учеником собственной учебной деятельности.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28" marR="19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Подведём итог работы на уроке.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 Какие цели ставили? Достигли цели? - Определите цель следующего урока. 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 Дайте характеристику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своей деятельности на уроке,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выбрав утверждение, с которым согласны (</a:t>
                      </a: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в ноутбуках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). Посчитайте количество пойманных рыбок. У кого из вас удалась рыбалка? А кому сегодня не повезло?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- Я довольна нашей работой на уроке.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Спасибо за урок! </a:t>
                      </a:r>
                      <a:r>
                        <a:rPr lang="ru-RU" sz="1800" b="1" i="1" dirty="0">
                          <a:latin typeface="Times New Roman"/>
                          <a:ea typeface="Calibri"/>
                          <a:cs typeface="Times New Roman"/>
                        </a:rPr>
                        <a:t>(слайд 8)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928" marR="199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928670"/>
            <a:ext cx="6965245" cy="12858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Нравственное воспитание младших школьников с учётом их возрастных и психологических особенностей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571744"/>
            <a:ext cx="44922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/>
              <a:t> </a:t>
            </a:r>
            <a:r>
              <a:rPr lang="ru-RU" sz="2400" b="1" i="1" dirty="0" smtClean="0"/>
              <a:t>Склонность к игре.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429000"/>
            <a:ext cx="6715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Невозможность долго заниматься монотонной деятельностью.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572008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Недостаточная чёткость нравственных представлений в связи с небольшим опытом.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8259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http://img1.liveinternet.ru/images/attach/c/4/81/396/81396903_1324681363_1024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785926"/>
            <a:ext cx="3756031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anapaschool12.narod.ru/img/1u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143248"/>
            <a:ext cx="3796748" cy="3001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/>
              <a:t>К русской народной сказке </a:t>
            </a:r>
            <a:br>
              <a:rPr lang="ru-RU" sz="3600" b="1" i="1" dirty="0" smtClean="0"/>
            </a:br>
            <a:r>
              <a:rPr lang="ru-RU" sz="3600" b="1" i="1" dirty="0" smtClean="0"/>
              <a:t>«Лиса и Волк»</a:t>
            </a:r>
            <a:r>
              <a:rPr lang="ru-RU" sz="3600" b="1" dirty="0" smtClean="0"/>
              <a:t> 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ru-RU" sz="2800" b="1" dirty="0" smtClean="0"/>
              <a:t>Вопросы и задания: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1. Рассмотрите  иллюстрацию, которую сделал художник Евгений  </a:t>
            </a:r>
            <a:r>
              <a:rPr lang="ru-RU" sz="2800" dirty="0" err="1" smtClean="0"/>
              <a:t>Рачев</a:t>
            </a:r>
            <a:r>
              <a:rPr lang="ru-RU" sz="2800" dirty="0" smtClean="0"/>
              <a:t> к этой сказке.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2. Какой сказочный эпизод изобразил художник?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3. Каким изображен Волк?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4. Какие чувства испытывает художник к этому сказочному персонажу?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5. Какие чувства испытываете вы к Волку? Почему?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Светлана Викторовна\Desktop\фото школа\1 класс\на уроках 1 класс\100_4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14488"/>
            <a:ext cx="5715040" cy="407094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9690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Проектная деятельность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32606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важно, какой предмет  ведёт учитель, главное, какие условия создает учитель на своих уроках для гармоничного развития личности. 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46880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внимание!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928662" y="785794"/>
            <a:ext cx="1214446" cy="1214446"/>
          </a:xfrm>
          <a:prstGeom prst="smileyFac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908720"/>
            <a:ext cx="6965245" cy="93610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Рост преступности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48880"/>
            <a:ext cx="6984776" cy="3672407"/>
          </a:xfrm>
        </p:spPr>
        <p:txBody>
          <a:bodyPr>
            <a:normAutofit/>
          </a:bodyPr>
          <a:lstStyle/>
          <a:p>
            <a:pPr algn="just"/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298179" cy="3692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32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45929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Стандарты о нравственном воспитании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32856"/>
            <a:ext cx="6196405" cy="3590212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… </a:t>
            </a:r>
            <a:r>
              <a:rPr lang="ru-RU" sz="3200" i="1" dirty="0" smtClean="0"/>
              <a:t>процесс </a:t>
            </a:r>
            <a:r>
              <a:rPr lang="ru-RU" sz="3200" i="1" dirty="0"/>
              <a:t>воспитания направлен на формирование всесторонне развитой личности, у которой приоритетными являются нравственные </a:t>
            </a:r>
            <a:r>
              <a:rPr lang="ru-RU" sz="3200" i="1" dirty="0" smtClean="0"/>
              <a:t>качества.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16716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ачества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916832"/>
            <a:ext cx="4176464" cy="38198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</a:t>
            </a:r>
            <a:r>
              <a:rPr lang="ru-RU" dirty="0" smtClean="0"/>
              <a:t>оброта  </a:t>
            </a:r>
          </a:p>
          <a:p>
            <a:r>
              <a:rPr lang="ru-RU" dirty="0"/>
              <a:t>м</a:t>
            </a:r>
            <a:r>
              <a:rPr lang="ru-RU" dirty="0" smtClean="0"/>
              <a:t>илосердие</a:t>
            </a:r>
          </a:p>
          <a:p>
            <a:r>
              <a:rPr lang="ru-RU" dirty="0" smtClean="0"/>
              <a:t>мужество</a:t>
            </a:r>
          </a:p>
          <a:p>
            <a:r>
              <a:rPr lang="ru-RU" dirty="0" smtClean="0"/>
              <a:t>скромность </a:t>
            </a:r>
          </a:p>
          <a:p>
            <a:r>
              <a:rPr lang="ru-RU" dirty="0" smtClean="0"/>
              <a:t>справедливость </a:t>
            </a:r>
          </a:p>
          <a:p>
            <a:r>
              <a:rPr lang="ru-RU" dirty="0" smtClean="0"/>
              <a:t>толерантность </a:t>
            </a:r>
          </a:p>
          <a:p>
            <a:r>
              <a:rPr lang="ru-RU" dirty="0" smtClean="0"/>
              <a:t>любовь </a:t>
            </a:r>
            <a:r>
              <a:rPr lang="ru-RU" dirty="0"/>
              <a:t>к </a:t>
            </a:r>
            <a:r>
              <a:rPr lang="ru-RU" dirty="0" smtClean="0"/>
              <a:t>Родине </a:t>
            </a:r>
          </a:p>
          <a:p>
            <a:r>
              <a:rPr lang="ru-RU" dirty="0" smtClean="0"/>
              <a:t>патриотизм </a:t>
            </a:r>
            <a:r>
              <a:rPr lang="ru-RU" dirty="0"/>
              <a:t>и </a:t>
            </a:r>
            <a:r>
              <a:rPr lang="ru-RU" dirty="0" smtClean="0"/>
              <a:t>гражданственность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2237994" cy="167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8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кого из окружающих тебя людей, ты хочешь быть похожим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411664"/>
              </p:ext>
            </p:extLst>
          </p:nvPr>
        </p:nvGraphicFramePr>
        <p:xfrm>
          <a:off x="1403648" y="2204864"/>
          <a:ext cx="6628061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089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ритерии нравственной воспитанности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6912768" cy="4298820"/>
          </a:xfrm>
        </p:spPr>
        <p:txBody>
          <a:bodyPr>
            <a:noAutofit/>
          </a:bodyPr>
          <a:lstStyle/>
          <a:p>
            <a:r>
              <a:rPr lang="ru-RU" sz="1400" b="1" dirty="0"/>
              <a:t>– знать гимн, гордиться своей Родиной; </a:t>
            </a:r>
          </a:p>
          <a:p>
            <a:r>
              <a:rPr lang="ru-RU" sz="1400" b="1" dirty="0"/>
              <a:t>– уметь закалять своё тело, быть полезным в школе и дома; </a:t>
            </a:r>
          </a:p>
          <a:p>
            <a:r>
              <a:rPr lang="ru-RU" sz="1400" b="1" dirty="0"/>
              <a:t>– любить людей трудолюбивых, активных, инициативных, творческих, честных, справедливых, организованных; </a:t>
            </a:r>
          </a:p>
          <a:p>
            <a:r>
              <a:rPr lang="ru-RU" sz="1400" b="1" dirty="0"/>
              <a:t>– дружить со всеми детьми и выбрать себе друга, которому можно всё доверить и которого никогда не подведёшь; </a:t>
            </a:r>
          </a:p>
          <a:p>
            <a:r>
              <a:rPr lang="ru-RU" sz="1400" b="1" dirty="0"/>
              <a:t>– делать людям добро; </a:t>
            </a:r>
          </a:p>
          <a:p>
            <a:r>
              <a:rPr lang="ru-RU" sz="1400" b="1" dirty="0"/>
              <a:t>– трудиться с пользой для себя и для людей;</a:t>
            </a:r>
          </a:p>
          <a:p>
            <a:r>
              <a:rPr lang="ru-RU" sz="1400" b="1" dirty="0"/>
              <a:t>– бороться с собственной ленью и другими недостатками, уметь критиковать недостатки своих товарищей; </a:t>
            </a:r>
          </a:p>
          <a:p>
            <a:r>
              <a:rPr lang="ru-RU" sz="1400" b="1" dirty="0"/>
              <a:t>– беречь общественное добро и родную природу; </a:t>
            </a:r>
          </a:p>
          <a:p>
            <a:r>
              <a:rPr lang="ru-RU" sz="1400" b="1" dirty="0"/>
              <a:t>– помогать старшим, участникам войны, инвалидам, пенсионерам, своим товарищам;</a:t>
            </a:r>
          </a:p>
          <a:p>
            <a:r>
              <a:rPr lang="ru-RU" sz="1400" b="1" dirty="0"/>
              <a:t>– творчески относиться к работе, рисовать, сочинять рассказы и сказки, участвовать в инсценировках. </a:t>
            </a: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02037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817563"/>
            <a:ext cx="7488832" cy="4843462"/>
          </a:xfrm>
        </p:spPr>
        <p:txBody>
          <a:bodyPr>
            <a:noAutofit/>
          </a:bodyPr>
          <a:lstStyle/>
          <a:p>
            <a:r>
              <a:rPr lang="ru-RU" sz="3200" dirty="0"/>
              <a:t>Учитель может влиять </a:t>
            </a:r>
            <a:r>
              <a:rPr lang="ru-RU" sz="3200" dirty="0" smtClean="0"/>
              <a:t>на ученика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непосредственно          с </a:t>
            </a:r>
            <a:r>
              <a:rPr lang="ru-RU" sz="3200" dirty="0"/>
              <a:t>глазу на </a:t>
            </a:r>
            <a:r>
              <a:rPr lang="ru-RU" sz="3200" dirty="0" smtClean="0"/>
              <a:t>глаз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       через </a:t>
            </a:r>
            <a:r>
              <a:rPr lang="ru-RU" sz="3200" dirty="0"/>
              <a:t>его </a:t>
            </a:r>
            <a:r>
              <a:rPr lang="ru-RU" sz="3200" dirty="0" smtClean="0"/>
              <a:t>товарищей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через </a:t>
            </a:r>
            <a:r>
              <a:rPr lang="ru-RU" sz="3200" dirty="0"/>
              <a:t>ученический коллектив.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2080619"/>
            <a:ext cx="1080120" cy="4842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52120" y="2035696"/>
            <a:ext cx="1080120" cy="52920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44008" y="2080619"/>
            <a:ext cx="1152128" cy="14923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779912" y="2080619"/>
            <a:ext cx="504056" cy="24285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67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Убеждение 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http://ladushki.info/assets/images/0300/23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7" b="8487"/>
          <a:stretch/>
        </p:blipFill>
        <p:spPr bwMode="auto">
          <a:xfrm>
            <a:off x="2411760" y="1484785"/>
            <a:ext cx="4146907" cy="45381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6921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Упражнение </a:t>
            </a:r>
          </a:p>
        </p:txBody>
      </p:sp>
      <p:pic>
        <p:nvPicPr>
          <p:cNvPr id="3" name="Рисунок 2" descr="http://nevseoboi.com.ua/uploads/posts/2010-01/1263382794_1600x1200_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72816"/>
            <a:ext cx="5040560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196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121</TotalTime>
  <Words>666</Words>
  <Application>Microsoft Office PowerPoint</Application>
  <PresentationFormat>Экран (4:3)</PresentationFormat>
  <Paragraphs>82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Нравственный аспект на уроках в начальной школе</vt:lpstr>
      <vt:lpstr>Рост преступности</vt:lpstr>
      <vt:lpstr>Стандарты о нравственном воспитании</vt:lpstr>
      <vt:lpstr>Качества личности</vt:lpstr>
      <vt:lpstr>На кого из окружающих тебя людей, ты хочешь быть похожим</vt:lpstr>
      <vt:lpstr>Критерии нравственной воспитанности</vt:lpstr>
      <vt:lpstr>Учитель может влиять на ученика  непосредственно          с глазу на глаз                                  через его товарищей  через ученический коллектив.</vt:lpstr>
      <vt:lpstr>Убеждение  </vt:lpstr>
      <vt:lpstr>Упражнение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Нравственное воспитание младших школьников с учётом их возрастных и психологических особенностей </vt:lpstr>
      <vt:lpstr>Экскурсии</vt:lpstr>
      <vt:lpstr>К русской народной сказке  «Лиса и Волк» </vt:lpstr>
      <vt:lpstr>Проектная деятельность</vt:lpstr>
      <vt:lpstr>Не важно, какой предмет  ведёт учитель, главное, какие условия создает учитель на своих уроках для гармоничного развития личности. 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Нравственный аспект на уроках в начальной школе</dc:title>
  <dc:creator>Светлана</dc:creator>
  <cp:lastModifiedBy>Светлана</cp:lastModifiedBy>
  <cp:revision>14</cp:revision>
  <dcterms:created xsi:type="dcterms:W3CDTF">2013-01-08T15:21:35Z</dcterms:created>
  <dcterms:modified xsi:type="dcterms:W3CDTF">2013-01-20T12:30:34Z</dcterms:modified>
</cp:coreProperties>
</file>