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76" r:id="rId5"/>
    <p:sldId id="273" r:id="rId6"/>
    <p:sldId id="285" r:id="rId7"/>
    <p:sldId id="282" r:id="rId8"/>
    <p:sldId id="283" r:id="rId9"/>
    <p:sldId id="284" r:id="rId10"/>
    <p:sldId id="264" r:id="rId11"/>
    <p:sldId id="265" r:id="rId12"/>
    <p:sldId id="267" r:id="rId13"/>
    <p:sldId id="259" r:id="rId14"/>
    <p:sldId id="27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02" y="-7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u="sng" dirty="0" smtClean="0">
                <a:solidFill>
                  <a:srgbClr val="FF0000"/>
                </a:solidFill>
              </a:rPr>
              <a:t>Бытовой жанр в искусстве 19 века</a:t>
            </a:r>
            <a:r>
              <a:rPr lang="ru-RU" u="sng" dirty="0" smtClean="0">
                <a:solidFill>
                  <a:srgbClr val="FF0000"/>
                </a:solidFill>
              </a:rPr>
              <a:t>.</a:t>
            </a:r>
            <a:br>
              <a:rPr lang="ru-RU" u="sng" dirty="0" smtClean="0">
                <a:solidFill>
                  <a:srgbClr val="FF0000"/>
                </a:solidFill>
              </a:rPr>
            </a:br>
            <a:r>
              <a:rPr lang="ru-RU" u="sng" dirty="0" smtClean="0">
                <a:solidFill>
                  <a:srgbClr val="FF0000"/>
                </a:solidFill>
              </a:rPr>
              <a:t>Урок ИЗО 7класс .</a:t>
            </a:r>
            <a:endParaRPr lang="ru-RU" u="sng" dirty="0">
              <a:solidFill>
                <a:srgbClr val="FF0000"/>
              </a:solidFill>
            </a:endParaRPr>
          </a:p>
        </p:txBody>
      </p:sp>
      <p:sp>
        <p:nvSpPr>
          <p:cNvPr id="3" name="Подзаголовок 2"/>
          <p:cNvSpPr>
            <a:spLocks noGrp="1"/>
          </p:cNvSpPr>
          <p:nvPr>
            <p:ph type="subTitle" idx="1"/>
          </p:nvPr>
        </p:nvSpPr>
        <p:spPr>
          <a:xfrm>
            <a:off x="1259632" y="3789040"/>
            <a:ext cx="6400800" cy="1752600"/>
          </a:xfrm>
        </p:spPr>
        <p:txBody>
          <a:bodyPr>
            <a:normAutofit fontScale="92500" lnSpcReduction="10000"/>
          </a:bodyPr>
          <a:lstStyle/>
          <a:p>
            <a:r>
              <a:rPr lang="ru-RU" dirty="0"/>
              <a:t> </a:t>
            </a:r>
            <a:br>
              <a:rPr lang="ru-RU" dirty="0"/>
            </a:br>
            <a:r>
              <a:rPr lang="ru-RU" dirty="0" smtClean="0">
                <a:solidFill>
                  <a:schemeClr val="accent2">
                    <a:lumMod val="50000"/>
                  </a:schemeClr>
                </a:solidFill>
              </a:rPr>
              <a:t>Разработал педагог изобразительного искусства МБОУ «Экономическая гимназия»</a:t>
            </a:r>
            <a:endParaRPr lang="ru-RU" dirty="0">
              <a:solidFill>
                <a:schemeClr val="accent2">
                  <a:lumMod val="50000"/>
                </a:schemeClr>
              </a:solidFill>
            </a:endParaRPr>
          </a:p>
        </p:txBody>
      </p:sp>
    </p:spTree>
    <p:extLst>
      <p:ext uri="{BB962C8B-B14F-4D97-AF65-F5344CB8AC3E}">
        <p14:creationId xmlns:p14="http://schemas.microsoft.com/office/powerpoint/2010/main" val="47317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Максимов В. Больной муж.1881</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r>
              <a:rPr lang="ru-RU" dirty="0"/>
              <a:t>Страшная и печальная сцена... остается только молиться и ждать... </a:t>
            </a:r>
            <a:br>
              <a:rPr lang="ru-RU" dirty="0"/>
            </a:br>
            <a:endParaRPr lang="ru-RU" dirty="0"/>
          </a:p>
        </p:txBody>
      </p:sp>
      <p:pic>
        <p:nvPicPr>
          <p:cNvPr id="7170" name="Picture 2" descr="C:\Users\Андрей\Desktop\Новая папка\280051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128792"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7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941169"/>
            <a:ext cx="5486400" cy="566738"/>
          </a:xfrm>
        </p:spPr>
        <p:txBody>
          <a:bodyPr/>
          <a:lstStyle/>
          <a:p>
            <a:r>
              <a:rPr lang="ru-RU" dirty="0" smtClean="0"/>
              <a:t>Максимов В. Пережил старуху.1896</a:t>
            </a:r>
            <a:endParaRPr lang="ru-RU" dirty="0"/>
          </a:p>
        </p:txBody>
      </p:sp>
      <p:sp>
        <p:nvSpPr>
          <p:cNvPr id="3" name="Рисунок 2"/>
          <p:cNvSpPr>
            <a:spLocks noGrp="1"/>
          </p:cNvSpPr>
          <p:nvPr>
            <p:ph type="pic" idx="1"/>
          </p:nvPr>
        </p:nvSpPr>
        <p:spPr>
          <a:xfrm>
            <a:off x="1835696" y="692696"/>
            <a:ext cx="5486400" cy="4114800"/>
          </a:xfrm>
        </p:spPr>
      </p:sp>
      <p:sp>
        <p:nvSpPr>
          <p:cNvPr id="4" name="Текст 3"/>
          <p:cNvSpPr>
            <a:spLocks noGrp="1"/>
          </p:cNvSpPr>
          <p:nvPr>
            <p:ph type="body" sz="half" idx="2"/>
          </p:nvPr>
        </p:nvSpPr>
        <p:spPr>
          <a:xfrm>
            <a:off x="1821905" y="5229200"/>
            <a:ext cx="5486400" cy="1159024"/>
          </a:xfrm>
        </p:spPr>
        <p:txBody>
          <a:bodyPr/>
          <a:lstStyle/>
          <a:p>
            <a:endParaRPr lang="ru-RU" dirty="0" smtClean="0"/>
          </a:p>
          <a:p>
            <a:endParaRPr lang="ru-RU" dirty="0"/>
          </a:p>
          <a:p>
            <a:endParaRPr lang="ru-RU" dirty="0"/>
          </a:p>
        </p:txBody>
      </p:sp>
      <p:pic>
        <p:nvPicPr>
          <p:cNvPr id="8194" name="Picture 2" descr="C:\Users\Андрей\Desktop\Новая папка\280266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332656"/>
            <a:ext cx="5688633"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Шибанов М Празднество свадебного договора.1777</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r>
              <a:rPr lang="ru-RU" dirty="0"/>
              <a:t>Из угощения - каравай на столе, а какие нарядные женщины! Становится более понятным смысл "приданного". Наряд девушки - ее духовный мир. Такого не купишь ... </a:t>
            </a:r>
          </a:p>
        </p:txBody>
      </p:sp>
      <p:pic>
        <p:nvPicPr>
          <p:cNvPr id="9218" name="Picture 2" descr="C:\Users\Андрей\Desktop\Новая папка\280814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5760640"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1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Шибанов М Крестьянский обед.1774</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Autofit/>
          </a:bodyPr>
          <a:lstStyle/>
          <a:p>
            <a:r>
              <a:rPr lang="ru-RU" sz="1600" dirty="0"/>
              <a:t>В темном пространстве избы скромный обед, и по лицам этих людей читаются такие разные эмоции! Кормящая мать своего дитя - единственная в свете. Глубокий выдох и тяжелеют плечи, и слышен стук сердца... </a:t>
            </a:r>
            <a:br>
              <a:rPr lang="ru-RU" sz="1600" dirty="0"/>
            </a:br>
            <a:endParaRPr lang="ru-RU" sz="1600" dirty="0"/>
          </a:p>
        </p:txBody>
      </p:sp>
      <p:pic>
        <p:nvPicPr>
          <p:cNvPr id="4098" name="Picture 2" descr="C:\Users\Андрей\Desktop\Новая папка\278531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640871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5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Лучанинов Иван Васильевич. Благословение ополченца 1812 года.</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fontScale="25000" lnSpcReduction="20000"/>
          </a:bodyPr>
          <a:lstStyle/>
          <a:p>
            <a:r>
              <a:rPr lang="ru-RU" sz="4300" dirty="0"/>
              <a:t>Отец благословляет иконой склонившегося перед ним сына, скорбно смотрит на него мать, опечалена молодая жена - она стоит, опустив глаза и подперев щеку правой рукой; с напряженным вниманием следит за ратником мальчик, спокойно наблюдает за сценой солдат с ружьем. Художник проявляет внимание к предметам крестьянского быта, к русским народным костюмам, подчеркивая национальный характер изображенного сюжета.[/q]</a:t>
            </a:r>
          </a:p>
          <a:p>
            <a:r>
              <a:rPr lang="ru-RU" dirty="0"/>
              <a:t/>
            </a:r>
            <a:br>
              <a:rPr lang="ru-RU" dirty="0"/>
            </a:br>
            <a:endParaRPr lang="ru-RU" dirty="0"/>
          </a:p>
        </p:txBody>
      </p:sp>
      <p:pic>
        <p:nvPicPr>
          <p:cNvPr id="10242" name="Picture 2" descr="C:\Users\Андрей\Desktop\Новая папка\2b8bda5f2a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47260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8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Ржевская А. Весёлая минутка.</a:t>
            </a:r>
            <a:endParaRPr lang="ru-RU" dirty="0"/>
          </a:p>
        </p:txBody>
      </p:sp>
      <p:sp>
        <p:nvSpPr>
          <p:cNvPr id="3" name="Рисунок 2"/>
          <p:cNvSpPr>
            <a:spLocks noGrp="1"/>
          </p:cNvSpPr>
          <p:nvPr>
            <p:ph type="pic" idx="1"/>
          </p:nvPr>
        </p:nvSpPr>
        <p:spPr>
          <a:xfrm>
            <a:off x="1792288" y="612775"/>
            <a:ext cx="5588024" cy="4114800"/>
          </a:xfrm>
        </p:spPr>
      </p:sp>
      <p:sp>
        <p:nvSpPr>
          <p:cNvPr id="4" name="Текст 3"/>
          <p:cNvSpPr>
            <a:spLocks noGrp="1"/>
          </p:cNvSpPr>
          <p:nvPr>
            <p:ph type="body" sz="half" idx="2"/>
          </p:nvPr>
        </p:nvSpPr>
        <p:spPr/>
        <p:txBody>
          <a:bodyPr>
            <a:normAutofit/>
          </a:bodyPr>
          <a:lstStyle/>
          <a:p>
            <a:r>
              <a:rPr lang="ru-RU" sz="1800" dirty="0" smtClean="0"/>
              <a:t>Радоваться жизни всегда, что бы ни случилось.</a:t>
            </a:r>
            <a:endParaRPr lang="ru-RU" sz="1800" dirty="0"/>
          </a:p>
        </p:txBody>
      </p:sp>
      <p:pic>
        <p:nvPicPr>
          <p:cNvPr id="12290" name="Picture 2" descr="C:\Users\Андрей\Desktop\Новая папка\282166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561662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7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solidFill>
                  <a:srgbClr val="FF0000"/>
                </a:solidFill>
              </a:rPr>
              <a:t>Бытовой жанр.</a:t>
            </a:r>
            <a:endParaRPr lang="ru-RU" u="sng" dirty="0">
              <a:solidFill>
                <a:srgbClr val="FF0000"/>
              </a:solidFill>
            </a:endParaRPr>
          </a:p>
        </p:txBody>
      </p:sp>
      <p:sp>
        <p:nvSpPr>
          <p:cNvPr id="3" name="Объект 2"/>
          <p:cNvSpPr>
            <a:spLocks noGrp="1"/>
          </p:cNvSpPr>
          <p:nvPr>
            <p:ph idx="1"/>
          </p:nvPr>
        </p:nvSpPr>
        <p:spPr/>
        <p:txBody>
          <a:bodyPr/>
          <a:lstStyle/>
          <a:p>
            <a:r>
              <a:rPr lang="ru-RU" dirty="0" smtClean="0"/>
              <a:t>Бытовой жанр в искусстве-изображение сцен и событий ,почерпнутых в повседневности ,отражающих этапы жизни человека от рождения до смерти ,его труд, отдых ,развлечения .Термин происходит от французского слова –род, порода ,стиль.</a:t>
            </a:r>
            <a:endParaRPr lang="ru-RU" dirty="0"/>
          </a:p>
        </p:txBody>
      </p:sp>
    </p:spTree>
    <p:extLst>
      <p:ext uri="{BB962C8B-B14F-4D97-AF65-F5344CB8AC3E}">
        <p14:creationId xmlns:p14="http://schemas.microsoft.com/office/powerpoint/2010/main" val="359781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2">
                    <a:lumMod val="50000"/>
                  </a:schemeClr>
                </a:solidFill>
              </a:rPr>
              <a:t>О чём рассказывает бытовая картина?</a:t>
            </a:r>
            <a:endParaRPr lang="ru-RU" sz="3200" dirty="0">
              <a:solidFill>
                <a:schemeClr val="accent2">
                  <a:lumMod val="50000"/>
                </a:schemeClr>
              </a:solidFill>
            </a:endParaRPr>
          </a:p>
        </p:txBody>
      </p:sp>
      <p:sp>
        <p:nvSpPr>
          <p:cNvPr id="3" name="Объект 2"/>
          <p:cNvSpPr>
            <a:spLocks noGrp="1"/>
          </p:cNvSpPr>
          <p:nvPr>
            <p:ph idx="1"/>
          </p:nvPr>
        </p:nvSpPr>
        <p:spPr/>
        <p:txBody>
          <a:bodyPr>
            <a:normAutofit fontScale="55000" lnSpcReduction="20000"/>
          </a:bodyPr>
          <a:lstStyle/>
          <a:p>
            <a:r>
              <a:rPr lang="ru-RU" dirty="0"/>
              <a:t>О ЧЕМ РАССКАЗЫВАЕТ БЫТОВАЯ КАРТИНА?</a:t>
            </a:r>
            <a:br>
              <a:rPr lang="ru-RU" dirty="0"/>
            </a:br>
            <a:r>
              <a:rPr lang="ru-RU" dirty="0"/>
              <a:t>Если исторический жанр обращен к прошлому, то бытовой жанр – к настоящему, к повседневной жизни, современной художнику. Бытовой жанр часто называют просто жанром, а бытовые картины – жанровыми. Казалось бы, что может быть интересного в изображении обычной, ничем не примечательной жизни? Но, во-первых, то, что обычно для художника XVII века, может быть любопытным для зрителя XXI века – мы получаем возможность наблюдать жизнь давно ушедших эпох. А во-вторых, тебе, конечно, уже давно стало ясно, что сюжет и рассказ – не самое главное в картине. Хотя как раз в жанровой живописи часто встречаются занимательные сюжеты.</a:t>
            </a:r>
            <a:br>
              <a:rPr lang="ru-RU" dirty="0"/>
            </a:br>
            <a:r>
              <a:rPr lang="ru-RU" dirty="0"/>
              <a:t>Бытовой жанр появился в Голландии, где в XVII веке люди вели тихую, размеренную жизнь, и им вовсе не интересно было украшать свои скромные жилища портретами королей или мифологическими картинами. Им приятно было видеть собственную жизнь, свои комнаты, свои занятия и досуг изображенными в картине – так они любовались собой и своим бытом, как мы сегодня любуемся, например, мастерски сделанной фотографией нашей комнаты, или любимого кота в кресле, или приятелей, собравшихся поболтать за чашкой чая.</a:t>
            </a:r>
          </a:p>
        </p:txBody>
      </p:sp>
    </p:spTree>
    <p:extLst>
      <p:ext uri="{BB962C8B-B14F-4D97-AF65-F5344CB8AC3E}">
        <p14:creationId xmlns:p14="http://schemas.microsoft.com/office/powerpoint/2010/main" val="58750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350" y="322734"/>
            <a:ext cx="3008313" cy="1162050"/>
          </a:xfrm>
        </p:spPr>
        <p:txBody>
          <a:bodyPr>
            <a:normAutofit/>
          </a:bodyPr>
          <a:lstStyle/>
          <a:p>
            <a:r>
              <a:rPr lang="ru-RU" sz="3200" u="sng" dirty="0" smtClean="0">
                <a:solidFill>
                  <a:srgbClr val="FF0000"/>
                </a:solidFill>
              </a:rPr>
              <a:t>передвижники</a:t>
            </a:r>
            <a:endParaRPr lang="ru-RU" sz="3200" u="sng" dirty="0">
              <a:solidFill>
                <a:srgbClr val="FF0000"/>
              </a:solidFill>
            </a:endParaRPr>
          </a:p>
        </p:txBody>
      </p:sp>
      <p:sp>
        <p:nvSpPr>
          <p:cNvPr id="3" name="Объект 2"/>
          <p:cNvSpPr>
            <a:spLocks noGrp="1"/>
          </p:cNvSpPr>
          <p:nvPr>
            <p:ph idx="1"/>
          </p:nvPr>
        </p:nvSpPr>
        <p:spPr/>
        <p:txBody>
          <a:bodyPr>
            <a:noAutofit/>
          </a:bodyPr>
          <a:lstStyle/>
          <a:p>
            <a:r>
              <a:rPr lang="ru-RU" sz="1600" dirty="0"/>
              <a:t>.  Передвижникам  были близки идеи революционных демократов, тезис Чернышевского – «прекрасное – есть жизнь», своё искусство они понимали как долг перед </a:t>
            </a:r>
            <a:r>
              <a:rPr lang="ru-RU" sz="1600" dirty="0" smtClean="0"/>
              <a:t> народом </a:t>
            </a:r>
            <a:r>
              <a:rPr lang="ru-RU" sz="1600" dirty="0"/>
              <a:t>и Отечеством. И потому ведущими жанрами становятся исторический, бытовой,  портрет, пейзаж. Сцены отечественной истории (порой так остро читаемые в контексте политического режима и жизни общества второй половины 19 века Российской империи), реалистическое описание быта и жизни народа, психологический портрет, с которого на зрителя глядят и совесть нации – представители интеллигенции  и крестьяне, милые сердцу образы родной природы – основные темы передового российского искусства. Идейную поддержку передвижники  получали в лице теоретика и критика </a:t>
            </a:r>
            <a:r>
              <a:rPr lang="ru-RU" sz="1600" dirty="0" err="1"/>
              <a:t>В.В.Стасова</a:t>
            </a:r>
            <a:r>
              <a:rPr lang="ru-RU" sz="1600" dirty="0"/>
              <a:t>, значительную материальную – в лице </a:t>
            </a:r>
            <a:r>
              <a:rPr lang="ru-RU" sz="1600" dirty="0" err="1"/>
              <a:t>П.И.Третьякова</a:t>
            </a:r>
            <a:r>
              <a:rPr lang="ru-RU" sz="1600" dirty="0"/>
              <a:t>.</a:t>
            </a:r>
          </a:p>
          <a:p>
            <a:r>
              <a:rPr lang="ru-RU" sz="1600" dirty="0"/>
              <a:t>  </a:t>
            </a:r>
            <a:r>
              <a:rPr lang="ru-RU" sz="1600" dirty="0" smtClean="0"/>
              <a:t> </a:t>
            </a:r>
            <a:r>
              <a:rPr lang="ru-RU" sz="1600" dirty="0"/>
              <a:t>Каждое из этих направлений живописи 19 века имело значительное влияние на культуру Европы в дальнейшем, некоторые имели значение только для развития искусства, иные стали определённым социальным фактором формирования общественного мнения и даже мировоззрения конца 19 – начала 20 века.</a:t>
            </a:r>
          </a:p>
          <a:p>
            <a:endParaRPr lang="ru-RU" sz="1600" dirty="0"/>
          </a:p>
        </p:txBody>
      </p:sp>
      <p:sp>
        <p:nvSpPr>
          <p:cNvPr id="4" name="Текст 3"/>
          <p:cNvSpPr>
            <a:spLocks noGrp="1"/>
          </p:cNvSpPr>
          <p:nvPr>
            <p:ph type="body" sz="half" idx="2"/>
          </p:nvPr>
        </p:nvSpPr>
        <p:spPr/>
        <p:txBody>
          <a:bodyPr/>
          <a:lstStyle/>
          <a:p>
            <a:endParaRPr lang="ru-RU" dirty="0"/>
          </a:p>
        </p:txBody>
      </p:sp>
      <p:pic>
        <p:nvPicPr>
          <p:cNvPr id="1026" name="Picture 2" descr="C:\Users\Андрей\Desktop\А передвижники\tretyak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484784"/>
            <a:ext cx="310515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8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Алексей Венецианов.</a:t>
            </a:r>
            <a:endParaRPr lang="ru-RU" dirty="0"/>
          </a:p>
        </p:txBody>
      </p:sp>
      <p:sp>
        <p:nvSpPr>
          <p:cNvPr id="3" name="Объект 2"/>
          <p:cNvSpPr>
            <a:spLocks noGrp="1"/>
          </p:cNvSpPr>
          <p:nvPr>
            <p:ph sz="half" idx="1"/>
          </p:nvPr>
        </p:nvSpPr>
        <p:spPr>
          <a:xfrm>
            <a:off x="467544" y="1628800"/>
            <a:ext cx="4038600" cy="4525963"/>
          </a:xfrm>
        </p:spPr>
        <p:txBody>
          <a:bodyPr>
            <a:normAutofit fontScale="40000" lnSpcReduction="20000"/>
          </a:bodyPr>
          <a:lstStyle/>
          <a:p>
            <a:r>
              <a:rPr lang="ru-RU" sz="3000" dirty="0"/>
              <a:t>В русской живописи первым мастером бытового жанра стал Венецианов. Он изображал хорошо знакомую ему крестьянскую жизнь. Часто в картинах Венецианова человека окружает природа. В картине «На пашне. Весна» женщина ведет под уздцы двух лошадей, запряженных в борону – большущие грабли, разрыхляющие землю. А на краю поля сидит ребенок, занятый игрой. </a:t>
            </a:r>
            <a:br>
              <a:rPr lang="ru-RU" sz="3000" dirty="0"/>
            </a:br>
            <a:r>
              <a:rPr lang="ru-RU" sz="3000" dirty="0"/>
              <a:t/>
            </a:r>
            <a:br>
              <a:rPr lang="ru-RU" sz="3000" dirty="0"/>
            </a:br>
            <a:r>
              <a:rPr lang="ru-RU" sz="3000" dirty="0"/>
              <a:t/>
            </a:r>
            <a:br>
              <a:rPr lang="ru-RU" sz="3000" dirty="0"/>
            </a:br>
            <a:r>
              <a:rPr lang="ru-RU" sz="3000" b="1" dirty="0"/>
              <a:t>Алексей Венецианов. На пашне. Весна. 1820-е. Холст, масло. 51,2х65,5. Государственная Третьяковская галерея</a:t>
            </a:r>
            <a:r>
              <a:rPr lang="ru-RU" sz="3000" dirty="0"/>
              <a:t/>
            </a:r>
            <a:br>
              <a:rPr lang="ru-RU" sz="3000" dirty="0"/>
            </a:br>
            <a:r>
              <a:rPr lang="ru-RU" sz="3000" dirty="0"/>
              <a:t/>
            </a:r>
            <a:br>
              <a:rPr lang="ru-RU" sz="3000" dirty="0"/>
            </a:br>
            <a:r>
              <a:rPr lang="ru-RU" sz="3000" dirty="0"/>
              <a:t>В этой композиции есть одна несоразмерность: крестьянка выше лошадей, а ведь это настоящие, большие рабочие лошади, а вовсе не пони. Что же, получается, художник не умел правдиво изобразить человеческую фигуру или лошадь? Вовсе нет. Посмотри, как ступает наша героиня босыми ногами по вспаханной земле – плавно, легко, словно танцуя. Но разве работающие крестьянки ходят по пашне босиком? И ребенок играет с летними цветами, васильками, которых не бывает весной. Это – поэтический мир, где крестьянка подобна богине, она ступает по земле, как по мягкому облаку. И обычный русский пейзаж с полем и высоким небом словно преображается и приобретает величественные черты</a:t>
            </a:r>
            <a:r>
              <a:rPr lang="ru-RU" dirty="0"/>
              <a:t>. </a:t>
            </a:r>
          </a:p>
        </p:txBody>
      </p:sp>
      <p:sp>
        <p:nvSpPr>
          <p:cNvPr id="4" name="Объект 3"/>
          <p:cNvSpPr>
            <a:spLocks noGrp="1"/>
          </p:cNvSpPr>
          <p:nvPr>
            <p:ph sz="half" idx="2"/>
          </p:nvPr>
        </p:nvSpPr>
        <p:spPr/>
        <p:txBody>
          <a:bodyPr>
            <a:normAutofit fontScale="40000" lnSpcReduction="20000"/>
          </a:bodyPr>
          <a:lstStyle/>
          <a:p>
            <a:endParaRPr lang="ru-RU"/>
          </a:p>
        </p:txBody>
      </p:sp>
      <p:pic>
        <p:nvPicPr>
          <p:cNvPr id="1026" name="Picture 2" descr="C:\Users\Андрей\Desktop\Новая папка\58469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1"/>
            <a:ext cx="4392488" cy="45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0000" lnSpcReduction="20000"/>
          </a:bodyPr>
          <a:lstStyle/>
          <a:p>
            <a:endParaRPr lang="ru-RU"/>
          </a:p>
        </p:txBody>
      </p:sp>
      <p:sp>
        <p:nvSpPr>
          <p:cNvPr id="4" name="Объект 3"/>
          <p:cNvSpPr>
            <a:spLocks noGrp="1"/>
          </p:cNvSpPr>
          <p:nvPr>
            <p:ph sz="half" idx="2"/>
          </p:nvPr>
        </p:nvSpPr>
        <p:spPr/>
        <p:txBody>
          <a:bodyPr>
            <a:normAutofit fontScale="40000" lnSpcReduction="20000"/>
          </a:bodyPr>
          <a:lstStyle/>
          <a:p>
            <a:r>
              <a:rPr lang="ru-RU" dirty="0"/>
              <a:t>Картина Чаепитие в Мытищах, Краткое описание </a:t>
            </a:r>
          </a:p>
          <a:p>
            <a:r>
              <a:rPr lang="ru-RU" dirty="0"/>
              <a:t> </a:t>
            </a:r>
          </a:p>
          <a:p>
            <a:r>
              <a:rPr lang="ru-RU" dirty="0"/>
              <a:t>Картина Чаепитие в Мытищах была написана Перовым в 1862 году, заказанная художнику администрацией города Мытищи. В мае месяце 1775 года царица Екатерина 2 решившая в то время посетить Свято-Сергиеву лавру, по дороге шествия царского эскорта в районе Мытищ, ей предложили утолить жажду в одном из многих родников, Екатерине вода показалась очень вкусной, что побудило императрицу издать указ провести из </a:t>
            </a:r>
            <a:r>
              <a:rPr lang="ru-RU" dirty="0" err="1"/>
              <a:t>Мытищинских</a:t>
            </a:r>
            <a:r>
              <a:rPr lang="ru-RU" dirty="0"/>
              <a:t> родников водопровод до Москвы. Пить чай в Мытищах считалось хорошим тоном из необычайно вкусной воды в источниках на территории Мытищ. Сюжетом Чаепитие в Мытищах послужили реальные события, которые Перов часто наблюдал в разных подмосковных окраинах важных и самодовольных монахов за чаепитием, не раз видел художник оборванных калек попрошайничавших на улицах около усадеб, которых обычно прогоняли служанки. Картина Чаепитие в Мытищах Перова это обличительно жанровая картина, в которой, художник подробно старался описать действительные события того времени, как бы высмеивая сытую и зажравшуюся публику крепостной России. Пытаясь уйти от академической живописи, Перов отразил картину Чаепитие в серо коричневых оттенках, как бы показывая эту серость обыденной жизни своими живописными средствами. Чаепитие в Мытищах произвели огромное впечатление на прогрессивную публику того времени на выставках в Москве и Петербурге, современники называли Перова сатириком-жанристом, глубоко понимающим русскую </a:t>
            </a:r>
            <a:endParaRPr lang="ru-RU" dirty="0"/>
          </a:p>
        </p:txBody>
      </p:sp>
      <p:pic>
        <p:nvPicPr>
          <p:cNvPr id="1026" name="Picture 2" descr="C:\Users\Андрей\Desktop\А передвижники\chayepiti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700808"/>
            <a:ext cx="431425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5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Картина «Тройка» Перов</a:t>
            </a:r>
            <a:endParaRPr lang="ru-RU" dirty="0"/>
          </a:p>
        </p:txBody>
      </p:sp>
      <p:sp>
        <p:nvSpPr>
          <p:cNvPr id="3" name="Объект 2"/>
          <p:cNvSpPr>
            <a:spLocks noGrp="1"/>
          </p:cNvSpPr>
          <p:nvPr>
            <p:ph sz="half" idx="1"/>
          </p:nvPr>
        </p:nvSpPr>
        <p:spPr/>
        <p:txBody>
          <a:bodyPr>
            <a:normAutofit fontScale="55000" lnSpcReduction="20000"/>
          </a:bodyPr>
          <a:lstStyle/>
          <a:p>
            <a:endParaRPr lang="ru-RU"/>
          </a:p>
        </p:txBody>
      </p:sp>
      <p:sp>
        <p:nvSpPr>
          <p:cNvPr id="4" name="Объект 3"/>
          <p:cNvSpPr>
            <a:spLocks noGrp="1"/>
          </p:cNvSpPr>
          <p:nvPr>
            <p:ph sz="half" idx="2"/>
          </p:nvPr>
        </p:nvSpPr>
        <p:spPr/>
        <p:txBody>
          <a:bodyPr>
            <a:normAutofit fontScale="55000" lnSpcReduction="20000"/>
          </a:bodyPr>
          <a:lstStyle/>
          <a:p>
            <a:r>
              <a:rPr lang="ru-RU" dirty="0"/>
              <a:t>Картина Тройка. ярко отражает те жуткие времена, когда труд детей считался обыденным явлением. Холод и голод вынуждал этих детей работать за гроши, чтобы прокормить себя и семью. Уставшие от непомерной тяжелой ноши дети тянут большую бочку наполненную водой из реки, их путь пролегает вдоль унылой монастырской стены. Какой то прохожий, увидев детей за такой непосильной работой, решил помочь толкая сзади тяжелую поклажу. Перов написал картину Тройка в сумеречных коричнево-серых тонах, как бы показывая зрителю всю серость и низость того бездушного времени, сравнивая детей с тройкой запряженных лошадей, труд которых безжалостно используют богатые и сытые люди. Картина Перова Тройка была задумана художником, чтобы раскрыть людям глаза на реальную действительность, помогающую сострадать и искоренять человеческое бездушие.</a:t>
            </a:r>
          </a:p>
          <a:p>
            <a:endParaRPr lang="ru-RU" dirty="0"/>
          </a:p>
        </p:txBody>
      </p:sp>
      <p:pic>
        <p:nvPicPr>
          <p:cNvPr id="2050" name="Picture 2" descr="C:\Users\Андрей\Desktop\А передвижники\kartina_troy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439248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2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Бурлаки на </a:t>
            </a:r>
            <a:r>
              <a:rPr lang="ru-RU" dirty="0" err="1" smtClean="0"/>
              <a:t>Волге.Илья</a:t>
            </a:r>
            <a:r>
              <a:rPr lang="ru-RU" dirty="0" smtClean="0"/>
              <a:t> Репин.</a:t>
            </a:r>
            <a:endParaRPr lang="ru-RU" dirty="0"/>
          </a:p>
        </p:txBody>
      </p:sp>
      <p:sp>
        <p:nvSpPr>
          <p:cNvPr id="3" name="Объект 2"/>
          <p:cNvSpPr>
            <a:spLocks noGrp="1"/>
          </p:cNvSpPr>
          <p:nvPr>
            <p:ph sz="half" idx="1"/>
          </p:nvPr>
        </p:nvSpPr>
        <p:spPr/>
        <p:txBody>
          <a:bodyPr>
            <a:normAutofit fontScale="40000" lnSpcReduction="20000"/>
          </a:bodyPr>
          <a:lstStyle/>
          <a:p>
            <a:endParaRPr lang="ru-RU"/>
          </a:p>
        </p:txBody>
      </p:sp>
      <p:sp>
        <p:nvSpPr>
          <p:cNvPr id="4" name="Объект 3"/>
          <p:cNvSpPr>
            <a:spLocks noGrp="1"/>
          </p:cNvSpPr>
          <p:nvPr>
            <p:ph sz="half" idx="2"/>
          </p:nvPr>
        </p:nvSpPr>
        <p:spPr>
          <a:xfrm>
            <a:off x="5568950" y="1600200"/>
            <a:ext cx="3117850" cy="4525963"/>
          </a:xfrm>
        </p:spPr>
        <p:txBody>
          <a:bodyPr>
            <a:normAutofit fontScale="40000" lnSpcReduction="20000"/>
          </a:bodyPr>
          <a:lstStyle/>
          <a:p>
            <a:r>
              <a:rPr lang="ru-RU" dirty="0"/>
              <a:t>Бурлаки на Волге описание картины Репина 1870-1873 г</a:t>
            </a:r>
          </a:p>
          <a:p>
            <a:r>
              <a:rPr lang="ru-RU" dirty="0"/>
              <a:t> </a:t>
            </a:r>
          </a:p>
          <a:p>
            <a:r>
              <a:rPr lang="ru-RU" dirty="0"/>
              <a:t> </a:t>
            </a:r>
          </a:p>
          <a:p>
            <a:r>
              <a:rPr lang="ru-RU" dirty="0"/>
              <a:t> </a:t>
            </a:r>
          </a:p>
          <a:p>
            <a:r>
              <a:rPr lang="ru-RU" dirty="0"/>
              <a:t>Знаменитая картина Илья Ефимович Репин Бурлаки на Волге, художник написал ее в течении 1870-1873 г. К написанию картины Бурлаки на Волге Илью Ефимовича </a:t>
            </a:r>
            <a:r>
              <a:rPr lang="ru-RU" dirty="0" err="1"/>
              <a:t>сподвигла</a:t>
            </a:r>
            <a:r>
              <a:rPr lang="ru-RU" dirty="0"/>
              <a:t> его поездка на этюды по Неве, в окрестностях </a:t>
            </a:r>
            <a:r>
              <a:rPr lang="ru-RU" dirty="0" err="1"/>
              <a:t>Усть</a:t>
            </a:r>
            <a:r>
              <a:rPr lang="ru-RU" dirty="0"/>
              <a:t>-Ижоры еще в 1869 году. Насладившись красотами природы, художника очень тронула жизнь простых людей, бурлаков тянущих тяжелую барку. Усталые, грязные в оборванных одеждах бурлаки очень контрастировали перед богатой и пышно разодетой публикой стоящей обычно не </a:t>
            </a:r>
            <a:r>
              <a:rPr lang="ru-RU" dirty="0" err="1"/>
              <a:t>подалеку</a:t>
            </a:r>
            <a:r>
              <a:rPr lang="ru-RU" dirty="0"/>
              <a:t> на берегу. Вся эта сцена очень поразила живописца, вызывая в душе сочувствие и жалость к этим людям. А почему бы не воплотить этот сюжет на холсте, 	</a:t>
            </a:r>
          </a:p>
          <a:p>
            <a:r>
              <a:rPr lang="ru-RU" dirty="0"/>
              <a:t> Бурлаки идущие в брод</a:t>
            </a:r>
          </a:p>
          <a:p>
            <a:r>
              <a:rPr lang="ru-RU" dirty="0"/>
              <a:t> </a:t>
            </a:r>
          </a:p>
          <a:p>
            <a:r>
              <a:rPr lang="ru-RU" dirty="0"/>
              <a:t>подумал Илья Ефимович, заранее осознавая, что критиков у этой картины будет множество, тем более, что замысел картины, мог вызвать у зрителя сочувствие и жалость к этим обездоленным </a:t>
            </a:r>
          </a:p>
        </p:txBody>
      </p:sp>
      <p:pic>
        <p:nvPicPr>
          <p:cNvPr id="3074" name="Picture 2" descr="C:\Users\Андрей\Desktop\А передвижники\burlaki-na-vo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628800"/>
            <a:ext cx="523875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5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endParaRPr lang="ru-RU"/>
          </a:p>
        </p:txBody>
      </p:sp>
      <p:sp>
        <p:nvSpPr>
          <p:cNvPr id="4" name="Объект 3"/>
          <p:cNvSpPr>
            <a:spLocks noGrp="1"/>
          </p:cNvSpPr>
          <p:nvPr>
            <p:ph sz="half" idx="2"/>
          </p:nvPr>
        </p:nvSpPr>
        <p:spPr/>
        <p:txBody>
          <a:bodyPr>
            <a:noAutofit/>
          </a:bodyPr>
          <a:lstStyle/>
          <a:p>
            <a:r>
              <a:rPr lang="ru-RU" sz="1200" dirty="0"/>
              <a:t>Крепостное право уже в прошлом, но для обычного русского человека ничего не меняется. Картина Маковского Свидание - написана в 1883 году, и является ярким примером русской живописи. Как большинство других работ художника, она посвящена нелегкой жизни крестьян времен той эпохи. Крестьянам все так же приходится работать на помещиков за копейки, а своих сыновей они отдают на обучение в городские мастерские. Но, попав в чужую семью, детям живется крайне трудно. Оторванные от семьи, и все так же нищие – они едва перебиваются со дня на день, работают до изнеможения, и постоянно недоедают. Именно эти аспекты жизни и описывает Маковский. На небольшом холсте творец изображает целую эпоху. Мы видим двух безымянных персонажей: ребенка-подростка, и его маму, которая пришла навестить сына. Мы не знаем, кто эти персонажи, но понимаем: в них можно узнать большинство семей того времени. Герои въедаются в память, оставляя след в душе зрителя: мы переживаем за судьбу этих людей, но понимаем, что ничем не можем помочь. И от этого становится так грустно</a:t>
            </a:r>
            <a:r>
              <a:rPr lang="en-US" sz="1200" dirty="0"/>
              <a:t>… </a:t>
            </a:r>
            <a:endParaRPr lang="ru-RU" sz="1200" dirty="0"/>
          </a:p>
          <a:p>
            <a:endParaRPr lang="ru-RU" sz="1200" dirty="0"/>
          </a:p>
        </p:txBody>
      </p:sp>
      <p:pic>
        <p:nvPicPr>
          <p:cNvPr id="4098" name="Picture 2" descr="C:\Users\Андрей\Desktop\А передвижники\kartina-makovskogo-svid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628801"/>
            <a:ext cx="403244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857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664</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Бытовой жанр в искусстве 19 века. Урок ИЗО 7класс .</vt:lpstr>
      <vt:lpstr>Бытовой жанр.</vt:lpstr>
      <vt:lpstr>О чём рассказывает бытовая картина?</vt:lpstr>
      <vt:lpstr>передвижники</vt:lpstr>
      <vt:lpstr>Алексей Венецианов.</vt:lpstr>
      <vt:lpstr>Презентация PowerPoint</vt:lpstr>
      <vt:lpstr>Картина «Тройка» Перов</vt:lpstr>
      <vt:lpstr>Бурлаки на Волге.Илья Репин.</vt:lpstr>
      <vt:lpstr>Презентация PowerPoint</vt:lpstr>
      <vt:lpstr>Максимов В. Больной муж.1881</vt:lpstr>
      <vt:lpstr>Максимов В. Пережил старуху.1896</vt:lpstr>
      <vt:lpstr>Шибанов М Празднество свадебного договора.1777</vt:lpstr>
      <vt:lpstr>Шибанов М Крестьянский обед.1774</vt:lpstr>
      <vt:lpstr>Лучанинов Иван Васильевич. Благословение ополченца 1812 года.</vt:lpstr>
      <vt:lpstr>Ржевская А. Весёлая минутка.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Александровна</dc:creator>
  <cp:lastModifiedBy>Анна Александровна</cp:lastModifiedBy>
  <cp:revision>27</cp:revision>
  <dcterms:created xsi:type="dcterms:W3CDTF">2014-11-09T05:19:15Z</dcterms:created>
  <dcterms:modified xsi:type="dcterms:W3CDTF">2014-11-12T11:14:15Z</dcterms:modified>
</cp:coreProperties>
</file>