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9" r:id="rId2"/>
    <p:sldId id="256" r:id="rId3"/>
    <p:sldId id="259" r:id="rId4"/>
    <p:sldId id="264" r:id="rId5"/>
    <p:sldId id="277" r:id="rId6"/>
    <p:sldId id="26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269"/>
    <a:srgbClr val="FF9900"/>
    <a:srgbClr val="FF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0" autoAdjust="0"/>
  </p:normalViewPr>
  <p:slideViewPr>
    <p:cSldViewPr>
      <p:cViewPr varScale="1">
        <p:scale>
          <a:sx n="73" d="100"/>
          <a:sy n="73" d="100"/>
        </p:scale>
        <p:origin x="-10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96B71A-7C1F-4837-981A-D50632E6EC16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C0FAD-438A-42B0-8BAC-E56059657C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061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99592" y="1700808"/>
            <a:ext cx="6480048" cy="230124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9900"/>
                </a:solidFill>
              </a:rPr>
              <a:t>Декоративно-прикладное искусство</a:t>
            </a:r>
            <a:endParaRPr lang="ru-RU" sz="4000" dirty="0">
              <a:solidFill>
                <a:srgbClr val="FF990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357422" y="214290"/>
            <a:ext cx="6480048" cy="1752600"/>
          </a:xfrm>
        </p:spPr>
        <p:txBody>
          <a:bodyPr/>
          <a:lstStyle/>
          <a:p>
            <a:r>
              <a:rPr lang="ru-RU" dirty="0" smtClean="0"/>
              <a:t>УРОК ИЗОБРАЗИТЕЛЬНОГО ИСКУССТВА</a:t>
            </a:r>
          </a:p>
          <a:p>
            <a:r>
              <a:rPr lang="ru-RU" dirty="0" smtClean="0"/>
              <a:t>в 5 классе</a:t>
            </a:r>
          </a:p>
          <a:p>
            <a:r>
              <a:rPr lang="ru-RU" dirty="0" smtClean="0"/>
              <a:t>по программе </a:t>
            </a:r>
            <a:r>
              <a:rPr lang="ru-RU" dirty="0" err="1" smtClean="0"/>
              <a:t>Б.М.Неменского</a:t>
            </a:r>
            <a:endParaRPr lang="ru-RU" dirty="0" smtClean="0"/>
          </a:p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>
          <a:xfrm>
            <a:off x="2357422" y="5105400"/>
            <a:ext cx="6480048" cy="1752600"/>
          </a:xfrm>
          <a:prstGeom prst="rect">
            <a:avLst/>
          </a:prstGeom>
        </p:spPr>
        <p:txBody>
          <a:bodyPr vert="horz" tIns="0" rIns="45720" bIns="0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ru-RU" sz="1900" u="sng" dirty="0" smtClean="0"/>
              <a:t>Разработал</a:t>
            </a:r>
            <a:r>
              <a:rPr lang="ru-RU" sz="1900" dirty="0" smtClean="0"/>
              <a:t>: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ru-RU" sz="1900" dirty="0" smtClean="0"/>
              <a:t>учитель ИЗО ГБОУ Гимназия №1358 СЗАО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ru-RU" sz="1900" dirty="0" smtClean="0"/>
              <a:t>Осипенко Оксана Викторовна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1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7554" y="6215082"/>
            <a:ext cx="2080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Москва,  2015 год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323528" y="332656"/>
            <a:ext cx="23631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Часть </a:t>
            </a:r>
            <a:r>
              <a:rPr lang="en-US" sz="48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endParaRPr lang="ru-RU" sz="4800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Прямая со стрелкой 31"/>
          <p:cNvCxnSpPr>
            <a:stCxn id="4" idx="4"/>
          </p:cNvCxnSpPr>
          <p:nvPr/>
        </p:nvCxnSpPr>
        <p:spPr>
          <a:xfrm rot="5400000">
            <a:off x="4427970" y="4099804"/>
            <a:ext cx="330483" cy="42421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Группа 57"/>
          <p:cNvGrpSpPr/>
          <p:nvPr/>
        </p:nvGrpSpPr>
        <p:grpSpPr>
          <a:xfrm>
            <a:off x="1285852" y="1571612"/>
            <a:ext cx="6121454" cy="5000660"/>
            <a:chOff x="142844" y="-378835"/>
            <a:chExt cx="8307122" cy="8451334"/>
          </a:xfrm>
        </p:grpSpPr>
        <p:grpSp>
          <p:nvGrpSpPr>
            <p:cNvPr id="30" name="Группа 29"/>
            <p:cNvGrpSpPr/>
            <p:nvPr/>
          </p:nvGrpSpPr>
          <p:grpSpPr>
            <a:xfrm>
              <a:off x="3759779" y="2570381"/>
              <a:ext cx="1800200" cy="1080120"/>
              <a:chOff x="3635896" y="2636912"/>
              <a:chExt cx="1800200" cy="1080120"/>
            </a:xfrm>
          </p:grpSpPr>
          <p:sp>
            <p:nvSpPr>
              <p:cNvPr id="4" name="Овал 3"/>
              <p:cNvSpPr/>
              <p:nvPr/>
            </p:nvSpPr>
            <p:spPr>
              <a:xfrm>
                <a:off x="3635896" y="2636912"/>
                <a:ext cx="1800200" cy="1080120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3799816" y="2706030"/>
                <a:ext cx="1447048" cy="9882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C00000"/>
                    </a:solidFill>
                  </a:rPr>
                  <a:t>ДПИ</a:t>
                </a:r>
                <a:endParaRPr lang="ru-RU" sz="3200" b="1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8" name="Овал 7"/>
            <p:cNvSpPr/>
            <p:nvPr/>
          </p:nvSpPr>
          <p:spPr>
            <a:xfrm>
              <a:off x="2291905" y="5568400"/>
              <a:ext cx="4656299" cy="2504099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142844" y="-378835"/>
              <a:ext cx="2359769" cy="3547474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9198" y="455865"/>
              <a:ext cx="612668" cy="120032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ru-RU" sz="7200" dirty="0" smtClean="0">
                  <a:solidFill>
                    <a:srgbClr val="C00000"/>
                  </a:solidFill>
                </a:rPr>
                <a:t>?</a:t>
              </a:r>
              <a:endParaRPr lang="ru-RU" sz="7200" dirty="0">
                <a:solidFill>
                  <a:srgbClr val="C00000"/>
                </a:solidFill>
              </a:endParaRPr>
            </a:p>
          </p:txBody>
        </p:sp>
        <p:grpSp>
          <p:nvGrpSpPr>
            <p:cNvPr id="19" name="Группа 18"/>
            <p:cNvGrpSpPr/>
            <p:nvPr/>
          </p:nvGrpSpPr>
          <p:grpSpPr>
            <a:xfrm rot="760801">
              <a:off x="6304939" y="3616209"/>
              <a:ext cx="2030127" cy="1417263"/>
              <a:chOff x="1046066" y="1506777"/>
              <a:chExt cx="2030127" cy="1417263"/>
            </a:xfrm>
          </p:grpSpPr>
          <p:sp>
            <p:nvSpPr>
              <p:cNvPr id="12" name="Овал 11"/>
              <p:cNvSpPr/>
              <p:nvPr/>
            </p:nvSpPr>
            <p:spPr>
              <a:xfrm>
                <a:off x="1046066" y="1506777"/>
                <a:ext cx="2030127" cy="1417263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058973" y="1639032"/>
                <a:ext cx="1913487" cy="85408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sz="1600" b="1" dirty="0" smtClean="0">
                    <a:solidFill>
                      <a:schemeClr val="bg1">
                        <a:lumMod val="65000"/>
                        <a:lumOff val="35000"/>
                      </a:schemeClr>
                    </a:solidFill>
                  </a:rPr>
                  <a:t>Тема</a:t>
                </a:r>
              </a:p>
              <a:p>
                <a:pPr algn="ctr"/>
                <a:r>
                  <a:rPr lang="ru-RU" sz="1600" b="1" dirty="0" smtClean="0">
                    <a:solidFill>
                      <a:schemeClr val="bg1">
                        <a:lumMod val="65000"/>
                        <a:lumOff val="35000"/>
                      </a:schemeClr>
                    </a:solidFill>
                  </a:rPr>
                  <a:t>изображения</a:t>
                </a:r>
                <a:endParaRPr lang="ru-RU" sz="1600" b="1" dirty="0">
                  <a:solidFill>
                    <a:schemeClr val="bg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grpSp>
          <p:nvGrpSpPr>
            <p:cNvPr id="21" name="Группа 20"/>
            <p:cNvGrpSpPr/>
            <p:nvPr/>
          </p:nvGrpSpPr>
          <p:grpSpPr>
            <a:xfrm rot="20938299">
              <a:off x="3422426" y="656593"/>
              <a:ext cx="1667612" cy="1189458"/>
              <a:chOff x="3865492" y="1509741"/>
              <a:chExt cx="1443827" cy="978268"/>
            </a:xfrm>
          </p:grpSpPr>
          <p:sp>
            <p:nvSpPr>
              <p:cNvPr id="6" name="Овал 5"/>
              <p:cNvSpPr/>
              <p:nvPr/>
            </p:nvSpPr>
            <p:spPr>
              <a:xfrm>
                <a:off x="3865492" y="1509741"/>
                <a:ext cx="1443827" cy="978268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180516" y="1621042"/>
                <a:ext cx="710959" cy="5315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b="1" dirty="0" smtClean="0">
                    <a:solidFill>
                      <a:schemeClr val="bg1">
                        <a:lumMod val="65000"/>
                        <a:lumOff val="35000"/>
                      </a:schemeClr>
                    </a:solidFill>
                  </a:rPr>
                  <a:t>Виды</a:t>
                </a:r>
              </a:p>
              <a:p>
                <a:pPr algn="ctr"/>
                <a:r>
                  <a:rPr lang="ru-RU" b="1" dirty="0" smtClean="0">
                    <a:solidFill>
                      <a:schemeClr val="bg1">
                        <a:lumMod val="65000"/>
                        <a:lumOff val="35000"/>
                      </a:schemeClr>
                    </a:solidFill>
                  </a:rPr>
                  <a:t>ДПИ</a:t>
                </a:r>
                <a:endParaRPr lang="ru-RU" b="1" dirty="0">
                  <a:solidFill>
                    <a:schemeClr val="bg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grpSp>
          <p:nvGrpSpPr>
            <p:cNvPr id="23" name="Группа 22"/>
            <p:cNvGrpSpPr/>
            <p:nvPr/>
          </p:nvGrpSpPr>
          <p:grpSpPr>
            <a:xfrm>
              <a:off x="336734" y="3481651"/>
              <a:ext cx="2671524" cy="1934716"/>
              <a:chOff x="3804557" y="815136"/>
              <a:chExt cx="2671524" cy="1934716"/>
            </a:xfrm>
          </p:grpSpPr>
          <p:sp>
            <p:nvSpPr>
              <p:cNvPr id="15" name="Овал 14"/>
              <p:cNvSpPr/>
              <p:nvPr/>
            </p:nvSpPr>
            <p:spPr>
              <a:xfrm>
                <a:off x="3804557" y="815136"/>
                <a:ext cx="2671524" cy="1934716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3998447" y="1180317"/>
                <a:ext cx="2408336" cy="12136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sz="1600" b="1" dirty="0" smtClean="0">
                    <a:solidFill>
                      <a:schemeClr val="bg1">
                        <a:lumMod val="65000"/>
                        <a:lumOff val="35000"/>
                      </a:schemeClr>
                    </a:solidFill>
                  </a:rPr>
                  <a:t>Художественные</a:t>
                </a:r>
              </a:p>
              <a:p>
                <a:pPr algn="ctr"/>
                <a:r>
                  <a:rPr lang="ru-RU" sz="1600" b="1" dirty="0" smtClean="0">
                    <a:solidFill>
                      <a:schemeClr val="bg1">
                        <a:lumMod val="65000"/>
                        <a:lumOff val="35000"/>
                      </a:schemeClr>
                    </a:solidFill>
                  </a:rPr>
                  <a:t>промыслы</a:t>
                </a:r>
              </a:p>
              <a:p>
                <a:pPr algn="ctr"/>
                <a:r>
                  <a:rPr lang="ru-RU" sz="1600" b="1" dirty="0" smtClean="0">
                    <a:solidFill>
                      <a:schemeClr val="bg1">
                        <a:lumMod val="65000"/>
                        <a:lumOff val="35000"/>
                      </a:schemeClr>
                    </a:solidFill>
                  </a:rPr>
                  <a:t>России</a:t>
                </a:r>
                <a:endParaRPr lang="ru-RU" sz="1600" b="1" dirty="0">
                  <a:solidFill>
                    <a:schemeClr val="bg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grpSp>
          <p:nvGrpSpPr>
            <p:cNvPr id="25" name="Группа 24"/>
            <p:cNvGrpSpPr/>
            <p:nvPr/>
          </p:nvGrpSpPr>
          <p:grpSpPr>
            <a:xfrm rot="411506">
              <a:off x="5668074" y="553055"/>
              <a:ext cx="2138344" cy="901640"/>
              <a:chOff x="6143059" y="1916831"/>
              <a:chExt cx="2138344" cy="901640"/>
            </a:xfrm>
          </p:grpSpPr>
          <p:sp>
            <p:nvSpPr>
              <p:cNvPr id="11" name="Овал 10"/>
              <p:cNvSpPr/>
              <p:nvPr/>
            </p:nvSpPr>
            <p:spPr>
              <a:xfrm>
                <a:off x="6143059" y="1916831"/>
                <a:ext cx="2138344" cy="901640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6291226" y="2074735"/>
                <a:ext cx="150386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solidFill>
                      <a:schemeClr val="bg1">
                        <a:lumMod val="65000"/>
                        <a:lumOff val="35000"/>
                      </a:schemeClr>
                    </a:solidFill>
                  </a:rPr>
                  <a:t>Назначение</a:t>
                </a:r>
                <a:endParaRPr lang="ru-RU" b="1" dirty="0">
                  <a:solidFill>
                    <a:schemeClr val="bg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grpSp>
          <p:nvGrpSpPr>
            <p:cNvPr id="27" name="Группа 26"/>
            <p:cNvGrpSpPr/>
            <p:nvPr/>
          </p:nvGrpSpPr>
          <p:grpSpPr>
            <a:xfrm rot="521039">
              <a:off x="6597201" y="1991729"/>
              <a:ext cx="1852765" cy="960029"/>
              <a:chOff x="6164472" y="3289560"/>
              <a:chExt cx="1852765" cy="960029"/>
            </a:xfrm>
          </p:grpSpPr>
          <p:sp>
            <p:nvSpPr>
              <p:cNvPr id="14" name="Овал 13"/>
              <p:cNvSpPr/>
              <p:nvPr/>
            </p:nvSpPr>
            <p:spPr>
              <a:xfrm>
                <a:off x="6164472" y="3289560"/>
                <a:ext cx="1852765" cy="960029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6307396" y="3454345"/>
                <a:ext cx="1283087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solidFill>
                      <a:schemeClr val="bg1">
                        <a:lumMod val="65000"/>
                        <a:lumOff val="35000"/>
                      </a:schemeClr>
                    </a:solidFill>
                  </a:rPr>
                  <a:t>Материал</a:t>
                </a:r>
                <a:endParaRPr lang="ru-RU" b="1" dirty="0">
                  <a:solidFill>
                    <a:schemeClr val="bg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grpSp>
          <p:nvGrpSpPr>
            <p:cNvPr id="29" name="Группа 28"/>
            <p:cNvGrpSpPr/>
            <p:nvPr/>
          </p:nvGrpSpPr>
          <p:grpSpPr>
            <a:xfrm>
              <a:off x="3342027" y="4088298"/>
              <a:ext cx="2794397" cy="1067222"/>
              <a:chOff x="3468676" y="3963492"/>
              <a:chExt cx="2794397" cy="1067222"/>
            </a:xfrm>
          </p:grpSpPr>
          <p:sp>
            <p:nvSpPr>
              <p:cNvPr id="7" name="Овал 6"/>
              <p:cNvSpPr/>
              <p:nvPr/>
            </p:nvSpPr>
            <p:spPr>
              <a:xfrm>
                <a:off x="3468676" y="3963492"/>
                <a:ext cx="2794397" cy="1067222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565622" y="4204959"/>
                <a:ext cx="165250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ru-RU" b="1" u="sng" dirty="0" smtClean="0">
                    <a:solidFill>
                      <a:srgbClr val="C00000"/>
                    </a:solidFill>
                  </a:rPr>
                  <a:t>ОПРЕДЕЛЕНИЕ</a:t>
                </a:r>
                <a:endParaRPr lang="ru-RU" b="1" u="sng" dirty="0">
                  <a:solidFill>
                    <a:srgbClr val="C00000"/>
                  </a:solidFill>
                </a:endParaRPr>
              </a:p>
            </p:txBody>
          </p:sp>
        </p:grpSp>
        <p:cxnSp>
          <p:nvCxnSpPr>
            <p:cNvPr id="36" name="Прямая со стрелкой 35"/>
            <p:cNvCxnSpPr/>
            <p:nvPr/>
          </p:nvCxnSpPr>
          <p:spPr>
            <a:xfrm rot="16200000" flipH="1">
              <a:off x="4396371" y="5380840"/>
              <a:ext cx="439979" cy="28096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 стрелкой 36"/>
            <p:cNvCxnSpPr/>
            <p:nvPr/>
          </p:nvCxnSpPr>
          <p:spPr>
            <a:xfrm>
              <a:off x="5357818" y="3286124"/>
              <a:ext cx="1071570" cy="571504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 стрелкой 38"/>
            <p:cNvCxnSpPr/>
            <p:nvPr/>
          </p:nvCxnSpPr>
          <p:spPr>
            <a:xfrm flipV="1">
              <a:off x="5572132" y="2357431"/>
              <a:ext cx="1071570" cy="642941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 стрелкой 41"/>
            <p:cNvCxnSpPr/>
            <p:nvPr/>
          </p:nvCxnSpPr>
          <p:spPr>
            <a:xfrm rot="10800000" flipV="1">
              <a:off x="2918714" y="3357561"/>
              <a:ext cx="938907" cy="854452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 стрелкой 43"/>
            <p:cNvCxnSpPr>
              <a:endCxn id="6" idx="4"/>
            </p:cNvCxnSpPr>
            <p:nvPr/>
          </p:nvCxnSpPr>
          <p:spPr>
            <a:xfrm rot="16200000" flipV="1">
              <a:off x="4004509" y="2176206"/>
              <a:ext cx="841011" cy="154739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 стрелкой 52"/>
            <p:cNvCxnSpPr>
              <a:stCxn id="4" idx="7"/>
            </p:cNvCxnSpPr>
            <p:nvPr/>
          </p:nvCxnSpPr>
          <p:spPr>
            <a:xfrm rot="5400000" flipH="1" flipV="1">
              <a:off x="4998641" y="1512128"/>
              <a:ext cx="1514139" cy="918728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 стрелкой 58"/>
            <p:cNvCxnSpPr/>
            <p:nvPr/>
          </p:nvCxnSpPr>
          <p:spPr>
            <a:xfrm flipH="1" flipV="1">
              <a:off x="2350103" y="2057749"/>
              <a:ext cx="1409676" cy="907773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TextBox 60"/>
          <p:cNvSpPr txBox="1"/>
          <p:nvPr/>
        </p:nvSpPr>
        <p:spPr>
          <a:xfrm>
            <a:off x="7643834" y="142852"/>
            <a:ext cx="13805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u="sng" dirty="0" smtClean="0">
                <a:solidFill>
                  <a:srgbClr val="C00000"/>
                </a:solidFill>
              </a:rPr>
              <a:t>КЛАСТЕР</a:t>
            </a:r>
            <a:endParaRPr lang="ru-RU" sz="2000" b="1" u="sng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0" y="0"/>
            <a:ext cx="622715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 smtClean="0">
                <a:solidFill>
                  <a:srgbClr val="FF9900"/>
                </a:solidFill>
              </a:rPr>
              <a:t>Обобщение и систематизация информации </a:t>
            </a:r>
            <a:r>
              <a:rPr lang="ru-RU" b="1" dirty="0" smtClean="0">
                <a:solidFill>
                  <a:srgbClr val="FF9900"/>
                </a:solidFill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6600"/>
                </a:solidFill>
              </a:rPr>
              <a:t> что вы узнали о произведениях ДПИ?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6600"/>
                </a:solidFill>
              </a:rPr>
              <a:t> составьте определение ДПИ и запишите в кластер;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6600"/>
                </a:solidFill>
              </a:rPr>
              <a:t> продолжите составление кластера, «прикрепляя» </a:t>
            </a:r>
          </a:p>
          <a:p>
            <a:r>
              <a:rPr lang="ru-RU" b="1" dirty="0" smtClean="0">
                <a:solidFill>
                  <a:srgbClr val="006600"/>
                </a:solidFill>
              </a:rPr>
              <a:t>  термины к соответствующему сектору.</a:t>
            </a:r>
          </a:p>
          <a:p>
            <a:r>
              <a:rPr lang="ru-RU" b="1" dirty="0" smtClean="0">
                <a:solidFill>
                  <a:srgbClr val="006600"/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endParaRPr lang="ru-RU" b="1" dirty="0" smtClean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94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81742" y="263132"/>
            <a:ext cx="4572000" cy="984885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Батик</a:t>
            </a:r>
          </a:p>
          <a:p>
            <a:r>
              <a:rPr lang="ru-RU" sz="20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Художественная </a:t>
            </a:r>
            <a:r>
              <a:rPr lang="ru-RU" sz="2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резьба</a:t>
            </a:r>
          </a:p>
          <a:p>
            <a:r>
              <a:rPr lang="ru-RU" sz="20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Дерево</a:t>
            </a:r>
          </a:p>
          <a:p>
            <a:r>
              <a:rPr lang="ru-RU" sz="2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Металл</a:t>
            </a:r>
          </a:p>
          <a:p>
            <a:r>
              <a:rPr lang="ru-RU" sz="2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Утварь</a:t>
            </a:r>
          </a:p>
          <a:p>
            <a:r>
              <a:rPr lang="ru-RU" sz="20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Гжель</a:t>
            </a:r>
          </a:p>
          <a:p>
            <a:r>
              <a:rPr lang="ru-RU" sz="2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Хохлома</a:t>
            </a:r>
          </a:p>
          <a:p>
            <a:r>
              <a:rPr lang="ru-RU" sz="2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Люди</a:t>
            </a:r>
          </a:p>
          <a:p>
            <a:r>
              <a:rPr lang="ru-RU" sz="20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Стекло</a:t>
            </a:r>
          </a:p>
          <a:p>
            <a:r>
              <a:rPr lang="ru-RU" sz="2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Текстиль</a:t>
            </a:r>
          </a:p>
          <a:p>
            <a:r>
              <a:rPr lang="ru-RU" sz="2000" dirty="0" err="1">
                <a:solidFill>
                  <a:schemeClr val="bg1">
                    <a:lumMod val="65000"/>
                    <a:lumOff val="35000"/>
                  </a:schemeClr>
                </a:solidFill>
              </a:rPr>
              <a:t>Жостовская</a:t>
            </a:r>
            <a:r>
              <a:rPr lang="ru-RU" sz="20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роспись</a:t>
            </a:r>
          </a:p>
          <a:p>
            <a:r>
              <a:rPr lang="ru-RU" sz="2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Гобелен</a:t>
            </a:r>
            <a:endParaRPr lang="ru-RU" sz="2000" dirty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Кружевоплетение</a:t>
            </a:r>
          </a:p>
          <a:p>
            <a:r>
              <a:rPr lang="ru-RU" sz="2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Кость</a:t>
            </a:r>
          </a:p>
          <a:p>
            <a:r>
              <a:rPr lang="ru-RU" sz="2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Украшения</a:t>
            </a:r>
          </a:p>
          <a:p>
            <a:r>
              <a:rPr lang="ru-RU" sz="20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Богородская </a:t>
            </a:r>
            <a:r>
              <a:rPr lang="ru-RU" sz="2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игрушка</a:t>
            </a:r>
          </a:p>
          <a:p>
            <a:r>
              <a:rPr lang="ru-RU" sz="20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Сюжетная композиция</a:t>
            </a:r>
          </a:p>
          <a:p>
            <a:r>
              <a:rPr lang="ru-RU" sz="20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Узоры и </a:t>
            </a:r>
            <a:r>
              <a:rPr lang="ru-RU" sz="2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орнаменты</a:t>
            </a:r>
          </a:p>
          <a:p>
            <a:r>
              <a:rPr lang="ru-RU" sz="2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Витраж</a:t>
            </a:r>
          </a:p>
          <a:p>
            <a:r>
              <a:rPr lang="ru-RU" sz="2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Мифические персонажи</a:t>
            </a:r>
            <a:endParaRPr lang="ru-RU" sz="2000" dirty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143504" y="285728"/>
            <a:ext cx="3186385" cy="109568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Ювелирное искусство</a:t>
            </a:r>
          </a:p>
          <a:p>
            <a:r>
              <a:rPr lang="ru-RU" sz="2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Мозаика</a:t>
            </a:r>
          </a:p>
          <a:p>
            <a:r>
              <a:rPr lang="ru-RU" sz="20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Дымковская </a:t>
            </a:r>
            <a:r>
              <a:rPr lang="ru-RU" sz="2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игрушка</a:t>
            </a:r>
          </a:p>
          <a:p>
            <a:r>
              <a:rPr lang="ru-RU" sz="2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Животные</a:t>
            </a:r>
          </a:p>
          <a:p>
            <a:r>
              <a:rPr lang="ru-RU" sz="20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Макраме</a:t>
            </a:r>
          </a:p>
          <a:p>
            <a:r>
              <a:rPr lang="ru-RU" sz="2000" dirty="0" err="1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Бисероплетение</a:t>
            </a:r>
            <a:endParaRPr lang="ru-RU" sz="2000" dirty="0" smtClean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r>
              <a:rPr lang="ru-RU" sz="20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Бумага</a:t>
            </a:r>
          </a:p>
          <a:p>
            <a:r>
              <a:rPr lang="ru-RU" sz="2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Камень</a:t>
            </a:r>
          </a:p>
          <a:p>
            <a:r>
              <a:rPr lang="ru-RU" sz="2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Одежда</a:t>
            </a:r>
          </a:p>
          <a:p>
            <a:r>
              <a:rPr lang="ru-RU" sz="20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Палехская </a:t>
            </a:r>
            <a:r>
              <a:rPr lang="ru-RU" sz="2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миниатюра</a:t>
            </a:r>
          </a:p>
          <a:p>
            <a:r>
              <a:rPr lang="ru-RU" sz="2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Ковка</a:t>
            </a:r>
          </a:p>
          <a:p>
            <a:r>
              <a:rPr lang="ru-RU" sz="2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Глина</a:t>
            </a:r>
          </a:p>
          <a:p>
            <a:r>
              <a:rPr lang="ru-RU" sz="20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Городецкая </a:t>
            </a:r>
            <a:r>
              <a:rPr lang="ru-RU" sz="2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роспись</a:t>
            </a:r>
          </a:p>
          <a:p>
            <a:r>
              <a:rPr lang="ru-RU" sz="2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Вязание</a:t>
            </a:r>
          </a:p>
          <a:p>
            <a:r>
              <a:rPr lang="ru-RU" sz="2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Растения</a:t>
            </a:r>
          </a:p>
          <a:p>
            <a:r>
              <a:rPr lang="ru-RU" sz="20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Керамика</a:t>
            </a:r>
          </a:p>
          <a:p>
            <a:r>
              <a:rPr lang="ru-RU" sz="2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Вышивка</a:t>
            </a:r>
          </a:p>
          <a:p>
            <a:r>
              <a:rPr lang="ru-RU" sz="2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Игрушки</a:t>
            </a:r>
          </a:p>
          <a:p>
            <a:r>
              <a:rPr lang="ru-RU" sz="20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Художественная </a:t>
            </a:r>
            <a:r>
              <a:rPr lang="ru-RU" sz="20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роспись</a:t>
            </a:r>
          </a:p>
          <a:p>
            <a:r>
              <a:rPr lang="ru-RU" sz="20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Мебель</a:t>
            </a:r>
          </a:p>
          <a:p>
            <a:endParaRPr lang="ru-RU" dirty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 smtClean="0"/>
              <a:t> 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265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Оксана\Desktop\ИЗО ДПИ\DSC028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4" y="4000504"/>
            <a:ext cx="3807972" cy="21419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Оксана\Desktop\ИЗО ДПИ\DSC0278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000108"/>
            <a:ext cx="4143404" cy="23306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Оксана\Desktop\ИЗО ДПИ\DSC0277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72" y="3000372"/>
            <a:ext cx="4312964" cy="24260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Оксана\Desktop\Урок ИЗО 5 кл_ДПИ_знакомство\DSC02687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2852"/>
            <a:ext cx="3976717" cy="22369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7" name="Прямоугольник 6"/>
          <p:cNvSpPr/>
          <p:nvPr/>
        </p:nvSpPr>
        <p:spPr>
          <a:xfrm>
            <a:off x="4572000" y="14285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/>
            <a:r>
              <a:rPr lang="ru-RU" u="sng" dirty="0" smtClean="0">
                <a:solidFill>
                  <a:srgbClr val="FFC2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Время выполнения работы: </a:t>
            </a:r>
            <a:r>
              <a:rPr lang="ru-RU" u="sng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минут</a:t>
            </a:r>
            <a:endParaRPr lang="ru-RU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4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Прямая со стрелкой 31"/>
          <p:cNvCxnSpPr>
            <a:stCxn id="4" idx="4"/>
            <a:endCxn id="7" idx="0"/>
          </p:cNvCxnSpPr>
          <p:nvPr/>
        </p:nvCxnSpPr>
        <p:spPr>
          <a:xfrm rot="16200000" flipH="1">
            <a:off x="4492030" y="4160180"/>
            <a:ext cx="282104" cy="77646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57"/>
          <p:cNvGrpSpPr/>
          <p:nvPr/>
        </p:nvGrpSpPr>
        <p:grpSpPr>
          <a:xfrm>
            <a:off x="1142976" y="1428736"/>
            <a:ext cx="6336845" cy="5188540"/>
            <a:chOff x="47370" y="-610379"/>
            <a:chExt cx="8468955" cy="8408496"/>
          </a:xfrm>
        </p:grpSpPr>
        <p:grpSp>
          <p:nvGrpSpPr>
            <p:cNvPr id="3" name="Группа 29"/>
            <p:cNvGrpSpPr/>
            <p:nvPr/>
          </p:nvGrpSpPr>
          <p:grpSpPr>
            <a:xfrm>
              <a:off x="3759779" y="2570381"/>
              <a:ext cx="1800200" cy="1080120"/>
              <a:chOff x="3635896" y="2636912"/>
              <a:chExt cx="1800200" cy="1080120"/>
            </a:xfrm>
          </p:grpSpPr>
          <p:sp>
            <p:nvSpPr>
              <p:cNvPr id="4" name="Овал 3"/>
              <p:cNvSpPr/>
              <p:nvPr/>
            </p:nvSpPr>
            <p:spPr>
              <a:xfrm>
                <a:off x="3635896" y="2636912"/>
                <a:ext cx="1800200" cy="1080120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3779819" y="2713481"/>
                <a:ext cx="1503009" cy="98029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ru-RU" sz="3600" b="1" dirty="0" smtClean="0">
                    <a:solidFill>
                      <a:schemeClr val="bg1"/>
                    </a:solidFill>
                  </a:rPr>
                  <a:t>ДПИ</a:t>
                </a:r>
                <a:endParaRPr lang="ru-RU" sz="36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8" name="Овал 7"/>
            <p:cNvSpPr/>
            <p:nvPr/>
          </p:nvSpPr>
          <p:spPr>
            <a:xfrm>
              <a:off x="2243276" y="5641293"/>
              <a:ext cx="4656299" cy="2156824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47370" y="-610379"/>
              <a:ext cx="2577803" cy="3663246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002112" y="-494607"/>
              <a:ext cx="429336" cy="114719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4000" dirty="0" smtClean="0">
                  <a:solidFill>
                    <a:srgbClr val="C00000"/>
                  </a:solidFill>
                </a:rPr>
                <a:t>?</a:t>
              </a:r>
              <a:endParaRPr lang="ru-RU" sz="4000" dirty="0">
                <a:solidFill>
                  <a:srgbClr val="C00000"/>
                </a:solidFill>
              </a:endParaRPr>
            </a:p>
          </p:txBody>
        </p:sp>
        <p:grpSp>
          <p:nvGrpSpPr>
            <p:cNvPr id="13" name="Группа 18"/>
            <p:cNvGrpSpPr/>
            <p:nvPr/>
          </p:nvGrpSpPr>
          <p:grpSpPr>
            <a:xfrm rot="760801">
              <a:off x="6241853" y="3693594"/>
              <a:ext cx="1990090" cy="1238468"/>
              <a:chOff x="982370" y="1602697"/>
              <a:chExt cx="1990090" cy="1238468"/>
            </a:xfrm>
          </p:grpSpPr>
          <p:sp>
            <p:nvSpPr>
              <p:cNvPr id="12" name="Овал 11"/>
              <p:cNvSpPr/>
              <p:nvPr/>
            </p:nvSpPr>
            <p:spPr>
              <a:xfrm>
                <a:off x="982370" y="1602697"/>
                <a:ext cx="1957559" cy="1238468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058973" y="1639032"/>
                <a:ext cx="1913487" cy="85408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sz="1600" b="1" dirty="0" smtClean="0">
                    <a:solidFill>
                      <a:schemeClr val="bg1">
                        <a:lumMod val="65000"/>
                        <a:lumOff val="35000"/>
                      </a:schemeClr>
                    </a:solidFill>
                  </a:rPr>
                  <a:t>Тема</a:t>
                </a:r>
              </a:p>
              <a:p>
                <a:pPr algn="ctr"/>
                <a:r>
                  <a:rPr lang="ru-RU" sz="1600" b="1" dirty="0" smtClean="0">
                    <a:solidFill>
                      <a:schemeClr val="bg1">
                        <a:lumMod val="65000"/>
                        <a:lumOff val="35000"/>
                      </a:schemeClr>
                    </a:solidFill>
                  </a:rPr>
                  <a:t>изображения</a:t>
                </a:r>
                <a:endParaRPr lang="ru-RU" sz="1600" b="1" dirty="0">
                  <a:solidFill>
                    <a:schemeClr val="bg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grpSp>
          <p:nvGrpSpPr>
            <p:cNvPr id="16" name="Группа 20"/>
            <p:cNvGrpSpPr/>
            <p:nvPr/>
          </p:nvGrpSpPr>
          <p:grpSpPr>
            <a:xfrm rot="20938299">
              <a:off x="3374183" y="614721"/>
              <a:ext cx="1667612" cy="1189458"/>
              <a:chOff x="3831429" y="1468349"/>
              <a:chExt cx="1443827" cy="978268"/>
            </a:xfrm>
          </p:grpSpPr>
          <p:sp>
            <p:nvSpPr>
              <p:cNvPr id="6" name="Овал 5"/>
              <p:cNvSpPr/>
              <p:nvPr/>
            </p:nvSpPr>
            <p:spPr>
              <a:xfrm>
                <a:off x="3831429" y="1468349"/>
                <a:ext cx="1443827" cy="978268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180516" y="1621042"/>
                <a:ext cx="710959" cy="5315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b="1" dirty="0" smtClean="0">
                    <a:solidFill>
                      <a:schemeClr val="bg1">
                        <a:lumMod val="65000"/>
                        <a:lumOff val="35000"/>
                      </a:schemeClr>
                    </a:solidFill>
                  </a:rPr>
                  <a:t>Виды</a:t>
                </a:r>
              </a:p>
              <a:p>
                <a:pPr algn="ctr"/>
                <a:r>
                  <a:rPr lang="ru-RU" b="1" dirty="0" smtClean="0">
                    <a:solidFill>
                      <a:schemeClr val="bg1">
                        <a:lumMod val="65000"/>
                        <a:lumOff val="35000"/>
                      </a:schemeClr>
                    </a:solidFill>
                  </a:rPr>
                  <a:t>ДПИ</a:t>
                </a:r>
                <a:endParaRPr lang="ru-RU" b="1" dirty="0">
                  <a:solidFill>
                    <a:schemeClr val="bg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grpSp>
          <p:nvGrpSpPr>
            <p:cNvPr id="17" name="Группа 22"/>
            <p:cNvGrpSpPr/>
            <p:nvPr/>
          </p:nvGrpSpPr>
          <p:grpSpPr>
            <a:xfrm>
              <a:off x="501021" y="3481651"/>
              <a:ext cx="2507237" cy="1793487"/>
              <a:chOff x="3968844" y="815136"/>
              <a:chExt cx="2507237" cy="1793487"/>
            </a:xfrm>
          </p:grpSpPr>
          <p:sp>
            <p:nvSpPr>
              <p:cNvPr id="15" name="Овал 14"/>
              <p:cNvSpPr/>
              <p:nvPr/>
            </p:nvSpPr>
            <p:spPr>
              <a:xfrm>
                <a:off x="3968844" y="815136"/>
                <a:ext cx="2507237" cy="1793487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4058388" y="1128149"/>
                <a:ext cx="2408335" cy="12136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sz="1600" b="1" dirty="0" smtClean="0">
                    <a:solidFill>
                      <a:schemeClr val="bg1">
                        <a:lumMod val="65000"/>
                        <a:lumOff val="35000"/>
                      </a:schemeClr>
                    </a:solidFill>
                  </a:rPr>
                  <a:t>Художественные</a:t>
                </a:r>
              </a:p>
              <a:p>
                <a:pPr algn="ctr"/>
                <a:r>
                  <a:rPr lang="ru-RU" sz="1600" b="1" dirty="0" smtClean="0">
                    <a:solidFill>
                      <a:schemeClr val="bg1">
                        <a:lumMod val="65000"/>
                        <a:lumOff val="35000"/>
                      </a:schemeClr>
                    </a:solidFill>
                  </a:rPr>
                  <a:t>промыслы</a:t>
                </a:r>
              </a:p>
              <a:p>
                <a:pPr algn="ctr"/>
                <a:r>
                  <a:rPr lang="ru-RU" sz="1600" b="1" dirty="0" smtClean="0">
                    <a:solidFill>
                      <a:schemeClr val="bg1">
                        <a:lumMod val="65000"/>
                        <a:lumOff val="35000"/>
                      </a:schemeClr>
                    </a:solidFill>
                  </a:rPr>
                  <a:t>России</a:t>
                </a:r>
                <a:endParaRPr lang="ru-RU" sz="1600" b="1" dirty="0">
                  <a:solidFill>
                    <a:schemeClr val="bg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grpSp>
          <p:nvGrpSpPr>
            <p:cNvPr id="19" name="Группа 24"/>
            <p:cNvGrpSpPr/>
            <p:nvPr/>
          </p:nvGrpSpPr>
          <p:grpSpPr>
            <a:xfrm rot="411506">
              <a:off x="5668074" y="553055"/>
              <a:ext cx="2138344" cy="901640"/>
              <a:chOff x="6143059" y="1916831"/>
              <a:chExt cx="2138344" cy="901640"/>
            </a:xfrm>
          </p:grpSpPr>
          <p:sp>
            <p:nvSpPr>
              <p:cNvPr id="11" name="Овал 10"/>
              <p:cNvSpPr/>
              <p:nvPr/>
            </p:nvSpPr>
            <p:spPr>
              <a:xfrm>
                <a:off x="6143059" y="1916831"/>
                <a:ext cx="2138344" cy="901640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6291226" y="2074735"/>
                <a:ext cx="150386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solidFill>
                      <a:schemeClr val="bg1">
                        <a:lumMod val="65000"/>
                        <a:lumOff val="35000"/>
                      </a:schemeClr>
                    </a:solidFill>
                  </a:rPr>
                  <a:t>Назначение</a:t>
                </a:r>
                <a:endParaRPr lang="ru-RU" b="1" dirty="0">
                  <a:solidFill>
                    <a:schemeClr val="bg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grpSp>
          <p:nvGrpSpPr>
            <p:cNvPr id="21" name="Группа 26"/>
            <p:cNvGrpSpPr/>
            <p:nvPr/>
          </p:nvGrpSpPr>
          <p:grpSpPr>
            <a:xfrm rot="521039">
              <a:off x="6599504" y="1996766"/>
              <a:ext cx="1916821" cy="924631"/>
              <a:chOff x="6164470" y="3289559"/>
              <a:chExt cx="1916821" cy="924631"/>
            </a:xfrm>
          </p:grpSpPr>
          <p:sp>
            <p:nvSpPr>
              <p:cNvPr id="14" name="Овал 13"/>
              <p:cNvSpPr/>
              <p:nvPr/>
            </p:nvSpPr>
            <p:spPr>
              <a:xfrm>
                <a:off x="6164470" y="3289559"/>
                <a:ext cx="1916821" cy="924631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6307396" y="3454345"/>
                <a:ext cx="1283087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solidFill>
                      <a:schemeClr val="bg1">
                        <a:lumMod val="65000"/>
                        <a:lumOff val="35000"/>
                      </a:schemeClr>
                    </a:solidFill>
                  </a:rPr>
                  <a:t>Материал</a:t>
                </a:r>
                <a:endParaRPr lang="ru-RU" b="1" dirty="0">
                  <a:solidFill>
                    <a:schemeClr val="bg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grpSp>
          <p:nvGrpSpPr>
            <p:cNvPr id="23" name="Группа 28"/>
            <p:cNvGrpSpPr/>
            <p:nvPr/>
          </p:nvGrpSpPr>
          <p:grpSpPr>
            <a:xfrm>
              <a:off x="3455979" y="4107676"/>
              <a:ext cx="2615344" cy="1070531"/>
              <a:chOff x="3582628" y="3982870"/>
              <a:chExt cx="2615344" cy="1070531"/>
            </a:xfrm>
          </p:grpSpPr>
          <p:sp>
            <p:nvSpPr>
              <p:cNvPr id="7" name="Овал 6"/>
              <p:cNvSpPr/>
              <p:nvPr/>
            </p:nvSpPr>
            <p:spPr>
              <a:xfrm>
                <a:off x="3582628" y="3982870"/>
                <a:ext cx="2615344" cy="1070531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611091" y="4242999"/>
                <a:ext cx="2504058" cy="56016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ru-RU" b="1" u="sng" dirty="0" smtClean="0">
                    <a:solidFill>
                      <a:schemeClr val="bg1"/>
                    </a:solidFill>
                  </a:rPr>
                  <a:t>ОПРЕДЕЛЕНИЕ</a:t>
                </a:r>
                <a:endParaRPr lang="ru-RU" b="1" u="sng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36" name="Прямая со стрелкой 35"/>
            <p:cNvCxnSpPr>
              <a:stCxn id="7" idx="4"/>
            </p:cNvCxnSpPr>
            <p:nvPr/>
          </p:nvCxnSpPr>
          <p:spPr>
            <a:xfrm rot="5400000">
              <a:off x="4455199" y="5448617"/>
              <a:ext cx="578863" cy="38041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 стрелкой 36"/>
            <p:cNvCxnSpPr/>
            <p:nvPr/>
          </p:nvCxnSpPr>
          <p:spPr>
            <a:xfrm>
              <a:off x="5357818" y="3286124"/>
              <a:ext cx="1071570" cy="571504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 стрелкой 38"/>
            <p:cNvCxnSpPr/>
            <p:nvPr/>
          </p:nvCxnSpPr>
          <p:spPr>
            <a:xfrm flipV="1">
              <a:off x="5572132" y="2357431"/>
              <a:ext cx="1071570" cy="642941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 стрелкой 41"/>
            <p:cNvCxnSpPr/>
            <p:nvPr/>
          </p:nvCxnSpPr>
          <p:spPr>
            <a:xfrm rot="10800000" flipV="1">
              <a:off x="2918714" y="3357561"/>
              <a:ext cx="938907" cy="854452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 стрелкой 43"/>
            <p:cNvCxnSpPr>
              <a:endCxn id="6" idx="4"/>
            </p:cNvCxnSpPr>
            <p:nvPr/>
          </p:nvCxnSpPr>
          <p:spPr>
            <a:xfrm rot="16200000" flipV="1">
              <a:off x="4007873" y="2084185"/>
              <a:ext cx="722986" cy="139638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 стрелкой 52"/>
            <p:cNvCxnSpPr/>
            <p:nvPr/>
          </p:nvCxnSpPr>
          <p:spPr>
            <a:xfrm flipV="1">
              <a:off x="5202979" y="1357779"/>
              <a:ext cx="1109674" cy="1273489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 стрелкой 58"/>
            <p:cNvCxnSpPr/>
            <p:nvPr/>
          </p:nvCxnSpPr>
          <p:spPr>
            <a:xfrm flipH="1" flipV="1">
              <a:off x="2350103" y="2057749"/>
              <a:ext cx="1409676" cy="907773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142844" y="142852"/>
            <a:ext cx="67120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 smtClean="0">
                <a:solidFill>
                  <a:srgbClr val="FF9900"/>
                </a:solidFill>
              </a:rPr>
              <a:t>Индивидуальное домашнее задание</a:t>
            </a:r>
            <a:r>
              <a:rPr lang="ru-RU" b="1" dirty="0" smtClean="0">
                <a:solidFill>
                  <a:srgbClr val="C00000"/>
                </a:solidFill>
              </a:rPr>
              <a:t>: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узнать значение терминов, попавших в сектор «вопрос».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40" name="Прямая со стрелкой 39"/>
          <p:cNvCxnSpPr/>
          <p:nvPr/>
        </p:nvCxnSpPr>
        <p:spPr>
          <a:xfrm rot="10800000" flipV="1">
            <a:off x="1285852" y="4929198"/>
            <a:ext cx="428628" cy="285752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 rot="20725248">
            <a:off x="357158" y="5072074"/>
            <a:ext cx="8390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Гжель</a:t>
            </a:r>
          </a:p>
          <a:p>
            <a:r>
              <a:rPr lang="ru-RU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….</a:t>
            </a:r>
            <a:endParaRPr lang="ru-RU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5" name="Овал 44"/>
          <p:cNvSpPr/>
          <p:nvPr/>
        </p:nvSpPr>
        <p:spPr>
          <a:xfrm rot="20938299">
            <a:off x="133122" y="4897204"/>
            <a:ext cx="1305817" cy="151787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6" name="Прямая со стрелкой 45"/>
          <p:cNvCxnSpPr>
            <a:stCxn id="6" idx="0"/>
          </p:cNvCxnSpPr>
          <p:nvPr/>
        </p:nvCxnSpPr>
        <p:spPr>
          <a:xfrm rot="16200000" flipV="1">
            <a:off x="3961256" y="1968067"/>
            <a:ext cx="405099" cy="40865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>
            <a:stCxn id="11" idx="0"/>
          </p:cNvCxnSpPr>
          <p:nvPr/>
        </p:nvCxnSpPr>
        <p:spPr>
          <a:xfrm rot="5400000" flipH="1" flipV="1">
            <a:off x="6088561" y="1736369"/>
            <a:ext cx="505560" cy="31897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V="1">
            <a:off x="7000892" y="2714620"/>
            <a:ext cx="571504" cy="428628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stCxn id="12" idx="6"/>
          </p:cNvCxnSpPr>
          <p:nvPr/>
        </p:nvCxnSpPr>
        <p:spPr>
          <a:xfrm>
            <a:off x="7225128" y="4624733"/>
            <a:ext cx="418706" cy="233051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3857620" y="1214422"/>
            <a:ext cx="12252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Керамика</a:t>
            </a:r>
          </a:p>
          <a:p>
            <a:r>
              <a:rPr lang="ru-RU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…….</a:t>
            </a:r>
            <a:endParaRPr lang="ru-RU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 rot="583417">
            <a:off x="6696866" y="1214422"/>
            <a:ext cx="11291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Игрушки</a:t>
            </a:r>
          </a:p>
          <a:p>
            <a:r>
              <a:rPr lang="ru-RU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……</a:t>
            </a:r>
          </a:p>
        </p:txBody>
      </p:sp>
      <p:sp>
        <p:nvSpPr>
          <p:cNvPr id="70" name="Прямоугольник 69"/>
          <p:cNvSpPr/>
          <p:nvPr/>
        </p:nvSpPr>
        <p:spPr>
          <a:xfrm rot="1014747">
            <a:off x="7715272" y="2214554"/>
            <a:ext cx="9755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Дерево</a:t>
            </a:r>
          </a:p>
          <a:p>
            <a:r>
              <a:rPr lang="ru-RU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….</a:t>
            </a:r>
            <a:endParaRPr lang="ru-RU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7500958" y="4857760"/>
            <a:ext cx="12991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Животные</a:t>
            </a:r>
          </a:p>
          <a:p>
            <a:r>
              <a:rPr lang="ru-RU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…….</a:t>
            </a:r>
          </a:p>
        </p:txBody>
      </p:sp>
      <p:sp>
        <p:nvSpPr>
          <p:cNvPr id="76" name="Овал 75"/>
          <p:cNvSpPr/>
          <p:nvPr/>
        </p:nvSpPr>
        <p:spPr>
          <a:xfrm rot="411506">
            <a:off x="3473879" y="1017700"/>
            <a:ext cx="1820789" cy="8609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Овал 77"/>
          <p:cNvSpPr/>
          <p:nvPr/>
        </p:nvSpPr>
        <p:spPr>
          <a:xfrm rot="411506">
            <a:off x="6385555" y="857879"/>
            <a:ext cx="1600003" cy="1168952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Овал 78"/>
          <p:cNvSpPr/>
          <p:nvPr/>
        </p:nvSpPr>
        <p:spPr>
          <a:xfrm rot="1273230">
            <a:off x="7244136" y="2113108"/>
            <a:ext cx="1604505" cy="74856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Овал 79"/>
          <p:cNvSpPr/>
          <p:nvPr/>
        </p:nvSpPr>
        <p:spPr>
          <a:xfrm rot="411506">
            <a:off x="7378236" y="4784987"/>
            <a:ext cx="1600003" cy="86818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Прямоугольник 83"/>
          <p:cNvSpPr/>
          <p:nvPr/>
        </p:nvSpPr>
        <p:spPr>
          <a:xfrm>
            <a:off x="1643042" y="2071678"/>
            <a:ext cx="106304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Батик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Ковка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Гобелен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…….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94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Оксана\Desktop\Урок ИЗО 5 кл_ДПИ_знакомство\DSC026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3429000"/>
            <a:ext cx="2286016" cy="12858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Users\Оксана\Desktop\Урок ИЗО 5 кл_ДПИ_знакомство\DSC0266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4" y="5357826"/>
            <a:ext cx="2357454" cy="13260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Оксана\Desktop\ИЗО ДПИ\DSC0279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60" y="4286256"/>
            <a:ext cx="2540017" cy="14287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2844" y="142852"/>
            <a:ext cx="900115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ru-RU" sz="2400" u="sng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 работы учащихся</a:t>
            </a:r>
            <a:r>
              <a:rPr lang="ru-RU" sz="24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285750" indent="-285750"/>
            <a:endParaRPr lang="ru-RU" sz="2000" dirty="0" smtClean="0">
              <a:solidFill>
                <a:srgbClr val="FFC26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AutoNum type="arabicPeriod"/>
            </a:pPr>
            <a:r>
              <a:rPr lang="ru-RU" sz="2000" u="sng" dirty="0" smtClean="0">
                <a:solidFill>
                  <a:srgbClr val="FFC2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Бонус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1 балл за удачную демонстрацию. </a:t>
            </a:r>
          </a:p>
          <a:p>
            <a:pPr marL="457200" indent="-457200"/>
            <a:endParaRPr lang="ru-RU" sz="20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/>
            <a:r>
              <a:rPr lang="ru-RU" sz="2000" dirty="0" smtClean="0">
                <a:solidFill>
                  <a:srgbClr val="FFC2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  </a:t>
            </a:r>
            <a:r>
              <a:rPr lang="ru-RU" sz="2000" u="sng" dirty="0" smtClean="0">
                <a:solidFill>
                  <a:srgbClr val="FFC2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Самооценка учащихся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добавление баллов за вклад в работу группы: </a:t>
            </a:r>
          </a:p>
          <a:p>
            <a:pPr marL="1828800" lvl="3" indent="-457200"/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828800" lvl="3" indent="-457200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– участвовал;</a:t>
            </a:r>
          </a:p>
          <a:p>
            <a:pPr marL="1828800" lvl="3" indent="-457200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– активно работал.</a:t>
            </a:r>
          </a:p>
          <a:p>
            <a:pPr marL="457200" indent="-457200">
              <a:buAutoNum type="arabicPeriod"/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/>
            <a:r>
              <a:rPr lang="ru-RU" sz="2000" dirty="0" smtClean="0">
                <a:solidFill>
                  <a:srgbClr val="FFC2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3.    </a:t>
            </a:r>
            <a:r>
              <a:rPr lang="ru-RU" sz="2000" u="sng" dirty="0" smtClean="0">
                <a:solidFill>
                  <a:srgbClr val="FFC2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 учителя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правильность заполнения кластера – </a:t>
            </a:r>
            <a:r>
              <a:rPr lang="en-US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</a:t>
            </a:r>
            <a:r>
              <a:rPr lang="ru-RU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ru-RU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баллов.</a:t>
            </a:r>
          </a:p>
          <a:p>
            <a:pPr marL="457200" indent="-457200"/>
            <a:endParaRPr lang="ru-RU" sz="2000" u="sng" dirty="0" smtClean="0">
              <a:solidFill>
                <a:srgbClr val="FFC26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/>
            <a:r>
              <a:rPr lang="ru-RU" sz="2000" dirty="0" smtClean="0">
                <a:solidFill>
                  <a:srgbClr val="FFC2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marL="457200" indent="-457200"/>
            <a:r>
              <a:rPr lang="ru-RU" sz="2000" dirty="0" smtClean="0">
                <a:solidFill>
                  <a:srgbClr val="FFC2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000" dirty="0" smtClean="0">
              <a:solidFill>
                <a:srgbClr val="FFC26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itchFamily="34" charset="0"/>
              <a:buChar char="•"/>
            </a:pPr>
            <a:endParaRPr lang="ru-RU" dirty="0" smtClean="0">
              <a:solidFill>
                <a:srgbClr val="FFC26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Tx/>
              <a:buChar char="-"/>
            </a:pPr>
            <a:endParaRPr lang="ru-RU" dirty="0">
              <a:solidFill>
                <a:srgbClr val="FFC26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4" descr="C:\Users\Оксана\Desktop\ИЗО ДПИ\DSC0281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4" y="3929066"/>
            <a:ext cx="2736402" cy="15392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682</TotalTime>
  <Words>230</Words>
  <Application>Microsoft Office PowerPoint</Application>
  <PresentationFormat>Экран (4:3)</PresentationFormat>
  <Paragraphs>140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Техническая</vt:lpstr>
      <vt:lpstr>Декоративно-прикладное искусство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</dc:creator>
  <cp:lastModifiedBy>Оксана</cp:lastModifiedBy>
  <cp:revision>132</cp:revision>
  <cp:lastPrinted>2014-12-16T12:19:30Z</cp:lastPrinted>
  <dcterms:created xsi:type="dcterms:W3CDTF">2014-12-16T06:35:37Z</dcterms:created>
  <dcterms:modified xsi:type="dcterms:W3CDTF">2015-01-27T13:00:33Z</dcterms:modified>
</cp:coreProperties>
</file>