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</a:rPr>
              <a:t>Воспитанием ли </a:t>
            </a:r>
            <a:br>
              <a:rPr lang="ru-RU" sz="5400" dirty="0" smtClean="0">
                <a:solidFill>
                  <a:srgbClr val="C00000"/>
                </a:solidFill>
              </a:rPr>
            </a:br>
            <a:r>
              <a:rPr lang="ru-RU" sz="5400" dirty="0" smtClean="0">
                <a:solidFill>
                  <a:srgbClr val="C00000"/>
                </a:solidFill>
              </a:rPr>
              <a:t>мы занимаемся?</a:t>
            </a:r>
            <a:endParaRPr lang="ru-RU" sz="5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7ff3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780928"/>
            <a:ext cx="3924000" cy="29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200312">
            <a:off x="465888" y="2291836"/>
            <a:ext cx="8106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Спасибо за работу! 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013176"/>
            <a:ext cx="8183880" cy="105156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Отличается ли деятельность педагога по обучению учащихся от деятельности по их воспитанию?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Педагог не только передающий знания, но и воспитывающий, совершает какие-то специфические действия. Какие именно?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183880" cy="6766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Что же такое воспитание с точки зрения личностного подхода?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teaser_waldorflehr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692696"/>
            <a:ext cx="3453120" cy="1980000"/>
          </a:xfrm>
          <a:prstGeom prst="rect">
            <a:avLst/>
          </a:prstGeom>
        </p:spPr>
      </p:pic>
      <p:pic>
        <p:nvPicPr>
          <p:cNvPr id="5" name="Рисунок 4" descr="4c37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764704"/>
            <a:ext cx="2856456" cy="2856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8609" y="692696"/>
            <a:ext cx="8654549" cy="5416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Воспитательная деятельность – это:</a:t>
            </a:r>
          </a:p>
          <a:p>
            <a:pPr lvl="0"/>
            <a:endParaRPr lang="ru-RU" dirty="0" smtClean="0"/>
          </a:p>
          <a:p>
            <a:pPr lvl="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педагогическая деятельность, направленная на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развитие у ребенка субъективного нравственного опыта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посредством включения его в ситуацию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преобразования собственной жизни; </a:t>
            </a:r>
          </a:p>
          <a:p>
            <a:pPr lvl="0">
              <a:buFont typeface="Arial" pitchFamily="34" charset="0"/>
              <a:buChar char="•"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помощь педагога в создании школьником собственного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субъективного опыта;  </a:t>
            </a:r>
          </a:p>
          <a:p>
            <a:pPr lvl="0">
              <a:buFont typeface="Arial" pitchFamily="34" charset="0"/>
              <a:buChar char="•"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организация волевых, нравственных усилий по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работе со своим внутренним миром;  </a:t>
            </a:r>
          </a:p>
          <a:p>
            <a:pPr lvl="0">
              <a:buFont typeface="Arial" pitchFamily="34" charset="0"/>
              <a:buChar char="•"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создание условий для проявления и развития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личностных качеств воспитанника;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692696"/>
            <a:ext cx="8388900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«включение» школьника в такую ситуацию, в которой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он бы мог пережить события, совершить предметные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или умственные действия, нравственные поступки,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которые приведут его к этому опыту; </a:t>
            </a:r>
          </a:p>
          <a:p>
            <a:pPr lvl="0">
              <a:buFont typeface="Arial" pitchFamily="34" charset="0"/>
              <a:buChar char="•"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это своеобразное «включение» школьника в цепь </a:t>
            </a:r>
            <a:endParaRPr lang="ru-RU" sz="26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с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обытий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и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их педагогическое сопровождение в </a:t>
            </a:r>
            <a:endParaRPr lang="ru-RU" sz="26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событийном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пространстве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;</a:t>
            </a:r>
          </a:p>
          <a:p>
            <a:pPr lvl="0">
              <a:buFont typeface="Arial" pitchFamily="34" charset="0"/>
              <a:buChar char="•"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создание педагогом условий для поиска и обретения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школьником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смыслов ответственного, активно-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творческого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отношения к образованию, 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а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также для переноса этого опыта в область</a:t>
            </a:r>
          </a:p>
          <a:p>
            <a:pPr lvl="0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проектирования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собственной жизни.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Цель воспитания –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формирование </a:t>
            </a:r>
            <a:r>
              <a:rPr lang="ru-RU" dirty="0" smtClean="0">
                <a:solidFill>
                  <a:srgbClr val="C00000"/>
                </a:solidFill>
              </a:rPr>
              <a:t>нравственной культурной личности.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ff5d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924944"/>
            <a:ext cx="2988000" cy="284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980728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«Детей не надо </a:t>
            </a:r>
            <a:r>
              <a:rPr lang="ru-RU" sz="3600" b="1" dirty="0" smtClean="0">
                <a:solidFill>
                  <a:srgbClr val="C00000"/>
                </a:solidFill>
              </a:rPr>
              <a:t>воспитывать -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с </a:t>
            </a:r>
            <a:r>
              <a:rPr lang="ru-RU" sz="3600" b="1" dirty="0" smtClean="0">
                <a:solidFill>
                  <a:srgbClr val="C00000"/>
                </a:solidFill>
              </a:rPr>
              <a:t>детьми нужно дружить».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r"/>
            <a:endParaRPr lang="ru-RU" sz="3600" b="1" dirty="0" smtClean="0">
              <a:solidFill>
                <a:srgbClr val="C00000"/>
              </a:solidFill>
            </a:endParaRPr>
          </a:p>
          <a:p>
            <a:pPr algn="r"/>
            <a:r>
              <a:rPr lang="ru-RU" sz="3600" b="1" dirty="0" smtClean="0">
                <a:solidFill>
                  <a:srgbClr val="C00000"/>
                </a:solidFill>
              </a:rPr>
              <a:t>С. </a:t>
            </a:r>
            <a:r>
              <a:rPr lang="ru-RU" sz="3600" b="1" dirty="0" smtClean="0">
                <a:solidFill>
                  <a:srgbClr val="C00000"/>
                </a:solidFill>
              </a:rPr>
              <a:t>С</a:t>
            </a:r>
            <a:r>
              <a:rPr lang="ru-RU" sz="3600" b="1" dirty="0" smtClean="0">
                <a:solidFill>
                  <a:srgbClr val="C00000"/>
                </a:solidFill>
              </a:rPr>
              <a:t>оловейчик</a:t>
            </a:r>
          </a:p>
          <a:p>
            <a:endParaRPr lang="ru-RU" sz="3600" b="1" dirty="0" smtClean="0">
              <a:solidFill>
                <a:srgbClr val="C00000"/>
              </a:solidFill>
            </a:endParaRPr>
          </a:p>
          <a:p>
            <a:pPr algn="r"/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4c37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780928"/>
            <a:ext cx="3300726" cy="27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_4525_2011_06_16_11_58_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76672"/>
            <a:ext cx="3488408" cy="5796000"/>
          </a:xfrm>
          <a:prstGeom prst="rect">
            <a:avLst/>
          </a:prstGeom>
        </p:spPr>
      </p:pic>
      <p:sp>
        <p:nvSpPr>
          <p:cNvPr id="4" name="Арка 3"/>
          <p:cNvSpPr/>
          <p:nvPr/>
        </p:nvSpPr>
        <p:spPr>
          <a:xfrm rot="11073823">
            <a:off x="3916137" y="3294117"/>
            <a:ext cx="1872000" cy="1512000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Арка 4"/>
          <p:cNvSpPr/>
          <p:nvPr/>
        </p:nvSpPr>
        <p:spPr>
          <a:xfrm rot="11073823">
            <a:off x="3909106" y="2204934"/>
            <a:ext cx="1872000" cy="1512000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 rot="11073823">
            <a:off x="4053121" y="1484854"/>
            <a:ext cx="1872000" cy="1512000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4139952" y="1412776"/>
            <a:ext cx="457200" cy="457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5580112" y="1412776"/>
            <a:ext cx="457200" cy="457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4427984" y="1052736"/>
            <a:ext cx="1224136" cy="457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65717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«В ходе подготовки внеурочного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занятия 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педагог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занимается именно </a:t>
            </a:r>
            <a:endParaRPr lang="ru-RU" sz="3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воспитанием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, если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…»</a:t>
            </a:r>
          </a:p>
          <a:p>
            <a:endParaRPr lang="ru-RU" sz="3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«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В процессе проведения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внеурочного занятия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педагог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занят именно воспитанием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,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когда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…»</a:t>
            </a:r>
          </a:p>
          <a:p>
            <a:endParaRPr lang="ru-RU" sz="3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«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Судя по результатам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проведенного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 мероприятия,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можно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утверждать, что педагог </a:t>
            </a:r>
            <a:endParaRPr lang="ru-RU" sz="3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осуществляет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процесс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воспитания, если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…»</a:t>
            </a:r>
          </a:p>
          <a:p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253</TotalTime>
  <Words>249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Воспитанием ли  мы занимаемся?</vt:lpstr>
      <vt:lpstr>Отличается ли деятельность педагога по обучению учащихся от деятельности по их воспитанию?   Педагог не только передающий знания, но и воспитывающий, совершает какие-то специфические действия. Какие именно? </vt:lpstr>
      <vt:lpstr>Что же такое воспитание с точки зрения личностного подхода?</vt:lpstr>
      <vt:lpstr>Слайд 4</vt:lpstr>
      <vt:lpstr>Слайд 5</vt:lpstr>
      <vt:lpstr>Цель воспитания –   формирование нравственной культурной личности.  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Воспитанием ли  мы занимаемся?</dc:title>
  <dc:creator>Галина</dc:creator>
  <cp:lastModifiedBy>Галина</cp:lastModifiedBy>
  <cp:revision>2</cp:revision>
  <dcterms:created xsi:type="dcterms:W3CDTF">2013-12-08T15:02:22Z</dcterms:created>
  <dcterms:modified xsi:type="dcterms:W3CDTF">2013-12-09T16:25:19Z</dcterms:modified>
</cp:coreProperties>
</file>