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22"/>
  </p:notesMasterIdLst>
  <p:sldIdLst>
    <p:sldId id="256" r:id="rId2"/>
    <p:sldId id="259" r:id="rId3"/>
    <p:sldId id="260" r:id="rId4"/>
    <p:sldId id="262" r:id="rId5"/>
    <p:sldId id="297" r:id="rId6"/>
    <p:sldId id="302" r:id="rId7"/>
    <p:sldId id="278" r:id="rId8"/>
    <p:sldId id="268" r:id="rId9"/>
    <p:sldId id="269" r:id="rId10"/>
    <p:sldId id="286" r:id="rId11"/>
    <p:sldId id="265" r:id="rId12"/>
    <p:sldId id="283" r:id="rId13"/>
    <p:sldId id="282" r:id="rId14"/>
    <p:sldId id="301" r:id="rId15"/>
    <p:sldId id="289" r:id="rId16"/>
    <p:sldId id="292" r:id="rId17"/>
    <p:sldId id="296" r:id="rId18"/>
    <p:sldId id="284" r:id="rId19"/>
    <p:sldId id="295" r:id="rId20"/>
    <p:sldId id="276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C367AE-AE8A-4AB3-B76B-02C587AA31D9}" type="datetimeFigureOut">
              <a:rPr lang="ru-RU" smtClean="0"/>
              <a:pPr/>
              <a:t>07.08.2013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CF0FB-0082-42B4-B8D5-7713FE8B26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Прямоугольник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Прямоугольник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Прямоугольник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Прямая соединительная линия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11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12" name="Прямая соединительная линия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13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15" name="Прямая соединительная линия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16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7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9" name="Овал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20" name="Овал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21" name="Овал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5CBFB-8533-4642-9054-4C2F823A1548}" type="datetimeFigureOut">
              <a:rPr lang="ru-RU"/>
              <a:pPr>
                <a:defRPr/>
              </a:pPr>
              <a:t>07.08.2013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BA812-056F-4AE1-A32D-A45BE308A5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2D7A0-92B0-4078-AB4D-C69E9438829C}" type="datetimeFigureOut">
              <a:rPr lang="ru-RU"/>
              <a:pPr>
                <a:defRPr/>
              </a:pPr>
              <a:t>07.08.2013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D41C7-F49D-4A01-BDA0-D2059883C4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2ABE9-BCF0-4498-A033-7263D4325660}" type="datetimeFigureOut">
              <a:rPr lang="ru-RU"/>
              <a:pPr>
                <a:defRPr/>
              </a:pPr>
              <a:t>07.08.2013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A4F75-2FC6-42B6-8D25-B466E48D35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B62FA-69E9-4B7C-9998-CA8D300374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13FF751-A5C4-4CAB-B984-F03FE32A3578}" type="datetimeFigureOut">
              <a:rPr lang="ru-RU"/>
              <a:pPr>
                <a:defRPr/>
              </a:pPr>
              <a:t>07.08.2013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52EC94D-9C5C-4A2B-8A9C-58AE0A2CBE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F0EA0-93E5-42C9-A744-093C38FFDE8E}" type="datetimeFigureOut">
              <a:rPr lang="ru-RU"/>
              <a:pPr>
                <a:defRPr/>
              </a:pPr>
              <a:t>07.08.2013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C3891-04CB-4312-9D89-88C382D976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EB019-E5FD-4784-ACCD-277A14B6FAD9}" type="datetimeFigureOut">
              <a:rPr lang="ru-RU"/>
              <a:pPr>
                <a:defRPr/>
              </a:pPr>
              <a:t>07.08.2013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BA6C3-8E10-4540-B44F-09F52A524D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96DDD-4803-4AC3-9982-D386B1B6B932}" type="datetimeFigureOut">
              <a:rPr lang="ru-RU"/>
              <a:pPr>
                <a:defRPr/>
              </a:pPr>
              <a:t>07.08.2013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AA79A-1D40-4C24-96F6-A5507E83B1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FBDAF9A-5891-4129-B6D1-5846886D8EB5}" type="datetimeFigureOut">
              <a:rPr lang="ru-RU"/>
              <a:pPr>
                <a:defRPr/>
              </a:pPr>
              <a:t>07.08.2013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D1A3651-0911-4887-9D2A-A93415C52F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84DEE-B00C-43C1-A314-A7E277A71459}" type="datetimeFigureOut">
              <a:rPr lang="ru-RU"/>
              <a:pPr>
                <a:defRPr/>
              </a:pPr>
              <a:t>07.08.2013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93AE6-8FA2-4C5F-8758-0BF4DDF1EA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A685F69-B939-4F06-8AB0-C5BC9FE38E1C}" type="datetimeFigureOut">
              <a:rPr lang="ru-RU"/>
              <a:pPr>
                <a:defRPr/>
              </a:pPr>
              <a:t>07.08.2013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B82A768-FB3E-4D08-AFCF-5EC3749EDD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54FCF9D-1C57-4A8D-8042-EF79257FC433}" type="datetimeFigureOut">
              <a:rPr lang="ru-RU"/>
              <a:pPr>
                <a:defRPr/>
              </a:pPr>
              <a:t>07.08.2013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F954AC5-A817-4191-8F98-677DCEB7A1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9BFFFEDC-F0C0-4047-A309-A817D2F6E016}" type="datetimeFigureOut">
              <a:rPr lang="ru-RU"/>
              <a:pPr>
                <a:defRPr/>
              </a:pPr>
              <a:t>07.08.2013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8A77639C-1536-4AD0-9721-6F8FFF5F5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2" r:id="rId4"/>
    <p:sldLayoutId id="2147483911" r:id="rId5"/>
    <p:sldLayoutId id="2147483916" r:id="rId6"/>
    <p:sldLayoutId id="2147483910" r:id="rId7"/>
    <p:sldLayoutId id="2147483917" r:id="rId8"/>
    <p:sldLayoutId id="2147483918" r:id="rId9"/>
    <p:sldLayoutId id="2147483909" r:id="rId10"/>
    <p:sldLayoutId id="2147483908" r:id="rId11"/>
    <p:sldLayoutId id="2147483919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908721"/>
            <a:ext cx="7812360" cy="2304256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исследовательская работа </a:t>
            </a:r>
            <a:br>
              <a:rPr lang="ru-RU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4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«Щитовидная железа»</a:t>
            </a:r>
            <a:endParaRPr lang="ru-RU" sz="4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5696" y="142875"/>
            <a:ext cx="69127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МБОУ Зареченская классическая </a:t>
            </a:r>
            <a:r>
              <a:rPr lang="ru-RU" b="1" dirty="0" smtClean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гимназия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Тоцкого района Оренбургской области</a:t>
            </a:r>
            <a:endParaRPr lang="ru-RU" b="1" dirty="0">
              <a:solidFill>
                <a:schemeClr val="tx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86375" y="3929063"/>
            <a:ext cx="3857625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Выполнила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Бражникова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Юлия Александровна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ученица 11А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класса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Руководители: </a:t>
            </a: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err="1">
                <a:latin typeface="Arial" pitchFamily="34" charset="0"/>
                <a:cs typeface="Arial" pitchFamily="34" charset="0"/>
              </a:rPr>
              <a:t>Любакина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Ирина Евгеньевна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учитель химии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err="1">
                <a:latin typeface="Arial" pitchFamily="34" charset="0"/>
                <a:cs typeface="Arial" pitchFamily="34" charset="0"/>
              </a:rPr>
              <a:t>Аплеснина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Ирина Анатольевна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учитель биологии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71625" y="6093297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2013г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cap="none" dirty="0" smtClean="0"/>
          </a:p>
        </p:txBody>
      </p:sp>
      <p:pic>
        <p:nvPicPr>
          <p:cNvPr id="48132" name="Picture 2" descr="C:\Documents and Settings\Я\Рабочий стол\для презентации\image_25.jpg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32363" y="908050"/>
            <a:ext cx="3888109" cy="5401270"/>
          </a:xfrm>
          <a:noFill/>
        </p:spPr>
      </p:pic>
      <p:pic>
        <p:nvPicPr>
          <p:cNvPr id="48133" name="Picture 3" descr="C:\Documents and Settings\Я\Рабочий стол\для презентации\egg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08051"/>
            <a:ext cx="4608388" cy="5401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179388" y="333375"/>
            <a:ext cx="457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Яйца куриные</a:t>
            </a:r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4860032" y="404813"/>
            <a:ext cx="48245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Молочные продукты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Содержимое 7" descr="DSC0280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1196975"/>
            <a:ext cx="3599631" cy="2808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329613" cy="88235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АНКЕТИРОВАНИЕ УЧАЩИХСЯ ГИМНАЗИИ</a:t>
            </a:r>
          </a:p>
        </p:txBody>
      </p:sp>
      <p:pic>
        <p:nvPicPr>
          <p:cNvPr id="31746" name="Содержимое 6" descr="DSC02806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512" y="1196975"/>
            <a:ext cx="4825876" cy="5400675"/>
          </a:xfrm>
        </p:spPr>
      </p:pic>
      <p:pic>
        <p:nvPicPr>
          <p:cNvPr id="31748" name="Содержимое 8" descr="DSC02808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4149725"/>
            <a:ext cx="3599631" cy="250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2770" name="Picture 3" descr="1138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512" y="928670"/>
            <a:ext cx="2677988" cy="2738437"/>
          </a:xfrm>
        </p:spPr>
      </p:pic>
      <p:pic>
        <p:nvPicPr>
          <p:cNvPr id="32771" name="Picture 4" descr="alfavit_n210_tabl_enl-300x30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857875" y="928670"/>
            <a:ext cx="2890589" cy="3214687"/>
          </a:xfrm>
        </p:spPr>
      </p:pic>
      <p:pic>
        <p:nvPicPr>
          <p:cNvPr id="32772" name="Picture 5" descr="Bio_max-tab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908720"/>
            <a:ext cx="301065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6" descr="complivit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929066"/>
            <a:ext cx="3429000" cy="267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7" descr="mainpi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3717032"/>
            <a:ext cx="4896544" cy="295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79512" y="1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Самые потребляемые марки витаминов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58175" cy="128587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Общая характеристика результатов анкетирования учащихся 8-11-х классов на предмет знаний о щитовидной железе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Я\Рабочий стол\Рисунок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214422"/>
            <a:ext cx="8715404" cy="564357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44100" y="1571612"/>
            <a:ext cx="1569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i="1" cap="none" spc="0" dirty="0" smtClean="0">
                <a:ln/>
                <a:solidFill>
                  <a:srgbClr val="FF0000"/>
                </a:solidFill>
                <a:effectLst/>
              </a:rPr>
              <a:t>72%</a:t>
            </a:r>
            <a:endParaRPr lang="ru-RU" sz="5400" b="1" i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43306" y="1500174"/>
            <a:ext cx="1569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i="1" cap="none" spc="0" dirty="0" smtClean="0">
                <a:ln/>
                <a:solidFill>
                  <a:schemeClr val="accent4">
                    <a:lumMod val="75000"/>
                  </a:schemeClr>
                </a:solidFill>
                <a:effectLst/>
                <a:cs typeface="Mangal" pitchFamily="2"/>
              </a:rPr>
              <a:t>71%</a:t>
            </a:r>
            <a:endParaRPr lang="ru-RU" sz="5400" b="1" i="1" cap="none" spc="0" dirty="0">
              <a:ln/>
              <a:solidFill>
                <a:schemeClr val="accent4">
                  <a:lumMod val="75000"/>
                </a:schemeClr>
              </a:solidFill>
              <a:effectLst/>
              <a:cs typeface="Mangal" pitchFamily="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6248" y="3571876"/>
            <a:ext cx="1569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58%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45543" y="5500702"/>
            <a:ext cx="187904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/>
                <a:solidFill>
                  <a:srgbClr val="00B0F0"/>
                </a:solidFill>
                <a:effectLst/>
              </a:rPr>
              <a:t>87%</a:t>
            </a:r>
            <a:endParaRPr lang="ru-RU" sz="6600" b="1" cap="none" spc="0" dirty="0">
              <a:ln/>
              <a:solidFill>
                <a:srgbClr val="00B0F0"/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4214818"/>
            <a:ext cx="172515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/>
                <a:solidFill>
                  <a:srgbClr val="7030A0"/>
                </a:solidFill>
                <a:effectLst/>
              </a:rPr>
              <a:t>84%</a:t>
            </a:r>
            <a:endParaRPr lang="ru-RU" sz="6000" b="1" cap="none" spc="0" dirty="0">
              <a:ln/>
              <a:solidFill>
                <a:srgbClr val="7030A0"/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2571744"/>
            <a:ext cx="80182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/>
                <a:solidFill>
                  <a:srgbClr val="0070C0"/>
                </a:solidFill>
                <a:effectLst/>
              </a:rPr>
              <a:t>30%</a:t>
            </a:r>
            <a:endParaRPr lang="ru-RU" sz="2400" b="1" cap="none" spc="0" dirty="0">
              <a:ln/>
              <a:solidFill>
                <a:srgbClr val="0070C0"/>
              </a:soli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3286124"/>
            <a:ext cx="69762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/>
                <a:solidFill>
                  <a:schemeClr val="tx2">
                    <a:lumMod val="50000"/>
                  </a:schemeClr>
                </a:solidFill>
                <a:effectLst/>
              </a:rPr>
              <a:t>16%</a:t>
            </a:r>
            <a:endParaRPr lang="ru-RU" b="1" cap="none" spc="0" dirty="0">
              <a:ln/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00562" y="2571744"/>
            <a:ext cx="11079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/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34%</a:t>
            </a:r>
            <a:endParaRPr lang="ru-RU" sz="3600" b="1" cap="none" spc="0" dirty="0">
              <a:ln/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127934" y="5072074"/>
            <a:ext cx="131478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/>
                <a:solidFill>
                  <a:schemeClr val="bg2">
                    <a:lumMod val="75000"/>
                  </a:schemeClr>
                </a:solidFill>
                <a:effectLst/>
              </a:rPr>
              <a:t>43%</a:t>
            </a:r>
            <a:endParaRPr lang="ru-RU" sz="4400" b="1" cap="none" spc="0" dirty="0">
              <a:ln/>
              <a:solidFill>
                <a:schemeClr val="bg2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Я\Рабочий стол\1307999129_1.gi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14290"/>
            <a:ext cx="8177562" cy="3048856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1520" y="3500438"/>
          <a:ext cx="8321008" cy="2642283"/>
        </p:xfrm>
        <a:graphic>
          <a:graphicData uri="http://schemas.openxmlformats.org/drawingml/2006/table">
            <a:tbl>
              <a:tblPr/>
              <a:tblGrid>
                <a:gridCol w="4396458"/>
                <a:gridCol w="3924550"/>
              </a:tblGrid>
              <a:tr h="36020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Суточная потребность в 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Se</a:t>
                      </a:r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ВОЗ, </a:t>
                      </a:r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2001)</a:t>
                      </a:r>
                      <a:endParaRPr lang="ru-RU" sz="2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Потребность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в селене мкг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2000" b="1" baseline="0" dirty="0" err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сут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Дети (11-14 лет)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Подростки (15-18 лет)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Подростки (19-24 лет)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55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Взрослые (25-50 лет)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55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Взрослые (51 и старше)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55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362950" cy="11430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440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Отказ от курения, наркотиков и алкоголя!</a:t>
            </a:r>
          </a:p>
        </p:txBody>
      </p:sp>
      <p:pic>
        <p:nvPicPr>
          <p:cNvPr id="51204" name="Picture 49" descr="21608-otkrytki-otkaz-ot-kureniya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628775"/>
            <a:ext cx="3743325" cy="2447925"/>
          </a:xfrm>
          <a:noFill/>
        </p:spPr>
      </p:pic>
      <p:pic>
        <p:nvPicPr>
          <p:cNvPr id="51207" name="Picture 7" descr="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765175"/>
            <a:ext cx="4375150" cy="3671888"/>
          </a:xfrm>
          <a:prstGeom prst="rect">
            <a:avLst/>
          </a:prstGeom>
          <a:noFill/>
        </p:spPr>
      </p:pic>
      <p:pic>
        <p:nvPicPr>
          <p:cNvPr id="51208" name="Picture 8" descr="nodrin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213" y="3933825"/>
            <a:ext cx="2870200" cy="2924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79512" y="188640"/>
            <a:ext cx="8568952" cy="1008112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b="1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Защита от ультрафиолетового излучения</a:t>
            </a:r>
          </a:p>
        </p:txBody>
      </p:sp>
      <p:sp>
        <p:nvSpPr>
          <p:cNvPr id="5427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1026" name="Picture 2" descr="C:\Documents and Settings\Я\Рабочий стол\e3c9c0aee332de37a1bb6fda103621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1"/>
            <a:ext cx="8424936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79513" y="274638"/>
            <a:ext cx="8568952" cy="11430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40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Прием в пищу экологически чистых продуктов питания</a:t>
            </a:r>
          </a:p>
        </p:txBody>
      </p:sp>
      <p:sp>
        <p:nvSpPr>
          <p:cNvPr id="5325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3253" name="Picture 5" descr="2019007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875"/>
            <a:ext cx="8496944" cy="52564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79512" y="277813"/>
            <a:ext cx="8507288" cy="11398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40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Анализ крови на гормон щитовидной железы</a:t>
            </a:r>
          </a:p>
        </p:txBody>
      </p:sp>
      <p:pic>
        <p:nvPicPr>
          <p:cNvPr id="37894" name="Picture 6" descr="6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8424937" cy="525658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251520" y="274638"/>
            <a:ext cx="8352928" cy="922114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460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УЗИ щитовидной железы</a:t>
            </a:r>
          </a:p>
        </p:txBody>
      </p:sp>
      <p:pic>
        <p:nvPicPr>
          <p:cNvPr id="57348" name="Picture 8" descr="rCnr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512" y="1628800"/>
            <a:ext cx="3527425" cy="4873625"/>
          </a:xfrm>
          <a:noFill/>
        </p:spPr>
      </p:pic>
      <p:pic>
        <p:nvPicPr>
          <p:cNvPr id="57349" name="Picture 10" descr="rCn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628800"/>
            <a:ext cx="4932362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8434" name="Picture 9" descr="Южный Урал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8676456" cy="4286250"/>
          </a:xfrm>
        </p:spPr>
      </p:pic>
      <p:pic>
        <p:nvPicPr>
          <p:cNvPr id="18435" name="Picture 10" descr="1310465281_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4357688"/>
            <a:ext cx="2701503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11" descr="33ba887c19b18626de2ff4b4b5cc357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25" y="4357688"/>
            <a:ext cx="2654027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12" descr="15920-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4357688"/>
            <a:ext cx="2592288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13" descr="io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"/>
            <a:ext cx="2555776" cy="199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8914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214554"/>
            <a:ext cx="800102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Спасибо за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6613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sz="2400" dirty="0"/>
          </a:p>
        </p:txBody>
      </p:sp>
      <p:pic>
        <p:nvPicPr>
          <p:cNvPr id="19458" name="Picture 10" descr="Iodine-in-the-periodic-tabl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512" y="3284984"/>
            <a:ext cx="4532510" cy="3398986"/>
          </a:xfrm>
        </p:spPr>
      </p:pic>
      <p:pic>
        <p:nvPicPr>
          <p:cNvPr id="19459" name="Picture 2" descr="C:\Documents and Settings\Я\Рабочий стол\для презентации\hypofunction_of_glandula-thyroide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88640"/>
            <a:ext cx="459237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r>
              <a:rPr lang="ru-RU" sz="5400" cap="none" dirty="0" smtClean="0">
                <a:solidFill>
                  <a:schemeClr val="accent3"/>
                </a:solidFill>
                <a:latin typeface="Arial" charset="0"/>
              </a:rPr>
              <a:t>Цель работы: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556792"/>
            <a:ext cx="4464496" cy="4917033"/>
          </a:xfrm>
        </p:spPr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3600" b="1" dirty="0" smtClean="0">
                <a:solidFill>
                  <a:schemeClr val="tx1">
                    <a:lumMod val="95000"/>
                  </a:schemeClr>
                </a:solidFill>
                <a:latin typeface="MS Reference Sans Serif" pitchFamily="34" charset="0"/>
              </a:rPr>
              <a:t>  рассмотреть нормальную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3600" b="1" dirty="0" smtClean="0">
                <a:solidFill>
                  <a:schemeClr val="tx1">
                    <a:lumMod val="95000"/>
                  </a:schemeClr>
                </a:solidFill>
                <a:latin typeface="MS Reference Sans Serif" pitchFamily="34" charset="0"/>
              </a:rPr>
              <a:t>  и патологическую работу щитовидной железы.    </a:t>
            </a:r>
            <a:endParaRPr lang="ru-RU" sz="3600" dirty="0">
              <a:solidFill>
                <a:schemeClr val="tx1">
                  <a:lumMod val="95000"/>
                </a:schemeClr>
              </a:solidFill>
              <a:latin typeface="MS Reference Sans Serif" pitchFamily="34" charset="0"/>
            </a:endParaRPr>
          </a:p>
        </p:txBody>
      </p:sp>
      <p:pic>
        <p:nvPicPr>
          <p:cNvPr id="21507" name="Picture 2" descr="C:\Documents and Settings\Я\Рабочий стол\для презентации\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628800"/>
            <a:ext cx="388843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2780928"/>
            <a:ext cx="2772972" cy="12961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atin typeface="Arial Black" pitchFamily="34" charset="0"/>
                <a:cs typeface="Times New Roman" pitchFamily="18" charset="0"/>
              </a:rPr>
              <a:t>Задачи</a:t>
            </a:r>
            <a:endParaRPr lang="ru-RU" sz="4800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3131840" y="142852"/>
            <a:ext cx="5583564" cy="928694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 smtClean="0">
                <a:solidFill>
                  <a:schemeClr val="bg1"/>
                </a:solidFill>
              </a:rPr>
              <a:t>      </a:t>
            </a:r>
            <a:r>
              <a:rPr lang="ru-RU" sz="1800" b="1" dirty="0" smtClean="0">
                <a:solidFill>
                  <a:schemeClr val="bg1"/>
                </a:solidFill>
                <a:latin typeface="Arial Black" pitchFamily="34" charset="0"/>
              </a:rPr>
              <a:t>1) Изучить строение и функции щитовидной железы, гормоны щитовидной железы.</a:t>
            </a:r>
            <a:endParaRPr lang="ru-RU" sz="18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131840" y="1142984"/>
            <a:ext cx="5583564" cy="857256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sz="1800" b="1" dirty="0" smtClean="0">
                <a:latin typeface="Arial Black" pitchFamily="34" charset="0"/>
              </a:rPr>
              <a:t>    2) Ознакомиться с заболеваниями щитовидной железы.</a:t>
            </a:r>
            <a:endParaRPr lang="ru-RU" sz="1800" b="1" dirty="0">
              <a:latin typeface="Arial Black" pitchFamily="34" charset="0"/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3131840" y="2071678"/>
            <a:ext cx="5583564" cy="857256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/>
              <a:t>    </a:t>
            </a:r>
            <a:r>
              <a:rPr lang="ru-RU" sz="1800" b="1" dirty="0" smtClean="0">
                <a:latin typeface="Arial Black" pitchFamily="34" charset="0"/>
              </a:rPr>
              <a:t>3) Опросить учащихся 8-11 классов на предмет знания о щитовидной железе.</a:t>
            </a:r>
            <a:endParaRPr lang="ru-RU" sz="1800" b="1" dirty="0">
              <a:latin typeface="Arial Black" pitchFamily="34" charset="0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3131840" y="3000372"/>
            <a:ext cx="5583564" cy="1214446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 smtClean="0"/>
              <a:t>   </a:t>
            </a:r>
            <a:r>
              <a:rPr lang="ru-RU" sz="1800" b="1" dirty="0" smtClean="0">
                <a:latin typeface="Arial Black" pitchFamily="34" charset="0"/>
              </a:rPr>
              <a:t>4) Провести опытное исследование на содержание йода в организме у учащихся 10-х классов Зареченской классической гимназии.</a:t>
            </a:r>
            <a:endParaRPr lang="ru-RU" sz="1800" b="1" dirty="0">
              <a:latin typeface="Arial Black" pitchFamily="34" charset="0"/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3131840" y="4286256"/>
            <a:ext cx="5583564" cy="1071570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 smtClean="0"/>
              <a:t>   </a:t>
            </a:r>
            <a:r>
              <a:rPr lang="ru-RU" sz="1800" b="1" dirty="0" smtClean="0">
                <a:latin typeface="Arial Black" pitchFamily="34" charset="0"/>
              </a:rPr>
              <a:t>5) Разработать для учащихся рекомендации по мерам профилактики  заболеваний щитовидной железы.</a:t>
            </a:r>
            <a:endParaRPr lang="ru-RU" sz="1800" b="1" dirty="0">
              <a:latin typeface="Arial Black" pitchFamily="34" charset="0"/>
            </a:endParaRPr>
          </a:p>
        </p:txBody>
      </p:sp>
      <p:sp>
        <p:nvSpPr>
          <p:cNvPr id="35" name="Блок-схема: альтернативный процесс 34"/>
          <p:cNvSpPr/>
          <p:nvPr/>
        </p:nvSpPr>
        <p:spPr>
          <a:xfrm>
            <a:off x="3131840" y="5429264"/>
            <a:ext cx="5583564" cy="1240096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 smtClean="0"/>
              <a:t>   </a:t>
            </a:r>
            <a:r>
              <a:rPr lang="ru-RU" sz="1800" b="1" dirty="0" smtClean="0">
                <a:latin typeface="Arial Black" pitchFamily="34" charset="0"/>
              </a:rPr>
              <a:t>6) Сообщить о результатах анкет и опытного исследования учащимся на уроках биологии и химии.</a:t>
            </a:r>
            <a:endParaRPr lang="ru-RU" sz="18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88640"/>
            <a:ext cx="7815242" cy="74003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3"/>
                </a:solidFill>
              </a:rPr>
              <a:t>Гормоны щитовидной железы</a:t>
            </a:r>
            <a:endParaRPr lang="ru-RU" sz="2800" b="1" dirty="0">
              <a:solidFill>
                <a:schemeClr val="accent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857232"/>
            <a:ext cx="28194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66FF"/>
                </a:solidFill>
              </a:rPr>
              <a:t>Тироксин (Т</a:t>
            </a:r>
            <a:r>
              <a:rPr lang="ru-RU" sz="3200" baseline="-25000" dirty="0" smtClean="0">
                <a:solidFill>
                  <a:srgbClr val="0066FF"/>
                </a:solidFill>
              </a:rPr>
              <a:t>4</a:t>
            </a:r>
            <a:r>
              <a:rPr lang="ru-RU" sz="3200" dirty="0" smtClean="0">
                <a:solidFill>
                  <a:srgbClr val="0066FF"/>
                </a:solidFill>
              </a:rPr>
              <a:t>)</a:t>
            </a:r>
            <a:r>
              <a:rPr lang="ru-RU" sz="2800" dirty="0" smtClean="0">
                <a:solidFill>
                  <a:srgbClr val="0066FF"/>
                </a:solidFill>
              </a:rPr>
              <a:t> </a:t>
            </a:r>
            <a:endParaRPr lang="ru-RU" sz="2800" dirty="0">
              <a:solidFill>
                <a:srgbClr val="0066FF"/>
              </a:solidFill>
            </a:endParaRPr>
          </a:p>
        </p:txBody>
      </p:sp>
      <p:pic>
        <p:nvPicPr>
          <p:cNvPr id="3074" name="Picture 2" descr="C:\Documents and Settings\Я\Рабочий стол\tiros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214422"/>
            <a:ext cx="4968552" cy="164307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2844" y="2500306"/>
            <a:ext cx="4000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 smtClean="0">
                <a:solidFill>
                  <a:srgbClr val="0066FF"/>
                </a:solidFill>
              </a:rPr>
              <a:t>Трийодтиронин</a:t>
            </a:r>
            <a:r>
              <a:rPr lang="ru-RU" sz="3200" dirty="0" smtClean="0">
                <a:solidFill>
                  <a:srgbClr val="0066FF"/>
                </a:solidFill>
              </a:rPr>
              <a:t> (Т</a:t>
            </a:r>
            <a:r>
              <a:rPr lang="ru-RU" sz="3200" baseline="-25000" dirty="0" smtClean="0">
                <a:solidFill>
                  <a:srgbClr val="0066FF"/>
                </a:solidFill>
              </a:rPr>
              <a:t>3</a:t>
            </a:r>
            <a:r>
              <a:rPr lang="ru-RU" sz="3200" dirty="0" smtClean="0">
                <a:solidFill>
                  <a:srgbClr val="0066FF"/>
                </a:solidFill>
              </a:rPr>
              <a:t>)</a:t>
            </a:r>
            <a:endParaRPr lang="ru-RU" sz="3200" dirty="0">
              <a:solidFill>
                <a:srgbClr val="0066FF"/>
              </a:solidFill>
            </a:endParaRPr>
          </a:p>
        </p:txBody>
      </p:sp>
      <p:pic>
        <p:nvPicPr>
          <p:cNvPr id="3075" name="Picture 3" descr="C:\Documents and Settings\Я\Рабочий стол\cep6-2t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3143248"/>
            <a:ext cx="5029160" cy="251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5661248"/>
            <a:ext cx="5500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>
                <a:solidFill>
                  <a:srgbClr val="0066FF"/>
                </a:solidFill>
              </a:rPr>
              <a:t>Тиреотропный</a:t>
            </a:r>
            <a:r>
              <a:rPr lang="ru-RU" sz="3200" dirty="0" smtClean="0">
                <a:solidFill>
                  <a:srgbClr val="0066FF"/>
                </a:solidFill>
              </a:rPr>
              <a:t> гормон (ТТГ)</a:t>
            </a:r>
            <a:endParaRPr lang="ru-RU" sz="3200" dirty="0">
              <a:solidFill>
                <a:srgbClr val="0066FF"/>
              </a:solidFill>
            </a:endParaRPr>
          </a:p>
        </p:txBody>
      </p:sp>
      <p:pic>
        <p:nvPicPr>
          <p:cNvPr id="10" name="Picture 3" descr="C:\Documents and Settings\Я\Рабочий стол\800px-T4-3D-vd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419806"/>
            <a:ext cx="2232248" cy="1289114"/>
          </a:xfrm>
          <a:prstGeom prst="rect">
            <a:avLst/>
          </a:prstGeom>
          <a:noFill/>
        </p:spPr>
      </p:pic>
      <p:pic>
        <p:nvPicPr>
          <p:cNvPr id="11" name="Picture 6" descr="C:\Documents and Settings\Я\Рабочий стол\800px-T3-3D-vd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933056"/>
            <a:ext cx="2284578" cy="13336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Шкала по определению нормы йода 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2" name="Picture 2" descr="C:\Documents and Settings\Я\Рабочий стол\для презентации\y_f76a778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520" y="1268760"/>
            <a:ext cx="8424936" cy="54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Я\Рабочий стол\Рисунок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357298"/>
            <a:ext cx="8286808" cy="550070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71546"/>
            <a:ext cx="8784976" cy="850106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Уровень содержания йода у испытуемых </a:t>
            </a:r>
            <a:endParaRPr lang="ru-RU" sz="5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714620"/>
            <a:ext cx="265048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50%</a:t>
            </a:r>
          </a:p>
        </p:txBody>
      </p:sp>
      <p:sp>
        <p:nvSpPr>
          <p:cNvPr id="6" name="Прямоугольник 5"/>
          <p:cNvSpPr/>
          <p:nvPr/>
        </p:nvSpPr>
        <p:spPr>
          <a:xfrm rot="602687">
            <a:off x="3786182" y="2000240"/>
            <a:ext cx="18573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10%</a:t>
            </a:r>
          </a:p>
        </p:txBody>
      </p:sp>
      <p:sp>
        <p:nvSpPr>
          <p:cNvPr id="7" name="Прямоугольник 6"/>
          <p:cNvSpPr/>
          <p:nvPr/>
        </p:nvSpPr>
        <p:spPr>
          <a:xfrm rot="21075290">
            <a:off x="4071424" y="3596515"/>
            <a:ext cx="228829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496944" cy="63408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r>
              <a:rPr lang="ru-RU" sz="480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Йодсодержащие продукты</a:t>
            </a:r>
          </a:p>
        </p:txBody>
      </p:sp>
      <p:pic>
        <p:nvPicPr>
          <p:cNvPr id="28674" name="Picture 6" descr="65e235d3876288f44425f9cdfc96113c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512" y="981075"/>
            <a:ext cx="8496944" cy="5688285"/>
          </a:xfrm>
        </p:spPr>
      </p:pic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179512" y="908050"/>
            <a:ext cx="597666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5400" i="1" dirty="0">
                <a:solidFill>
                  <a:srgbClr val="FFFF00"/>
                </a:solidFill>
              </a:rPr>
              <a:t>м</a:t>
            </a:r>
            <a:r>
              <a:rPr lang="ru-RU" sz="5400" i="1" dirty="0" smtClean="0">
                <a:solidFill>
                  <a:srgbClr val="FFFF00"/>
                </a:solidFill>
              </a:rPr>
              <a:t>орепродукты</a:t>
            </a:r>
            <a:endParaRPr lang="ru-RU" sz="5400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80404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80404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80404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726</TotalTime>
  <Words>281</Words>
  <Application>Microsoft Office PowerPoint</Application>
  <PresentationFormat>Экран (4:3)</PresentationFormat>
  <Paragraphs>66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Эркер</vt:lpstr>
      <vt:lpstr>исследовательская работа   «Щитовидная железа»</vt:lpstr>
      <vt:lpstr>Слайд 2</vt:lpstr>
      <vt:lpstr>Слайд 3</vt:lpstr>
      <vt:lpstr>Цель работы:</vt:lpstr>
      <vt:lpstr>Слайд 5</vt:lpstr>
      <vt:lpstr>Гормоны щитовидной железы</vt:lpstr>
      <vt:lpstr>Шкала по определению нормы йода </vt:lpstr>
      <vt:lpstr>Уровень содержания йода у испытуемых </vt:lpstr>
      <vt:lpstr>Йодсодержащие продукты</vt:lpstr>
      <vt:lpstr>Слайд 10</vt:lpstr>
      <vt:lpstr>АНКЕТИРОВАНИЕ УЧАЩИХСЯ ГИМНАЗИИ</vt:lpstr>
      <vt:lpstr>Слайд 12</vt:lpstr>
      <vt:lpstr>Общая характеристика результатов анкетирования учащихся 8-11-х классов на предмет знаний о щитовидной железе</vt:lpstr>
      <vt:lpstr>Слайд 14</vt:lpstr>
      <vt:lpstr>Отказ от курения, наркотиков и алкоголя!</vt:lpstr>
      <vt:lpstr>Защита от ультрафиолетового излучения</vt:lpstr>
      <vt:lpstr>Прием в пищу экологически чистых продуктов питания</vt:lpstr>
      <vt:lpstr>Анализ крови на гормон щитовидной железы</vt:lpstr>
      <vt:lpstr>УЗИ щитовидной железы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я</cp:lastModifiedBy>
  <cp:revision>79</cp:revision>
  <dcterms:modified xsi:type="dcterms:W3CDTF">2013-08-07T10:15:05Z</dcterms:modified>
</cp:coreProperties>
</file>