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77" r:id="rId14"/>
    <p:sldId id="267" r:id="rId15"/>
    <p:sldId id="278" r:id="rId16"/>
    <p:sldId id="279" r:id="rId17"/>
    <p:sldId id="269" r:id="rId18"/>
    <p:sldId id="268" r:id="rId19"/>
    <p:sldId id="270" r:id="rId20"/>
    <p:sldId id="272" r:id="rId21"/>
    <p:sldId id="273" r:id="rId22"/>
    <p:sldId id="271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358-965B-406E-AE6B-85E0A470817E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A451-649F-47D3-9430-8536A1EDC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358-965B-406E-AE6B-85E0A470817E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A451-649F-47D3-9430-8536A1EDC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358-965B-406E-AE6B-85E0A470817E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A451-649F-47D3-9430-8536A1EDC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358-965B-406E-AE6B-85E0A470817E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A451-649F-47D3-9430-8536A1EDC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358-965B-406E-AE6B-85E0A470817E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A451-649F-47D3-9430-8536A1EDC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358-965B-406E-AE6B-85E0A470817E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A451-649F-47D3-9430-8536A1EDC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358-965B-406E-AE6B-85E0A470817E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A451-649F-47D3-9430-8536A1EDC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358-965B-406E-AE6B-85E0A470817E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A451-649F-47D3-9430-8536A1EDC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358-965B-406E-AE6B-85E0A470817E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A451-649F-47D3-9430-8536A1EDC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358-965B-406E-AE6B-85E0A470817E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A451-649F-47D3-9430-8536A1EDC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1358-965B-406E-AE6B-85E0A470817E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52A451-649F-47D3-9430-8536A1EDC7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E51358-965B-406E-AE6B-85E0A470817E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52A451-649F-47D3-9430-8536A1EDC74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8134672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Основные требования к проведению самоподготовки.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53285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Постановка цели и мотивация деятельности воспитанников.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сообщение цели, </a:t>
            </a:r>
          </a:p>
          <a:p>
            <a:r>
              <a:rPr lang="ru-RU" dirty="0" smtClean="0"/>
              <a:t> воспитатель четко объявляет содержание занятия, объясняет наиболее рациональную последовательность его выполнения; </a:t>
            </a:r>
          </a:p>
          <a:p>
            <a:r>
              <a:rPr lang="ru-RU" dirty="0" smtClean="0"/>
              <a:t> под влиянием воспитателя дети должны испытать сильный интерес к предстоящей работе.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Дозировка времени на определенные предметы.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Регулирующую роль в самостоятельной деятельности воспитанников играет ограничение времени на выполнение задания, но предмету. В учебном классе желательно установить часы так, чтобы они были видны с каждого рабочего места. Воспитатель объявляет, сколько минут отводится на выполнение задания.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Деление ребят на группы, звенья, пары, назначение контролеров.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67037" y="1991519"/>
            <a:ext cx="32099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2.Инструктаж.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/>
          <a:lstStyle/>
          <a:p>
            <a:r>
              <a:rPr lang="ru-RU" dirty="0" smtClean="0"/>
              <a:t>Предупреждение возможных трудностей (дидактическая игра, таблицы, схемы).</a:t>
            </a:r>
          </a:p>
          <a:p>
            <a:r>
              <a:rPr lang="ru-RU" dirty="0" smtClean="0"/>
              <a:t>Работа с памятками.</a:t>
            </a:r>
          </a:p>
          <a:p>
            <a:r>
              <a:rPr lang="ru-RU" dirty="0" smtClean="0"/>
              <a:t>Определение плана работы по предмету.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3.Самостоятельная работа воспитанников над выполнением домашних заданий.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ru-RU" dirty="0" smtClean="0"/>
              <a:t>Во время самоподготовки должна активно работать учебная доска, имеющаяся в каждой группе. </a:t>
            </a:r>
            <a:r>
              <a:rPr lang="ru-RU" dirty="0" smtClean="0">
                <a:solidFill>
                  <a:srgbClr val="0070C0"/>
                </a:solidFill>
              </a:rPr>
              <a:t>Доска </a:t>
            </a:r>
            <a:r>
              <a:rPr lang="ru-RU" dirty="0" smtClean="0"/>
              <a:t>— это «инструкционное поле»: здесь плакаты с памятками, план, алгоритмы выполнения заданий; познавательные задачи. Воспитатель должен показать образец действий.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4.Самопроверка,взаимопроверка.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памяток.</a:t>
            </a:r>
          </a:p>
          <a:p>
            <a:r>
              <a:rPr lang="ru-RU" dirty="0" smtClean="0"/>
              <a:t>Сверка с образцом, правильным ответом на доске.</a:t>
            </a:r>
          </a:p>
          <a:p>
            <a:r>
              <a:rPr lang="ru-RU" dirty="0" smtClean="0"/>
              <a:t>Повторение правила.</a:t>
            </a:r>
          </a:p>
          <a:p>
            <a:r>
              <a:rPr lang="ru-RU" dirty="0" smtClean="0"/>
              <a:t>Исправление недочетов, ошибок в работе.</a:t>
            </a:r>
          </a:p>
          <a:p>
            <a:r>
              <a:rPr lang="ru-RU" dirty="0" smtClean="0"/>
              <a:t>Подключение к работе консультантов.</a:t>
            </a: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5.Проверка работы воспитателем.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Дифференцированный подход к проверке:</a:t>
            </a:r>
          </a:p>
          <a:p>
            <a:r>
              <a:rPr lang="ru-RU" dirty="0" smtClean="0"/>
              <a:t>Слабый;</a:t>
            </a:r>
          </a:p>
          <a:p>
            <a:r>
              <a:rPr lang="ru-RU" dirty="0" smtClean="0"/>
              <a:t>Средний;</a:t>
            </a:r>
          </a:p>
          <a:p>
            <a:r>
              <a:rPr lang="ru-RU" dirty="0" smtClean="0"/>
              <a:t>Сильный ученик.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12976"/>
            <a:ext cx="39604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008313" cy="151216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Индивидуальная работа со слабоуспевающими воспитанниками.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99992" y="274320"/>
            <a:ext cx="3894200" cy="5818976"/>
          </a:xfrm>
        </p:spPr>
        <p:txBody>
          <a:bodyPr>
            <a:normAutofit/>
          </a:bodyPr>
          <a:lstStyle/>
          <a:p>
            <a:r>
              <a:rPr lang="ru-RU" dirty="0" smtClean="0"/>
              <a:t>Дополнительная работа на закрепление материала. </a:t>
            </a:r>
          </a:p>
          <a:p>
            <a:r>
              <a:rPr lang="ru-RU" dirty="0" smtClean="0"/>
              <a:t> Работа по карточкам, решение занимательных задач, ребусов, кроссвордов, повторение таблицы умножения, чтение интересных книг.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37444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 smtClean="0"/>
              <a:t>Работа с теми детьми, кто раньше других выполнил домашнее задание (сюрпризный момент, игра, вручение воспитаннику яркого конверта с хитроумной загадкой, шарадой, ребусом и т.д.).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3920" y="3064396"/>
            <a:ext cx="4530080" cy="379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6.Подведение итогов самоподготовки.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Общая оценка работы группы.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Проведение рефлексии.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Организация выставки работ.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Похвала, поддержка слабого ученика.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00289"/>
            <a:ext cx="2749476" cy="31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Самоподготовка</a:t>
            </a:r>
            <a:r>
              <a:rPr lang="ru-RU" sz="3600" dirty="0"/>
              <a:t> – это ежедневное </a:t>
            </a:r>
            <a:r>
              <a:rPr lang="ru-RU" sz="3600" dirty="0" smtClean="0"/>
              <a:t>внеурочное </a:t>
            </a:r>
            <a:r>
              <a:rPr lang="ru-RU" sz="3600" dirty="0"/>
              <a:t>занятие, предусматривающее выполнение заданий учителя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430718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/>
              <a:t>В конце самоподготовки подводятся краткие </a:t>
            </a:r>
            <a:r>
              <a:rPr lang="ru-RU" dirty="0">
                <a:solidFill>
                  <a:srgbClr val="FF0000"/>
                </a:solidFill>
              </a:rPr>
              <a:t>итоги</a:t>
            </a:r>
            <a:r>
              <a:rPr lang="ru-RU" dirty="0"/>
              <a:t>, отмечаются положительные моменты и недостатки в работе.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этом этапе самоподготовки важно предоставить учащимся возможность самостоятельно проанализировать результаты своей деятельности.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Поэтому в процессе подведения итогов воспитателю необходимо использовать метод косвенного воздействия и такие основные </a:t>
            </a:r>
            <a:r>
              <a:rPr lang="ru-RU" sz="2800" dirty="0">
                <a:solidFill>
                  <a:srgbClr val="FF0000"/>
                </a:solidFill>
              </a:rPr>
              <a:t>приёмы</a:t>
            </a:r>
            <a:r>
              <a:rPr lang="ru-RU" sz="2800" dirty="0"/>
              <a:t>, </a:t>
            </a:r>
            <a:r>
              <a:rPr lang="ru-RU" sz="2800" dirty="0" smtClean="0"/>
              <a:t>как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коллективный поиск, замечание, одобрение, положительный пример, моральная поддержка и укрепление веры в силы ребёнка. </a:t>
            </a:r>
            <a:endParaRPr lang="ru-RU" sz="2800" dirty="0" smtClean="0"/>
          </a:p>
          <a:p>
            <a:r>
              <a:rPr lang="ru-RU" sz="2800" dirty="0" smtClean="0"/>
              <a:t>Метод </a:t>
            </a:r>
            <a:r>
              <a:rPr lang="ru-RU" sz="2800" dirty="0"/>
              <a:t>косвенного воздействия наиболее целесообразно использовать именно в заключительной части самоподготовки, так как это способствует развитию у ребят навыков контроля и самоконтроля и самостоятельности в анализе результатов своей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3635896" cy="5505475"/>
          </a:xfrm>
        </p:spPr>
        <p:txBody>
          <a:bodyPr/>
          <a:lstStyle/>
          <a:p>
            <a:r>
              <a:rPr lang="ru-RU" dirty="0" smtClean="0"/>
              <a:t>Во время самоподготовки рекомендуется использовать физкультминутки и перерывы в работе над заданиями.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92696"/>
            <a:ext cx="5400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139136" cy="579350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Если </a:t>
            </a:r>
            <a:r>
              <a:rPr lang="ru-RU" dirty="0"/>
              <a:t>с домашним заданием не справляются многие ученики, то выполнение этого задания следует приостановить и на следующий день сообщить об этом учителю. Фронтальное объяснение учебного </a:t>
            </a:r>
            <a:r>
              <a:rPr lang="ru-RU" dirty="0" smtClean="0"/>
              <a:t>материала </a:t>
            </a:r>
            <a:r>
              <a:rPr lang="ru-RU" dirty="0"/>
              <a:t>воспитатель </a:t>
            </a:r>
            <a:r>
              <a:rPr lang="ru-RU" dirty="0">
                <a:solidFill>
                  <a:srgbClr val="0070C0"/>
                </a:solidFill>
              </a:rPr>
              <a:t>не </a:t>
            </a:r>
            <a:r>
              <a:rPr lang="ru-RU" dirty="0" smtClean="0">
                <a:solidFill>
                  <a:srgbClr val="0070C0"/>
                </a:solidFill>
              </a:rPr>
              <a:t>проводит</a:t>
            </a:r>
            <a:r>
              <a:rPr lang="en-US" dirty="0" smtClean="0">
                <a:solidFill>
                  <a:srgbClr val="0070C0"/>
                </a:solidFill>
              </a:rPr>
              <a:t>!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59" y="3861047"/>
            <a:ext cx="3002225" cy="278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i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5444" y="1935163"/>
            <a:ext cx="563311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952327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Цель самоподготовки </a:t>
            </a:r>
            <a:r>
              <a:rPr lang="ru-RU" sz="3100" dirty="0" smtClean="0"/>
              <a:t>– привитие учащимся навыков самообразовательной работы по планированию, усвоению, </a:t>
            </a:r>
            <a:r>
              <a:rPr lang="ru-RU" sz="3100" dirty="0" err="1" smtClean="0"/>
              <a:t>закреплению,контролю</a:t>
            </a:r>
            <a:r>
              <a:rPr lang="ru-RU" sz="3100" dirty="0" smtClean="0"/>
              <a:t> и оценке полученных знаний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68960"/>
            <a:ext cx="392621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Задачи: </a:t>
            </a:r>
          </a:p>
          <a:p>
            <a:r>
              <a:rPr lang="ru-RU" dirty="0" smtClean="0"/>
              <a:t> - способствовать прочному усвоению знаний образовательных программ; </a:t>
            </a:r>
          </a:p>
          <a:p>
            <a:r>
              <a:rPr lang="ru-RU" dirty="0" smtClean="0"/>
              <a:t> - углубление содержания учебных предметов; </a:t>
            </a:r>
          </a:p>
          <a:p>
            <a:r>
              <a:rPr lang="ru-RU" dirty="0" smtClean="0"/>
              <a:t> - формирование навыков работы с учебной литературой; </a:t>
            </a:r>
          </a:p>
          <a:p>
            <a:r>
              <a:rPr lang="ru-RU" dirty="0" smtClean="0"/>
              <a:t> - развитие познавательных возможностей школьников; </a:t>
            </a:r>
          </a:p>
          <a:p>
            <a:r>
              <a:rPr lang="ru-RU" dirty="0" smtClean="0"/>
              <a:t> - формирование личностных качеств ребенка (дисциплинированности, прилежания, усидчивости, самостоятельности, ответственности, чувство коллективизма и др.)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Задачи воспитателя при проведении самоподготовки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/>
              <a:t>закрепить </a:t>
            </a:r>
            <a:r>
              <a:rPr lang="ru-RU" sz="2400" dirty="0"/>
              <a:t>навыки самообразовательной работы;</a:t>
            </a:r>
          </a:p>
          <a:p>
            <a:pPr lvl="0"/>
            <a:r>
              <a:rPr lang="ru-RU" sz="2400" dirty="0"/>
              <a:t>воспитать у учащихся организованность, собранность и дисциплинированность, самостоятельность и прилежание;</a:t>
            </a:r>
          </a:p>
          <a:p>
            <a:pPr lvl="0"/>
            <a:r>
              <a:rPr lang="ru-RU" sz="2400" dirty="0"/>
              <a:t>сформировать положительное отношение к учёбе, потребность и способность своевременно и в установленный срок выполнять учебные задания учителей;</a:t>
            </a:r>
          </a:p>
          <a:p>
            <a:pPr lvl="0"/>
            <a:r>
              <a:rPr lang="ru-RU" sz="2400" dirty="0"/>
              <a:t>научить пользоваться справочниками, словарями, дополнительной литературой, умению работать в библиотеке.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Алгоритм проведения самоподготовки.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0070C0"/>
                </a:solidFill>
              </a:rPr>
              <a:t>Самоподготовка проводится</a:t>
            </a:r>
          </a:p>
          <a:p>
            <a:r>
              <a:rPr lang="ru-RU" dirty="0" smtClean="0"/>
              <a:t> с 17.00 до 18.30 часов. </a:t>
            </a:r>
          </a:p>
          <a:p>
            <a:r>
              <a:rPr lang="ru-RU" u="sng" dirty="0" smtClean="0">
                <a:solidFill>
                  <a:srgbClr val="0070C0"/>
                </a:solidFill>
              </a:rPr>
              <a:t> Время приготовления уроков:</a:t>
            </a:r>
          </a:p>
          <a:p>
            <a:r>
              <a:rPr lang="ru-RU" dirty="0"/>
              <a:t>I класс — в первом полугодии домашние задания не даются; во втором полугодии — 30—40 мин</a:t>
            </a:r>
            <a:r>
              <a:rPr lang="ru-RU" dirty="0" smtClean="0"/>
              <a:t>;</a:t>
            </a:r>
            <a:endParaRPr lang="ru-RU" u="sng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для </a:t>
            </a:r>
            <a:r>
              <a:rPr lang="en-US" dirty="0" smtClean="0"/>
              <a:t>2</a:t>
            </a:r>
            <a:r>
              <a:rPr lang="ru-RU" dirty="0" smtClean="0"/>
              <a:t>–4-х классов – 1час;</a:t>
            </a:r>
          </a:p>
          <a:p>
            <a:r>
              <a:rPr lang="ru-RU" dirty="0" smtClean="0"/>
              <a:t> для 5–9-х классов – 1,5часа.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Наиболее удобный вариант выполнения домашних заданий таков: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>
                <a:solidFill>
                  <a:srgbClr val="0070C0"/>
                </a:solidFill>
              </a:rPr>
              <a:t>1. Литература или устный предмет. Чтение помогает подростку включиться в работу, подготовиться к письменному заданию.</a:t>
            </a:r>
          </a:p>
          <a:p>
            <a:r>
              <a:rPr lang="ru-RU" dirty="0">
                <a:solidFill>
                  <a:srgbClr val="0070C0"/>
                </a:solidFill>
              </a:rPr>
              <a:t> </a:t>
            </a:r>
          </a:p>
          <a:p>
            <a:r>
              <a:rPr lang="ru-RU" dirty="0">
                <a:solidFill>
                  <a:srgbClr val="0070C0"/>
                </a:solidFill>
              </a:rPr>
              <a:t>2. Русский язык.</a:t>
            </a:r>
          </a:p>
          <a:p>
            <a:r>
              <a:rPr lang="ru-RU" dirty="0">
                <a:solidFill>
                  <a:srgbClr val="0070C0"/>
                </a:solidFill>
              </a:rPr>
              <a:t> </a:t>
            </a:r>
          </a:p>
          <a:p>
            <a:r>
              <a:rPr lang="ru-RU" dirty="0">
                <a:solidFill>
                  <a:srgbClr val="0070C0"/>
                </a:solidFill>
              </a:rPr>
              <a:t>3. Математика</a:t>
            </a:r>
          </a:p>
          <a:p>
            <a:r>
              <a:rPr lang="ru-RU" dirty="0">
                <a:solidFill>
                  <a:srgbClr val="0070C0"/>
                </a:solidFill>
              </a:rPr>
              <a:t> </a:t>
            </a:r>
          </a:p>
          <a:p>
            <a:r>
              <a:rPr lang="ru-RU" dirty="0">
                <a:solidFill>
                  <a:srgbClr val="0070C0"/>
                </a:solidFill>
              </a:rPr>
              <a:t>4. Устные предметы, более легкие.</a:t>
            </a:r>
          </a:p>
          <a:p>
            <a:r>
              <a:rPr lang="ru-RU" dirty="0">
                <a:solidFill>
                  <a:srgbClr val="0070C0"/>
                </a:solidFill>
              </a:rPr>
              <a:t> </a:t>
            </a:r>
          </a:p>
          <a:p>
            <a:r>
              <a:rPr lang="ru-RU" dirty="0"/>
              <a:t>Но если ученик предпочитает учить уроки в другом порядке, то надо пойти ему навстречу. Порядок подготовки уроков устанавливается и в соответствии с индивидуальными особенностями воспитанников в соответствии с рекомендациями психолога и личными наблюдениями воспитателя. Время на подготовку каждого предмета дозировано и для наглядности воспитатель записывает его на доске. 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Структурные элементы самоподготовки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u="sng" dirty="0" smtClean="0">
                <a:solidFill>
                  <a:srgbClr val="FF0000"/>
                </a:solidFill>
              </a:rPr>
              <a:t>1.Организационный момент: </a:t>
            </a:r>
          </a:p>
          <a:p>
            <a:r>
              <a:rPr lang="ru-RU" dirty="0" smtClean="0"/>
              <a:t> -обязательное проветривание помещения; </a:t>
            </a:r>
          </a:p>
          <a:p>
            <a:r>
              <a:rPr lang="ru-RU" dirty="0" smtClean="0"/>
              <a:t> - приготовление рабочего места детьми (нужных книг, тетрадей, письменных принадлежностей, расположение их в определенном порядке на рабочем столе);</a:t>
            </a:r>
          </a:p>
          <a:p>
            <a:r>
              <a:rPr lang="ru-RU" dirty="0" smtClean="0"/>
              <a:t>н</a:t>
            </a:r>
            <a:r>
              <a:rPr lang="ru-RU" dirty="0" smtClean="0"/>
              <a:t>астройка детей; </a:t>
            </a:r>
          </a:p>
          <a:p>
            <a:r>
              <a:rPr lang="ru-RU" dirty="0" smtClean="0"/>
              <a:t> - получение словарей, пособий, которые будут необходимы в процессе работы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Коррекционно-развивающая работа перед самоподготовкой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r>
              <a:rPr lang="ru-RU" dirty="0" smtClean="0"/>
              <a:t>проведение упражнений, направленных на развитие познавательных процессов и интеллекта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724</Words>
  <Application>Microsoft Office PowerPoint</Application>
  <PresentationFormat>Экран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Основные требования к проведению самоподготовки.</vt:lpstr>
      <vt:lpstr>Самоподготовка – это ежедневное внеурочное занятие, предусматривающее выполнение заданий учителя. </vt:lpstr>
      <vt:lpstr>Цель самоподготовки – привитие учащимся навыков самообразовательной работы по планированию, усвоению, закреплению,контролю и оценке полученных знаний.</vt:lpstr>
      <vt:lpstr>Слайд 4</vt:lpstr>
      <vt:lpstr>Задачи воспитателя при проведении самоподготовки:</vt:lpstr>
      <vt:lpstr>Алгоритм проведения самоподготовки.</vt:lpstr>
      <vt:lpstr>Слайд 7</vt:lpstr>
      <vt:lpstr>Структурные элементы самоподготовки</vt:lpstr>
      <vt:lpstr>Коррекционно-развивающая работа перед самоподготовкой:</vt:lpstr>
      <vt:lpstr>Постановка цели и мотивация деятельности воспитанников.</vt:lpstr>
      <vt:lpstr>Дозировка времени на определенные предметы.</vt:lpstr>
      <vt:lpstr>Деление ребят на группы, звенья, пары, назначение контролеров.</vt:lpstr>
      <vt:lpstr>2.Инструктаж.</vt:lpstr>
      <vt:lpstr>3.Самостоятельная работа воспитанников над выполнением домашних заданий.</vt:lpstr>
      <vt:lpstr>4.Самопроверка,взаимопроверка.</vt:lpstr>
      <vt:lpstr>5.Проверка работы воспитателем.</vt:lpstr>
      <vt:lpstr>Индивидуальная работа со слабоуспевающими воспитанниками.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требования к проведению самоподготовки.</dc:title>
  <dc:creator>UserXP</dc:creator>
  <cp:lastModifiedBy>UserXP</cp:lastModifiedBy>
  <cp:revision>11</cp:revision>
  <dcterms:created xsi:type="dcterms:W3CDTF">2013-02-10T09:33:06Z</dcterms:created>
  <dcterms:modified xsi:type="dcterms:W3CDTF">2013-02-10T11:21:56Z</dcterms:modified>
</cp:coreProperties>
</file>