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9" r:id="rId4"/>
    <p:sldId id="258" r:id="rId5"/>
    <p:sldId id="260" r:id="rId6"/>
    <p:sldId id="265" r:id="rId7"/>
    <p:sldId id="262" r:id="rId8"/>
    <p:sldId id="263" r:id="rId9"/>
    <p:sldId id="264" r:id="rId10"/>
    <p:sldId id="269" r:id="rId11"/>
    <p:sldId id="285" r:id="rId12"/>
    <p:sldId id="266" r:id="rId13"/>
    <p:sldId id="267" r:id="rId14"/>
    <p:sldId id="268" r:id="rId15"/>
    <p:sldId id="270" r:id="rId16"/>
    <p:sldId id="271" r:id="rId17"/>
    <p:sldId id="261" r:id="rId18"/>
    <p:sldId id="272" r:id="rId19"/>
    <p:sldId id="273" r:id="rId20"/>
    <p:sldId id="274" r:id="rId21"/>
    <p:sldId id="276" r:id="rId22"/>
    <p:sldId id="278" r:id="rId23"/>
    <p:sldId id="280" r:id="rId24"/>
    <p:sldId id="282" r:id="rId25"/>
    <p:sldId id="284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CC"/>
    <a:srgbClr val="C6E6A2"/>
    <a:srgbClr val="FAC982"/>
    <a:srgbClr val="FFDE75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0" d="100"/>
          <a:sy n="80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9827F72-6792-4776-BCC4-4F0E8D785862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CD02C2-70CB-4047-B161-7BD017824B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EE1F2A-65BA-43F0-A210-699A2BF61B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1C11-70EF-4CD1-9593-9507E54FB351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09F7D-3CFD-4E1B-B992-FCC4ED9C14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2EC28-A15F-4C2A-94DA-303583BCF3F1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00B1-DD42-4DA3-AE40-1ECA1FEEDB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0D4D-4C7E-455F-AE06-6462D4E14432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179A-8A60-434F-9DE0-3D6C59B6A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55CE4-F476-46A0-B8CE-AA2943DE9A17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C045C0-905C-4C52-A9BA-6487E7E7B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59D924-B846-448F-8776-7B83390DD5EA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41C41-93D0-4D52-A555-C5ED034C2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2506A-F990-4B1A-B8ED-3E7B52DF8A62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B037A-C09A-4DC6-8E49-13DE045CCD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AFDD3-EF33-4351-94DF-3B3E432CE57E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102364-B4B0-4D85-8C38-895AA5AEC9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38CD-60A7-407E-B3A7-BD54E3D04366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EAE4A-7C44-4FBF-980D-EEEED03CF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D653-BD68-46C3-B794-E5D1CF5E648D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DA2A0-9324-49CA-A47B-BBAEE34CE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B6F65D-0B21-4DB7-8350-2B7CFA079390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5BA41-7561-4D31-B9A6-AE3A8A3D8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7CDDF-E6BD-4413-97B3-ADE457DEDCCB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8D6A-2723-47A4-B124-AB79C0C6E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4144F5B-B938-40AA-8B75-D3D346B73BED}" type="datetimeFigureOut">
              <a:rPr lang="ru-RU"/>
              <a:pPr>
                <a:defRPr/>
              </a:pPr>
              <a:t>23.08.2013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BD6A74-6F25-46FD-BD34-63845694D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../AppData/Local/Temp/Rar$DI25.140/&#1054;&#1051;&#1048;&#1052;&#1055;&#1048;&#1049;&#1057;&#1050;&#1048;&#1045;%20&#1060;&#1040;&#1050;&#1045;&#1051;&#1067;%20&#1051;&#1045;&#1058;&#1053;&#1048;&#1061;%20&#1048;&#1043;&#1056;.doc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ubansport.ru/pobedi_sh.html" TargetMode="External"/><Relationship Id="rId5" Type="http://schemas.openxmlformats.org/officeDocument/2006/relationships/image" Target="../media/image42.jpeg"/><Relationship Id="rId4" Type="http://schemas.openxmlformats.org/officeDocument/2006/relationships/hyperlink" Target="http://kubansport.ru/pobedi1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kubansport.ru/pobedi4.html" TargetMode="External"/><Relationship Id="rId7" Type="http://schemas.openxmlformats.org/officeDocument/2006/relationships/hyperlink" Target="http://kubansport.ru/pobedi11.html" TargetMode="Externa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hyperlink" Target="http://kubansport.ru/pobedi5.html" TargetMode="Externa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kubansport.ru/faces1.html?template=pr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71472" y="285728"/>
            <a:ext cx="8001056" cy="2643206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Горит огонь олимпиады,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Bookman Old Style"/>
              </a:rPr>
              <a:t>ему все люди мира рады </a:t>
            </a:r>
          </a:p>
        </p:txBody>
      </p:sp>
      <p:sp>
        <p:nvSpPr>
          <p:cNvPr id="5" name="Лента лицом вверх 4"/>
          <p:cNvSpPr/>
          <p:nvPr/>
        </p:nvSpPr>
        <p:spPr>
          <a:xfrm>
            <a:off x="2214546" y="2928934"/>
            <a:ext cx="6715172" cy="3500462"/>
          </a:xfrm>
          <a:prstGeom prst="ribbon2">
            <a:avLst/>
          </a:prstGeom>
          <a:solidFill>
            <a:srgbClr val="00B0F0"/>
          </a:solidFill>
          <a:ln w="28575">
            <a:solidFill>
              <a:srgbClr val="0000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</a:rPr>
              <a:t>Олимпийский старт Кубани</a:t>
            </a:r>
          </a:p>
        </p:txBody>
      </p:sp>
      <p:pic>
        <p:nvPicPr>
          <p:cNvPr id="2054" name="Picture 6" descr="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636838"/>
            <a:ext cx="202565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bject_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792088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Горизонтальный свиток 2"/>
          <p:cNvSpPr/>
          <p:nvPr/>
        </p:nvSpPr>
        <p:spPr>
          <a:xfrm>
            <a:off x="357188" y="1"/>
            <a:ext cx="8358187" cy="1196752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Зимние Олимпийские виды спорта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340768"/>
            <a:ext cx="5832648" cy="504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пиктограммы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lodejno.ru/uploads/posts/2012-11/1351768296_emblemy-sochi-2014-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195736" cy="1916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http://www.molodejno.ru/uploads/posts/2012-11/1351768279_emblemy-sochi-2014-1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8720"/>
            <a:ext cx="2196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daypic.ru/pars/20121101/20121101_1993/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908720"/>
            <a:ext cx="2196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molodejno.ru/uploads/posts/2012-11/1351768324_emblemy-sochi-2014-0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908720"/>
            <a:ext cx="219600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daypic.ru/pars/20121101/20121101_1993/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852936"/>
            <a:ext cx="2195736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molodejno.ru/uploads/posts/2012-11/1351768247_emblemy-sochi-2014-0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7744" y="2852936"/>
            <a:ext cx="2196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www.molodejno.ru/uploads/posts/2012-11/1351768252_emblemy-sochi-2014-0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2852936"/>
            <a:ext cx="2196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www.molodejno.ru/uploads/posts/2012-11/1351768234_emblemy-sochi-2014-0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32240" y="2852936"/>
            <a:ext cx="2196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molodejno.ru/uploads/posts/2012-11/1351768270_emblemy-sochi-2014-08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797152"/>
            <a:ext cx="2195735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daypic.ru/pars/20121101/20121101_1993/12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67744" y="4797152"/>
            <a:ext cx="2196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xi-xi.me/uploads/posts/2012-11/thumbs/1352106644_emblemy-v-sochi-2014-_4_xi-xi.me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4797152"/>
            <a:ext cx="2196000" cy="19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Горизонтальный свиток 12"/>
          <p:cNvSpPr/>
          <p:nvPr/>
        </p:nvSpPr>
        <p:spPr>
          <a:xfrm>
            <a:off x="357188" y="1"/>
            <a:ext cx="8358187" cy="908719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Зимние Олимпийские виды спорта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804248" y="5589240"/>
            <a:ext cx="2160240" cy="576064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пиктограммы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rgbClr val="0000CC"/>
            </a:solidFill>
          </a:ln>
        </p:spPr>
        <p:txBody>
          <a:bodyPr/>
          <a:lstStyle/>
          <a:p>
            <a:pPr eaLnBrk="1" hangingPunct="1"/>
            <a:r>
              <a:rPr lang="ru-RU" smtClean="0"/>
              <a:t>Талисманы Олимпийских игр</a:t>
            </a:r>
          </a:p>
        </p:txBody>
      </p:sp>
      <p:pic>
        <p:nvPicPr>
          <p:cNvPr id="11267" name="Picture 5" descr="S1980-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00250"/>
            <a:ext cx="2314575" cy="38163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1268" name="Picture 7" descr="97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3929063"/>
            <a:ext cx="3671888" cy="261143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1269" name="Picture 6" descr="S1996-M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50" y="1714500"/>
            <a:ext cx="2381250" cy="23050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Конкурс идей талисманов</a:t>
            </a:r>
          </a:p>
        </p:txBody>
      </p:sp>
      <p:pic>
        <p:nvPicPr>
          <p:cNvPr id="12291" name="Picture 2" descr="2011-02-12_13-22-00_4662208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785938"/>
            <a:ext cx="80486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1299175207_619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57188"/>
            <a:ext cx="828675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FF0000"/>
                </a:solidFill>
              </a:rPr>
              <a:t>Талисманы Паралимпийских игр</a:t>
            </a:r>
          </a:p>
        </p:txBody>
      </p:sp>
      <p:pic>
        <p:nvPicPr>
          <p:cNvPr id="14339" name="Picture 2" descr="1330422298_b_marki-sochi-20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643063"/>
            <a:ext cx="8358188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357563"/>
            <a:ext cx="91440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126960" bIns="0" anchor="ctr">
            <a:spAutoFit/>
          </a:bodyPr>
          <a:lstStyle/>
          <a:p>
            <a:r>
              <a:rPr lang="ru-RU" sz="7200" b="1">
                <a:solidFill>
                  <a:srgbClr val="365F91"/>
                </a:solidFill>
                <a:latin typeface="Monotype Corsiva" pitchFamily="66" charset="0"/>
                <a:cs typeface="Times New Roman" pitchFamily="18" charset="0"/>
              </a:rPr>
              <a:t>" </a:t>
            </a:r>
            <a:r>
              <a:rPr lang="ru-RU" sz="7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Жаркие.</a:t>
            </a:r>
            <a:r>
              <a:rPr lang="ru-RU" sz="7200" b="1">
                <a:solidFill>
                  <a:srgbClr val="365F91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7200" b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Зимние</a:t>
            </a:r>
            <a:r>
              <a:rPr lang="ru-RU" sz="7200" b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. Твои</a:t>
            </a:r>
            <a:r>
              <a:rPr lang="ru-RU" sz="7200" b="1">
                <a:solidFill>
                  <a:srgbClr val="365F91"/>
                </a:solidFill>
                <a:latin typeface="Monotype Corsiva" pitchFamily="66" charset="0"/>
                <a:cs typeface="Times New Roman" pitchFamily="18" charset="0"/>
              </a:rPr>
              <a:t>"</a:t>
            </a:r>
            <a:endParaRPr lang="en-US" sz="7200" b="1">
              <a:solidFill>
                <a:srgbClr val="365F91"/>
              </a:solidFill>
              <a:latin typeface="Brush Script MT" pitchFamily="66" charset="0"/>
              <a:cs typeface="Times New Roman" pitchFamily="18" charset="0"/>
            </a:endParaRPr>
          </a:p>
          <a:p>
            <a:pPr eaLnBrk="0" hangingPunct="0"/>
            <a:r>
              <a:rPr lang="ru-RU" sz="7200" b="1">
                <a:solidFill>
                  <a:srgbClr val="4F81BD"/>
                </a:solidFill>
                <a:latin typeface="Monotype Corsiva" pitchFamily="66" charset="0"/>
                <a:cs typeface="Times New Roman" pitchFamily="18" charset="0"/>
              </a:rPr>
              <a:t>« </a:t>
            </a:r>
            <a:r>
              <a:rPr lang="en-US" sz="7200" b="1">
                <a:solidFill>
                  <a:srgbClr val="FF0000"/>
                </a:solidFill>
                <a:latin typeface="Monotype Corsiva" pitchFamily="66" charset="0"/>
                <a:cs typeface="Times New Roman" pitchFamily="18" charset="0"/>
              </a:rPr>
              <a:t>Hot.</a:t>
            </a:r>
            <a:r>
              <a:rPr lang="en-US" sz="7200" b="1">
                <a:solidFill>
                  <a:srgbClr val="4F81BD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0070C0"/>
                </a:solidFill>
                <a:latin typeface="Monotype Corsiva" pitchFamily="66" charset="0"/>
                <a:cs typeface="Times New Roman" pitchFamily="18" charset="0"/>
              </a:rPr>
              <a:t>Cool.</a:t>
            </a:r>
            <a:r>
              <a:rPr lang="en-US" sz="7200" b="1">
                <a:solidFill>
                  <a:srgbClr val="4F81BD"/>
                </a:solidFill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en-US" sz="7200" b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Yours</a:t>
            </a:r>
            <a:r>
              <a:rPr lang="ru-RU" sz="7200" b="1">
                <a:solidFill>
                  <a:srgbClr val="FFC000"/>
                </a:solidFill>
                <a:latin typeface="Monotype Corsiva" pitchFamily="66" charset="0"/>
                <a:cs typeface="Times New Roman" pitchFamily="18" charset="0"/>
              </a:rPr>
              <a:t>»</a:t>
            </a:r>
            <a:endParaRPr lang="en-US" sz="7200" b="1">
              <a:solidFill>
                <a:srgbClr val="4F81BD"/>
              </a:solidFill>
              <a:latin typeface="Brush Script MT" pitchFamily="66" charset="0"/>
              <a:cs typeface="Times New Roman" pitchFamily="18" charset="0"/>
            </a:endParaRPr>
          </a:p>
          <a:p>
            <a:pPr eaLnBrk="0" hangingPunct="0"/>
            <a:endParaRPr lang="en-US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428625" y="428625"/>
            <a:ext cx="8286750" cy="135731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Слоган Олимпиады</a:t>
            </a: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714375" y="1857375"/>
            <a:ext cx="728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Calibri" pitchFamily="34" charset="0"/>
              </a:rPr>
              <a:t>24 сентября 2012 года, ровно за 500 дней до старта зимних Олимпийских игр, Дмитрий Чернышенко (президент Оргкомитета «Сочи 2014») назвал слоган (девиз) предстоящих соревнований: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357188" y="285750"/>
            <a:ext cx="8143875" cy="157003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66"/>
                </a:solidFill>
                <a:latin typeface="Book Antiqua" pitchFamily="18" charset="0"/>
              </a:rPr>
              <a:t>                              ЗАЖЖЕНИЕ </a:t>
            </a:r>
            <a:br>
              <a:rPr lang="ru-RU" sz="3200" b="1">
                <a:solidFill>
                  <a:srgbClr val="FF0066"/>
                </a:solidFill>
                <a:latin typeface="Book Antiqua" pitchFamily="18" charset="0"/>
              </a:rPr>
            </a:br>
            <a:r>
              <a:rPr lang="ru-RU" sz="3200" b="1">
                <a:solidFill>
                  <a:srgbClr val="FF0066"/>
                </a:solidFill>
                <a:latin typeface="Book Antiqua" pitchFamily="18" charset="0"/>
              </a:rPr>
              <a:t>                ОЛИМПИЙСКОГО ОГНЯ</a:t>
            </a:r>
            <a:br>
              <a:rPr lang="ru-RU" sz="3200" b="1">
                <a:solidFill>
                  <a:srgbClr val="FF0066"/>
                </a:solidFill>
                <a:latin typeface="Book Antiqua" pitchFamily="18" charset="0"/>
              </a:rPr>
            </a:br>
            <a:r>
              <a:rPr lang="ru-RU" sz="3200" b="1">
                <a:solidFill>
                  <a:srgbClr val="002060"/>
                </a:solidFill>
                <a:latin typeface="Book Antiqua" pitchFamily="18" charset="0"/>
              </a:rPr>
              <a:t>с 1928 года</a:t>
            </a:r>
            <a:endParaRPr lang="ru-RU" sz="320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6387" name="Picture 5" descr="o03011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44675"/>
            <a:ext cx="4178300" cy="387032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6388" name="Picture 6" descr="o03012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888" y="1285875"/>
            <a:ext cx="3059112" cy="3786188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6389" name="Picture 7" descr="O3472i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3571875"/>
            <a:ext cx="3816350" cy="30988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1020d56-8ec3-9bc1-8ec3-9bce05a5d1f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1214438"/>
            <a:ext cx="5857875" cy="3500437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57188" y="285750"/>
            <a:ext cx="8501062" cy="1285875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solidFill>
                  <a:srgbClr val="FF0000"/>
                </a:solidFill>
              </a:rPr>
              <a:t>Факел эстафет Олимпийского Огня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8" y="4929188"/>
            <a:ext cx="8501062" cy="1714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714375" y="5072063"/>
            <a:ext cx="7786688" cy="1477962"/>
          </a:xfrm>
          <a:prstGeom prst="rect">
            <a:avLst/>
          </a:prstGeom>
          <a:solidFill>
            <a:srgbClr val="92D050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«Перо Жар-Птицы» — это так уже окрестили факел, выполнен из алюминиевого сплава, почти вся его поверхность отливает шлифованным металлом, поверх которого нанесено специальное покрытие для защиты от жестких климатических условий — ведь олимпийский огонь пронесут через всю Россию!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p03002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88" y="1714500"/>
            <a:ext cx="4375150" cy="4824413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5" name="Picture 6" descr="Николай Адриан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3786188"/>
            <a:ext cx="1790700" cy="23050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8436" name="Picture 10" descr="ch03014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750" y="3714750"/>
            <a:ext cx="1771650" cy="197167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428625" y="357188"/>
            <a:ext cx="8429625" cy="71437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rgbClr val="FF0000"/>
                </a:solidFill>
              </a:rPr>
              <a:t>Первые Олимпийцы России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57438" y="1071563"/>
            <a:ext cx="5286375" cy="7143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Фигурист Николай Панин-Коломенский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357188" y="357188"/>
            <a:ext cx="8358187" cy="121443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79388" y="0"/>
            <a:ext cx="8507412" cy="1357313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solidFill>
                <a:srgbClr val="FF0000"/>
              </a:solidFill>
              <a:latin typeface="Blackadder ITC" pitchFamily="82" charset="0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00"/>
                </a:solidFill>
                <a:latin typeface="Blackadder ITC" pitchFamily="82" charset="0"/>
                <a:ea typeface="+mj-ea"/>
                <a:cs typeface="+mj-cs"/>
              </a:rPr>
              <a:t>ИСТОРИЯ ОЛИМПИЙСКИХ ИГР</a:t>
            </a:r>
          </a:p>
        </p:txBody>
      </p:sp>
      <p:pic>
        <p:nvPicPr>
          <p:cNvPr id="3076" name="Picture 4" descr="Олим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700213"/>
            <a:ext cx="2773363" cy="37449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077" name="Picture 9" descr="200px-Athens_1896_report_co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1857375"/>
            <a:ext cx="2339975" cy="3240088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6" name="Picture 7" descr="0007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500" y="3357563"/>
            <a:ext cx="1812925" cy="29591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28575">
            <a:solidFill>
              <a:srgbClr val="0000CC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1980 год-ХХ</a:t>
            </a:r>
            <a:r>
              <a:rPr lang="en-US" dirty="0" smtClean="0">
                <a:solidFill>
                  <a:srgbClr val="FF0000"/>
                </a:solidFill>
              </a:rPr>
              <a:t>II</a:t>
            </a:r>
            <a:r>
              <a:rPr lang="ru-RU" dirty="0" smtClean="0">
                <a:solidFill>
                  <a:srgbClr val="FF0000"/>
                </a:solidFill>
              </a:rPr>
              <a:t> Олимпийские игры  в Москве</a:t>
            </a:r>
          </a:p>
        </p:txBody>
      </p:sp>
      <p:pic>
        <p:nvPicPr>
          <p:cNvPr id="19459" name="Picture 6" descr="S1980-L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500" y="1714500"/>
            <a:ext cx="3000375" cy="4429125"/>
          </a:xfrm>
          <a:noFill/>
          <a:ln w="38100">
            <a:solidFill>
              <a:srgbClr val="0000CC"/>
            </a:solidFill>
          </a:ln>
        </p:spPr>
      </p:pic>
      <p:pic>
        <p:nvPicPr>
          <p:cNvPr id="19460" name="Picture 5" descr="S1980-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00688" y="1714500"/>
            <a:ext cx="2928937" cy="4357688"/>
          </a:xfrm>
          <a:noFill/>
          <a:ln w="38100">
            <a:solidFill>
              <a:srgbClr val="0000CC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428625" y="0"/>
            <a:ext cx="8215313" cy="523875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ОЛИМПИЙСКАЯ  ГОРДОСТЬ  КУБАНИ</a:t>
            </a:r>
          </a:p>
        </p:txBody>
      </p:sp>
      <p:sp>
        <p:nvSpPr>
          <p:cNvPr id="20483" name="Прямоугольник 5"/>
          <p:cNvSpPr>
            <a:spLocks noChangeArrowheads="1"/>
          </p:cNvSpPr>
          <p:nvPr/>
        </p:nvSpPr>
        <p:spPr bwMode="auto">
          <a:xfrm>
            <a:off x="2214563" y="642938"/>
            <a:ext cx="61436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Алексей Воевода 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Бронзовая медаль, бобслей, </a:t>
            </a:r>
          </a:p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Ванкувер-2010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20484" name="Picture 3" descr="http://kubansport.ru/_pictures/1506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0" y="720725"/>
            <a:ext cx="1801813" cy="2708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485" name="Picture 9" descr="http://kubansport.ru/_pictures/08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25" y="2428875"/>
            <a:ext cx="1928813" cy="29003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6" name="Прямоугольник 21"/>
          <p:cNvSpPr>
            <a:spLocks noChangeArrowheads="1"/>
          </p:cNvSpPr>
          <p:nvPr/>
        </p:nvSpPr>
        <p:spPr bwMode="auto">
          <a:xfrm>
            <a:off x="3143250" y="2714625"/>
            <a:ext cx="578643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4" action="ppaction://hlinkfile"/>
              </a:rPr>
              <a:t>Мария Абакумова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Серебряная медаль, легкая атлетика, метание копья, Пекин-2008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20487" name="Picture 15" descr="http://kubansport.ru/_pictures/08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000500"/>
            <a:ext cx="1857375" cy="27924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0488" name="Прямоугольник 23"/>
          <p:cNvSpPr>
            <a:spLocks noChangeArrowheads="1"/>
          </p:cNvSpPr>
          <p:nvPr/>
        </p:nvSpPr>
        <p:spPr bwMode="auto">
          <a:xfrm>
            <a:off x="4143375" y="4643438"/>
            <a:ext cx="5572125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6" action="ppaction://hlinkfile"/>
              </a:rPr>
              <a:t>Марина Шаинова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Серебряная медаль,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тяжелая атлетика,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 Пекин-2008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3"/>
          <p:cNvSpPr>
            <a:spLocks noChangeArrowheads="1"/>
          </p:cNvSpPr>
          <p:nvPr/>
        </p:nvSpPr>
        <p:spPr bwMode="auto">
          <a:xfrm>
            <a:off x="857250" y="0"/>
            <a:ext cx="7429500" cy="46196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ОЛИМПИЙСКАЯ  ГОРДОСТЬ  КУБАНИ</a:t>
            </a:r>
          </a:p>
        </p:txBody>
      </p:sp>
      <p:pic>
        <p:nvPicPr>
          <p:cNvPr id="21507" name="Picture 8" descr="http://kubansport.ru/_pictures/08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785813"/>
            <a:ext cx="1928813" cy="290036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08" name="Прямоугольник 12"/>
          <p:cNvSpPr>
            <a:spLocks noChangeArrowheads="1"/>
          </p:cNvSpPr>
          <p:nvPr/>
        </p:nvSpPr>
        <p:spPr bwMode="auto">
          <a:xfrm>
            <a:off x="2428875" y="785813"/>
            <a:ext cx="4572000" cy="184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Евгений Лукьяненко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Серебряная медаль, легкая атлетика, прыжки с шестом, Пекин-2008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21509" name="Picture 15" descr="http://kubansport.ru/_pictures/08-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500" y="2606675"/>
            <a:ext cx="1785938" cy="2686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10" name="Прямоугольник 20"/>
          <p:cNvSpPr>
            <a:spLocks noChangeArrowheads="1"/>
          </p:cNvSpPr>
          <p:nvPr/>
        </p:nvSpPr>
        <p:spPr bwMode="auto">
          <a:xfrm>
            <a:off x="3571875" y="2643188"/>
            <a:ext cx="4572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5" action="ppaction://hlinkfile"/>
              </a:rPr>
              <a:t>Татьяна Чернова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Бронзовая медаль, легкая атлетика, семиборье, </a:t>
            </a: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Пекин-2008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  <p:pic>
        <p:nvPicPr>
          <p:cNvPr id="21511" name="Picture 17" descr="http://kubansport.ru/_pictures/08-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4143375"/>
            <a:ext cx="1785938" cy="26844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1512" name="Прямоугольник 22"/>
          <p:cNvSpPr>
            <a:spLocks noChangeArrowheads="1"/>
          </p:cNvSpPr>
          <p:nvPr/>
        </p:nvSpPr>
        <p:spPr bwMode="auto">
          <a:xfrm>
            <a:off x="5000625" y="4643438"/>
            <a:ext cx="435768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  <a:hlinkClick r:id="rId7" action="ppaction://hlinkfile"/>
              </a:rPr>
              <a:t>Бесик Кудухов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Бронзовая медаль, вольная борьба, Пекин-2008</a:t>
            </a:r>
          </a:p>
          <a:p>
            <a:r>
              <a:rPr lang="ru-RU">
                <a:latin typeface="Calibri" pitchFamily="34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3"/>
          <p:cNvSpPr>
            <a:spLocks noChangeArrowheads="1"/>
          </p:cNvSpPr>
          <p:nvPr/>
        </p:nvSpPr>
        <p:spPr bwMode="auto">
          <a:xfrm>
            <a:off x="1214438" y="0"/>
            <a:ext cx="6786562" cy="461963"/>
          </a:xfrm>
          <a:prstGeom prst="rect">
            <a:avLst/>
          </a:prstGeom>
          <a:solidFill>
            <a:srgbClr val="92D05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ОЛИМПИЙСКАЯ  ГОРДОСТЬ  КУБАНИ</a:t>
            </a:r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28750" y="381000"/>
            <a:ext cx="628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 </a:t>
            </a:r>
            <a:r>
              <a:rPr lang="ru-RU" sz="1200">
                <a:latin typeface="Calibri" pitchFamily="34" charset="0"/>
              </a:rPr>
              <a:t> </a:t>
            </a:r>
            <a:r>
              <a:rPr lang="ru-RU">
                <a:latin typeface="Calibri" pitchFamily="34" charset="0"/>
              </a:rPr>
              <a:t>                   </a:t>
            </a:r>
            <a:endParaRPr lang="ru-RU" sz="24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2" descr="Версия для печати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-274638"/>
            <a:ext cx="12954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Алексей Воевода (Сочи) – заслуженный мастер &#10;спорта, бронзовый призер Олимпийских Игр в &#10;Ванкувере по бобслею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000125"/>
            <a:ext cx="2595562" cy="18764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4" name="Прямоугольник 7"/>
          <p:cNvSpPr>
            <a:spLocks noChangeArrowheads="1"/>
          </p:cNvSpPr>
          <p:nvPr/>
        </p:nvSpPr>
        <p:spPr bwMode="auto">
          <a:xfrm>
            <a:off x="3214688" y="142875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Алексей Воевода (Сочи) – заслуженный мастер спорта, бронзовый призер Олимпийских Игр в Ванкувере по бобслею</a:t>
            </a:r>
          </a:p>
        </p:txBody>
      </p:sp>
      <p:pic>
        <p:nvPicPr>
          <p:cNvPr id="22535" name="Picture 6" descr="Александр Иванов (Красноармейский район) – мастер &#10;спорта международного класса, чемпион мира по &#10;тяжелой атлетике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13" y="2643188"/>
            <a:ext cx="2990850" cy="19907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6" name="Прямоугольник 9"/>
          <p:cNvSpPr>
            <a:spLocks noChangeArrowheads="1"/>
          </p:cNvSpPr>
          <p:nvPr/>
        </p:nvSpPr>
        <p:spPr bwMode="auto">
          <a:xfrm>
            <a:off x="1500188" y="2928938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Александр Иванов (Красноармейский район) – мастер спорта международного класса, чемпион мира по тяжелой атлетике.</a:t>
            </a:r>
          </a:p>
        </p:txBody>
      </p:sp>
      <p:pic>
        <p:nvPicPr>
          <p:cNvPr id="22537" name="Picture 8" descr="Бесик Кудухов (Краснодар) – заслуженный мастер &#10;спорта, чемпион мира и обладатель Кубка мира по &#10;вольной борьб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357688"/>
            <a:ext cx="2990850" cy="2238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2538" name="Прямоугольник 11"/>
          <p:cNvSpPr>
            <a:spLocks noChangeArrowheads="1"/>
          </p:cNvSpPr>
          <p:nvPr/>
        </p:nvSpPr>
        <p:spPr bwMode="auto">
          <a:xfrm>
            <a:off x="3357563" y="5143500"/>
            <a:ext cx="4572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Бесик Кудухов (Краснодар) – заслуженный мастер спорта, чемпион мира и обладатель Кубка мира по вольной борьбе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571500" y="0"/>
            <a:ext cx="8286750" cy="461963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ОЛИМПИЙСКАЯ  ГОРДОСТЬ  КУБАНИ</a:t>
            </a:r>
          </a:p>
        </p:txBody>
      </p:sp>
      <p:pic>
        <p:nvPicPr>
          <p:cNvPr id="23555" name="Picture 2" descr="Ирина Караваева (Краснодар) – заслуженный мастер &#10;спорта, чемпионка мира и бронзовая медалистка &#10;чемпионата Европы в синхронных прыжках на батуте, &#10;чемпионка Европы в индивидуальных прыжках на &#10;батут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500063"/>
            <a:ext cx="2000250" cy="31877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6" name="Picture 3" descr="Татьяна Чернова (Краснодар) – заслуженный мастер &#10;спорта, бронзовый призер чемпионата мира по легкой &#10;атлетик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3"/>
            <a:ext cx="2559050" cy="29289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3557" name="Picture 8" descr="Акробатическое трио Екатерина Логинова, Екатерина &#10;Стройнова и Айгуль Шайхутдинова (Краснодар) — &#10;чемпионки мира по спортивной акробатик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75" y="2286000"/>
            <a:ext cx="3857625" cy="25685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3558" name="Прямоугольник 12"/>
          <p:cNvSpPr>
            <a:spLocks noChangeArrowheads="1"/>
          </p:cNvSpPr>
          <p:nvPr/>
        </p:nvSpPr>
        <p:spPr bwMode="auto">
          <a:xfrm>
            <a:off x="2214563" y="571500"/>
            <a:ext cx="614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Ирина Караваева (Краснодар) – заслуженный мастер спорта, чемпионка мира и бронзовая медалистка чемпионата Европы в синхронных прыжках на батуте, чемпионка Европы в индивидуальных прыжках на батуте</a:t>
            </a:r>
          </a:p>
        </p:txBody>
      </p:sp>
      <p:sp>
        <p:nvSpPr>
          <p:cNvPr id="23559" name="Прямоугольник 13"/>
          <p:cNvSpPr>
            <a:spLocks noChangeArrowheads="1"/>
          </p:cNvSpPr>
          <p:nvPr/>
        </p:nvSpPr>
        <p:spPr bwMode="auto">
          <a:xfrm>
            <a:off x="2571750" y="5500688"/>
            <a:ext cx="4500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Татьяна Чернова (Краснодар) – заслуженный мастер спорта, бронзовый призер чемпионата мира по легкой атлетике</a:t>
            </a:r>
          </a:p>
        </p:txBody>
      </p:sp>
      <p:sp>
        <p:nvSpPr>
          <p:cNvPr id="23560" name="Прямоугольник 14"/>
          <p:cNvSpPr>
            <a:spLocks noChangeArrowheads="1"/>
          </p:cNvSpPr>
          <p:nvPr/>
        </p:nvSpPr>
        <p:spPr bwMode="auto">
          <a:xfrm>
            <a:off x="2286000" y="2828925"/>
            <a:ext cx="314325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Акробатическое трио Екатерина Логинова, Екатерина Стройнова и Айгуль Шайхутдинова (Краснодар) — чемпионки мира по спортивной акробатике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7" descr="Эдуард Кургинян (Армавир) – мастер спорта &#10;международного класса, бронзовый призер &#10;чемпионата мира и обладатель Кубка мира по самб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4288"/>
            <a:ext cx="2000250" cy="3005138"/>
          </a:xfrm>
          <a:prstGeom prst="rect">
            <a:avLst/>
          </a:prstGeom>
          <a:solidFill>
            <a:srgbClr val="92D050"/>
          </a:solidFill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79" name="Picture 6" descr="Светлана Баландина (Краснодар) – заслуженный &#10;мастер спорта, чемпионка Европы и бронзовая &#10;медалистка чемпионата мира по прыжкам на двойном &#10;минитрамп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3286125"/>
            <a:ext cx="2371725" cy="3384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0" name="Picture 5" descr="Елена Сюзева (Краснодар) – мастер спорта, &#10;чемпионка Европы, победительница этапа Кубка мира &#10;по парусному спорт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3286125"/>
            <a:ext cx="2211387" cy="33210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4581" name="Picture 4" descr="Арсен Галстян (Краснодар) –  мастер спорта &#10;международного класса, бронзовый призер &#10;чемпионата мира по дзюдо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94550" y="0"/>
            <a:ext cx="1949450" cy="29289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582" name="Прямоугольник 7"/>
          <p:cNvSpPr>
            <a:spLocks noChangeArrowheads="1"/>
          </p:cNvSpPr>
          <p:nvPr/>
        </p:nvSpPr>
        <p:spPr bwMode="auto">
          <a:xfrm>
            <a:off x="6929438" y="3214688"/>
            <a:ext cx="2214562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Арсен Галстян (Краснодар) – мастер спорта международного класса, бронзовый призер чемпионата мира по дзюдо</a:t>
            </a:r>
          </a:p>
        </p:txBody>
      </p:sp>
      <p:sp>
        <p:nvSpPr>
          <p:cNvPr id="24583" name="Прямоугольник 8"/>
          <p:cNvSpPr>
            <a:spLocks noChangeArrowheads="1"/>
          </p:cNvSpPr>
          <p:nvPr/>
        </p:nvSpPr>
        <p:spPr bwMode="auto">
          <a:xfrm>
            <a:off x="4286250" y="857250"/>
            <a:ext cx="2643188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Елена Сюзева (Краснодар) – мастер спорта, чемпионка Европы, победительница этапа Кубка мира по парусному спорту</a:t>
            </a:r>
          </a:p>
        </p:txBody>
      </p:sp>
      <p:sp>
        <p:nvSpPr>
          <p:cNvPr id="24584" name="Прямоугольник 9"/>
          <p:cNvSpPr>
            <a:spLocks noChangeArrowheads="1"/>
          </p:cNvSpPr>
          <p:nvPr/>
        </p:nvSpPr>
        <p:spPr bwMode="auto">
          <a:xfrm>
            <a:off x="1857375" y="714375"/>
            <a:ext cx="25717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Светлана Баландина (Краснодар) – заслуженный мастер спорта, чемпионка Европы и бронзовая медалистка чемпионата мира по прыжкам на двойном </a:t>
            </a:r>
            <a:r>
              <a:rPr lang="ru-RU">
                <a:latin typeface="Calibri" pitchFamily="34" charset="0"/>
              </a:rPr>
              <a:t>минитрампе</a:t>
            </a:r>
          </a:p>
        </p:txBody>
      </p:sp>
      <p:sp>
        <p:nvSpPr>
          <p:cNvPr id="24585" name="Прямоугольник 10"/>
          <p:cNvSpPr>
            <a:spLocks noChangeArrowheads="1"/>
          </p:cNvSpPr>
          <p:nvPr/>
        </p:nvSpPr>
        <p:spPr bwMode="auto">
          <a:xfrm>
            <a:off x="0" y="3214688"/>
            <a:ext cx="19288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Эдуард Кургинян (Армавир) – мастер спорта международного класса, бронзовый призер чемпионата мира и обладатель Кубка мира по самбо</a:t>
            </a:r>
          </a:p>
        </p:txBody>
      </p:sp>
      <p:sp>
        <p:nvSpPr>
          <p:cNvPr id="24586" name="Прямоугольник 12"/>
          <p:cNvSpPr>
            <a:spLocks noChangeArrowheads="1"/>
          </p:cNvSpPr>
          <p:nvPr/>
        </p:nvSpPr>
        <p:spPr bwMode="auto">
          <a:xfrm>
            <a:off x="1571625" y="0"/>
            <a:ext cx="5929313" cy="400050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ОЛИМПИЙСКАЯ  ГОРДОСТЬ  КУБАНИ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1556792"/>
          </a:xfr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Заключение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323528" y="1268760"/>
            <a:ext cx="8496944" cy="2376264"/>
          </a:xfrm>
          <a:prstGeom prst="horizontalScroll">
            <a:avLst/>
          </a:prstGeom>
          <a:solidFill>
            <a:srgbClr val="0000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  <a:latin typeface="Monotype Corsiva" pitchFamily="66" charset="0"/>
              </a:rPr>
              <a:t>Олимпийские игры шагнули через века, подарив миру Олимпийские ценности и идеалы, объединяя людей. Вселяя в них надежду на взаимопонимание.</a:t>
            </a:r>
            <a:endParaRPr lang="ru-RU" sz="2400" i="1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Круглая лента лицом вверх 6"/>
          <p:cNvSpPr/>
          <p:nvPr/>
        </p:nvSpPr>
        <p:spPr>
          <a:xfrm>
            <a:off x="0" y="3429000"/>
            <a:ext cx="8964488" cy="3672408"/>
          </a:xfrm>
          <a:prstGeom prst="ellipseRibbon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ruthCYR Medium" pitchFamily="50" charset="-52"/>
              </a:rPr>
              <a:t>Для спорта нет границ и расстояний!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ruthCYR Medium" pitchFamily="50" charset="-52"/>
              </a:rPr>
              <a:t>Понятен он народам всей Земли,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ruthCYR Medium" pitchFamily="50" charset="-52"/>
              </a:rPr>
              <a:t>Он всей планеты нашей достояние!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TruthCYR Medium" pitchFamily="50" charset="-52"/>
              </a:rPr>
              <a:t>Спорт </a:t>
            </a:r>
            <a:r>
              <a:rPr lang="ru-RU" sz="2000" dirty="0" smtClean="0">
                <a:solidFill>
                  <a:srgbClr val="002060"/>
                </a:solidFill>
                <a:latin typeface="TruthCYR Medium" pitchFamily="50" charset="-52"/>
              </a:rPr>
              <a:t>дарит</a:t>
            </a:r>
            <a:r>
              <a:rPr lang="ru-RU" sz="2400" dirty="0" smtClean="0">
                <a:solidFill>
                  <a:srgbClr val="002060"/>
                </a:solidFill>
                <a:latin typeface="TruthCYR Medium" pitchFamily="50" charset="-52"/>
              </a:rPr>
              <a:t> счастье дружбы и любви!</a:t>
            </a:r>
            <a:endParaRPr lang="ru-RU" sz="2400" dirty="0">
              <a:solidFill>
                <a:srgbClr val="002060"/>
              </a:solidFill>
              <a:latin typeface="TruthCYR Medium" pitchFamily="50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2"/>
            <a:ext cx="8064896" cy="18722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348880"/>
            <a:ext cx="8064896" cy="1872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Monotype Corsiva" pitchFamily="66" charset="0"/>
              </a:rPr>
              <a:t>Спасибо за внимание!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4221088"/>
            <a:ext cx="8064896" cy="1872000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                                                                                      С вами были:  С. В. Лынько</a:t>
            </a:r>
          </a:p>
          <a:p>
            <a:pPr algn="r"/>
            <a:r>
              <a:rPr lang="ru-RU" sz="2000" dirty="0" smtClean="0"/>
              <a:t>                                 С. Е. Сафронова</a:t>
            </a:r>
            <a:endParaRPr lang="ru-RU" sz="2000" dirty="0"/>
          </a:p>
        </p:txBody>
      </p:sp>
      <p:pic>
        <p:nvPicPr>
          <p:cNvPr id="1026" name="Picture 2" descr="i?id=88716130-0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672408" cy="1644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476250"/>
            <a:ext cx="8229600" cy="13811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endParaRPr lang="ru-RU" sz="40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8" descr="pk_1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571750"/>
            <a:ext cx="3656013" cy="4025900"/>
          </a:xfrm>
          <a:prstGeom prst="rect">
            <a:avLst/>
          </a:prstGeom>
          <a:noFill/>
          <a:ln w="5715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4" name="Горизонтальный свиток 3"/>
          <p:cNvSpPr/>
          <p:nvPr/>
        </p:nvSpPr>
        <p:spPr>
          <a:xfrm>
            <a:off x="428625" y="3714750"/>
            <a:ext cx="4500563" cy="2500313"/>
          </a:xfrm>
          <a:prstGeom prst="horizontalScroll">
            <a:avLst/>
          </a:prstGeom>
          <a:solidFill>
            <a:srgbClr val="92D05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2060"/>
                </a:solidFill>
              </a:rPr>
              <a:t>1896 год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2060"/>
                </a:solidFill>
              </a:rPr>
              <a:t>I</a:t>
            </a:r>
            <a:r>
              <a:rPr lang="ru-RU" sz="3200" b="1" dirty="0">
                <a:solidFill>
                  <a:srgbClr val="002060"/>
                </a:solidFill>
              </a:rPr>
              <a:t> Олимпиада в Афинах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85750" y="357188"/>
            <a:ext cx="8572500" cy="2000250"/>
          </a:xfrm>
          <a:prstGeom prst="horizontalScroll">
            <a:avLst/>
          </a:prstGeom>
          <a:solidFill>
            <a:srgbClr val="92D050"/>
          </a:solidFill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solidFill>
                  <a:srgbClr val="0000FF"/>
                </a:solidFill>
              </a:rPr>
              <a:t>Барон Пьер Де Кубертен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3"/>
          <p:cNvSpPr>
            <a:spLocks noChangeArrowheads="1"/>
          </p:cNvSpPr>
          <p:nvPr/>
        </p:nvSpPr>
        <p:spPr bwMode="auto">
          <a:xfrm>
            <a:off x="214313" y="0"/>
            <a:ext cx="8715375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charset="0"/>
              <a:buNone/>
            </a:pPr>
            <a:r>
              <a:rPr lang="ru-RU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Пьер де Кубертен</a:t>
            </a:r>
          </a:p>
          <a:p>
            <a:pPr algn="just"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Первые попытки возродить античные игры были предприняты в середине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в.  в Греции. В 1859,1870,1875 и 1889 в Афинах устраивались состязания по бегу, прыжкам, метаниям, гимнастике,  в которых участвовали греческие атлеты </a:t>
            </a:r>
          </a:p>
          <a:p>
            <a:pPr algn="just"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       Стали проводиться  соревнования с участием спортсменов  различных стран. С выходом  спорта на международную арену возникла необходимость проведения крупных комплексных состязаний, образования центра международного спортивного движения. </a:t>
            </a:r>
          </a:p>
          <a:p>
            <a:pPr algn="just">
              <a:buFont typeface="Arial" charset="0"/>
              <a:buNone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    Французский общественный деятель 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Пьер де Кубертен   п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редложил  возродить  Олимпийские игры. Он считал:   идеи олимпийского  движения  вдохнут в человечество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«дух свободы, мирного соревнования и физического совершенствования»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будут способствовать культурному сотрудничеству народов.</a:t>
            </a:r>
          </a:p>
          <a:p>
            <a:pPr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	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428625" y="428625"/>
            <a:ext cx="8143875" cy="1428750"/>
          </a:xfrm>
          <a:prstGeom prst="horizontalScroll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0000FF"/>
                </a:solidFill>
              </a:rPr>
              <a:t>Логотип</a:t>
            </a:r>
            <a:r>
              <a:rPr lang="ru-RU" sz="3200" b="1" i="1" dirty="0">
                <a:solidFill>
                  <a:srgbClr val="6600FF"/>
                </a:solidFill>
              </a:rPr>
              <a:t/>
            </a:r>
            <a:br>
              <a:rPr lang="ru-RU" sz="3200" b="1" i="1" dirty="0">
                <a:solidFill>
                  <a:srgbClr val="6600FF"/>
                </a:solidFill>
              </a:rPr>
            </a:br>
            <a:r>
              <a:rPr lang="ru-RU" sz="2800" b="1" dirty="0">
                <a:solidFill>
                  <a:srgbClr val="FF0000"/>
                </a:solidFill>
              </a:rPr>
              <a:t>разработан в 1913 году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6147" name="Picture 5" descr="bd172a5722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628775"/>
            <a:ext cx="5113337" cy="2474913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</p:spPr>
      </p:pic>
      <p:graphicFrame>
        <p:nvGraphicFramePr>
          <p:cNvPr id="4" name="Group 76"/>
          <p:cNvGraphicFramePr>
            <a:graphicFrameLocks noGrp="1"/>
          </p:cNvGraphicFramePr>
          <p:nvPr/>
        </p:nvGraphicFramePr>
        <p:xfrm>
          <a:off x="4572000" y="3357563"/>
          <a:ext cx="4392613" cy="3311526"/>
        </p:xfrm>
        <a:graphic>
          <a:graphicData uri="http://schemas.openxmlformats.org/drawingml/2006/table">
            <a:tbl>
              <a:tblPr/>
              <a:tblGrid>
                <a:gridCol w="2197100"/>
                <a:gridCol w="2195513"/>
              </a:tblGrid>
              <a:tr h="6429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ЦВЕТА ОЛИМПИЙСКИХ КОЛЕЦ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Синий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Европа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Черный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Африка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Красный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Америка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Желтый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Азия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Зеленый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Австралия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666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85750" y="1268413"/>
            <a:ext cx="4000500" cy="5589587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 1920 года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«Я клянусь, что пребывая на Олимпийских играх, </a:t>
            </a:r>
          </a:p>
          <a:p>
            <a:pPr marL="342900" indent="-342900"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я буду соревноваться честно и согласно правилам, а своим участием прославлять свою страну и спорт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»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4857750" y="1285875"/>
            <a:ext cx="4035425" cy="5572125"/>
          </a:xfrm>
          <a:prstGeom prst="rect">
            <a:avLst/>
          </a:prstGeom>
          <a:ln w="28575">
            <a:solidFill>
              <a:srgbClr val="0000FF"/>
            </a:solidFill>
          </a:ln>
        </p:spPr>
        <p:txBody>
          <a:bodyPr/>
          <a:lstStyle/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3200" b="1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С 1968 года</a:t>
            </a:r>
          </a:p>
          <a:p>
            <a:pPr marL="342900" indent="-342900" algn="ctr" fontAlgn="auto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28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cs typeface="+mn-cs"/>
              </a:rPr>
              <a:t>«От имени всех судей и официальных лиц я обещаю, что мы будем выполнять наши обязанности во время этих Олимпийских игр со всей беспристрастностью, уважая и соблюдая правила, по которым они проводятся в подлинно спортивном духе»</a:t>
            </a:r>
          </a:p>
          <a:p>
            <a:pPr marL="342900" indent="-342900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ru-RU" sz="3200" i="1" dirty="0">
              <a:latin typeface="+mn-lt"/>
              <a:cs typeface="+mn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  <a:solidFill>
            <a:srgbClr val="92D050"/>
          </a:solidFill>
          <a:ln w="28575">
            <a:solidFill>
              <a:srgbClr val="0000FF"/>
            </a:solidFill>
          </a:ln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00FF"/>
                </a:solidFill>
                <a:latin typeface="Arial" pitchFamily="34" charset="0"/>
                <a:ea typeface="+mj-ea"/>
                <a:cs typeface="Arial" pitchFamily="34" charset="0"/>
              </a:rPr>
              <a:t>Олимпийская клятва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57200" y="274638"/>
            <a:ext cx="8229600" cy="777875"/>
          </a:xfrm>
          <a:prstGeom prst="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rgbClr val="FF0066"/>
                </a:solidFill>
                <a:latin typeface="Arial" pitchFamily="34" charset="0"/>
                <a:ea typeface="+mj-ea"/>
                <a:cs typeface="Arial" pitchFamily="34" charset="0"/>
              </a:rPr>
              <a:t>Олимпийская клятва</a:t>
            </a:r>
          </a:p>
        </p:txBody>
      </p:sp>
      <p:pic>
        <p:nvPicPr>
          <p:cNvPr id="8195" name="Picture 2" descr="1384_msg-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88" y="1000125"/>
            <a:ext cx="5711825" cy="298291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57188" y="3786188"/>
            <a:ext cx="8572500" cy="3357562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idx="1"/>
          </p:nvPr>
        </p:nvSpPr>
        <p:spPr>
          <a:xfrm>
            <a:off x="457200" y="4286250"/>
            <a:ext cx="8229600" cy="183991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8000" dirty="0" smtClean="0">
                <a:solidFill>
                  <a:srgbClr val="002060"/>
                </a:solidFill>
              </a:rPr>
              <a:t>Текст  клятвы предложил Пьер де Кубертен, впоследствии он несколько изменился и сейчас звучит так: «От имени всех участников соревнований, я обещаю, что мы будем участвовать в этих Олимпийских Играх, уважая и соблюдая правила, по которым они проводятся, в истинно спортивном духе, во славу спорта и чести наших команд». Клятву принимают также тренеры и официальные лица команд. Спортивные судьи также принимают клятву, текст которой адаптирован для этих целей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57188" y="357188"/>
            <a:ext cx="8358187" cy="121443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Зимние Олимпийские виды спорта</a:t>
            </a:r>
          </a:p>
        </p:txBody>
      </p:sp>
      <p:pic>
        <p:nvPicPr>
          <p:cNvPr id="9219" name="Picture 3" descr="2763182_large-300x2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785938"/>
            <a:ext cx="2714625" cy="28575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9220" name="Picture 4" descr="poluchili-stipendiyu-ot-azarova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38" y="1500188"/>
            <a:ext cx="3552825" cy="271462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9221" name="Picture 5" descr="317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71875"/>
            <a:ext cx="3214688" cy="28575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873889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1905000" cy="198120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43" name="Picture 3" descr="49276d910bd89beffa8a6c2f4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75" y="1857375"/>
            <a:ext cx="2667000" cy="1952625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pic>
        <p:nvPicPr>
          <p:cNvPr id="10244" name="Picture 5" descr="spo23t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3143250"/>
            <a:ext cx="3786187" cy="3448050"/>
          </a:xfrm>
          <a:prstGeom prst="rect">
            <a:avLst/>
          </a:prstGeom>
          <a:noFill/>
          <a:ln w="38100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5" name="Горизонтальный свиток 4"/>
          <p:cNvSpPr/>
          <p:nvPr/>
        </p:nvSpPr>
        <p:spPr>
          <a:xfrm>
            <a:off x="357188" y="357188"/>
            <a:ext cx="8358187" cy="1214437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0000"/>
                </a:solidFill>
              </a:rPr>
              <a:t>Зимние Олимпийские виды спорта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769</Words>
  <Application>Microsoft Office PowerPoint</Application>
  <PresentationFormat>Экран (4:3)</PresentationFormat>
  <Paragraphs>107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Талисманы Олимпийских игр</vt:lpstr>
      <vt:lpstr>Конкурс идей талисманов</vt:lpstr>
      <vt:lpstr>Слайд 14</vt:lpstr>
      <vt:lpstr>Талисманы Паралимпийских игр</vt:lpstr>
      <vt:lpstr>Слайд 16</vt:lpstr>
      <vt:lpstr>Слайд 17</vt:lpstr>
      <vt:lpstr>Слайд 18</vt:lpstr>
      <vt:lpstr>Слайд 19</vt:lpstr>
      <vt:lpstr>1980 год-ХХII Олимпийские игры  в Москве</vt:lpstr>
      <vt:lpstr>Слайд 21</vt:lpstr>
      <vt:lpstr>Слайд 22</vt:lpstr>
      <vt:lpstr>Слайд 23</vt:lpstr>
      <vt:lpstr>Слайд 24</vt:lpstr>
      <vt:lpstr>Слайд 25</vt:lpstr>
      <vt:lpstr>Заключение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Dell</dc:creator>
  <cp:lastModifiedBy>хп</cp:lastModifiedBy>
  <cp:revision>60</cp:revision>
  <dcterms:created xsi:type="dcterms:W3CDTF">2013-08-21T06:24:34Z</dcterms:created>
  <dcterms:modified xsi:type="dcterms:W3CDTF">2013-08-23T11:07:29Z</dcterms:modified>
</cp:coreProperties>
</file>