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76" r:id="rId13"/>
    <p:sldId id="268" r:id="rId14"/>
    <p:sldId id="269" r:id="rId15"/>
    <p:sldId id="270" r:id="rId16"/>
    <p:sldId id="274" r:id="rId17"/>
    <p:sldId id="271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12CE-9C5B-4741-8985-97E75BDC32C6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3254F-836A-4AA5-80A7-CAD542438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0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254F-836A-4AA5-80A7-CAD5424380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4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7489-12B2-42F8-A052-F8BEF026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883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1C49BD-2985-498F-8D87-661D148D751B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72417F-CA1E-4255-BAB2-A7B7A127C2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70923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Я в листочке…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Users\767\Desktop\разобрать\Природа\Leaf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6372200" cy="60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767\Desktop\разобрать\Природа\Leaf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383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767\Pictures\картинки\ЦВЕТЫ\flower1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"/>
            <a:ext cx="4903440" cy="3834432"/>
          </a:xfrm>
          <a:prstGeom prst="rect">
            <a:avLst/>
          </a:prstGeom>
          <a:noFill/>
        </p:spPr>
      </p:pic>
      <p:pic>
        <p:nvPicPr>
          <p:cNvPr id="7" name="Picture 7" descr="\\server\profiles$\10a\10  класс ( 1 группа)\Бикбулатова Юля\bab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4431"/>
            <a:ext cx="4894018" cy="300132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2784521_larg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" y="3834431"/>
            <a:ext cx="4184041" cy="30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836712"/>
                <a:ext cx="9144000" cy="427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u="sng" dirty="0" smtClean="0">
                    <a:solidFill>
                      <a:srgbClr val="002060"/>
                    </a:solidFill>
                  </a:rPr>
                  <a:t>14.11.13</a:t>
                </a:r>
              </a:p>
              <a:p>
                <a:pPr algn="ctr"/>
                <a:r>
                  <a:rPr lang="ru-RU" sz="6600" b="1" dirty="0" smtClean="0">
                    <a:solidFill>
                      <a:srgbClr val="002060"/>
                    </a:solidFill>
                  </a:rPr>
                  <a:t>Осевая и центральная </a:t>
                </a:r>
                <a:r>
                  <a:rPr lang="ru-RU" sz="6600" b="1" dirty="0" err="1" smtClean="0">
                    <a:solidFill>
                      <a:srgbClr val="002060"/>
                    </a:solidFill>
                  </a:rPr>
                  <a:t>симметр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ru-RU" sz="6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6600" b="1" i="0" smtClean="0">
                            <a:solidFill>
                              <a:srgbClr val="002060"/>
                            </a:solidFill>
                            <a:latin typeface="+mj-lt"/>
                          </a:rPr>
                          <m:t>и</m:t>
                        </m:r>
                      </m:e>
                    </m:acc>
                  </m:oMath>
                </a14:m>
                <a:r>
                  <a:rPr lang="ru-RU" sz="6600" b="1" dirty="0" err="1" smtClean="0">
                    <a:solidFill>
                      <a:srgbClr val="002060"/>
                    </a:solidFill>
                  </a:rPr>
                  <a:t>я</a:t>
                </a:r>
                <a:r>
                  <a:rPr lang="ru-RU" sz="6600" b="1" dirty="0" smtClean="0">
                    <a:solidFill>
                      <a:srgbClr val="002060"/>
                    </a:solidFill>
                  </a:rPr>
                  <a:t>.</a:t>
                </a:r>
                <a:endParaRPr lang="ru-RU" sz="6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4278287"/>
              </a:xfrm>
              <a:prstGeom prst="rect">
                <a:avLst/>
              </a:prstGeom>
              <a:blipFill rotWithShape="1">
                <a:blip r:embed="rId2"/>
                <a:stretch>
                  <a:fillRect t="-4986" b="-6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7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79533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dirty="0">
                <a:latin typeface="Times New Roman" pitchFamily="18" charset="0"/>
              </a:rPr>
              <a:t>Центральная симметрия</a:t>
            </a:r>
          </a:p>
        </p:txBody>
      </p:sp>
      <p:sp>
        <p:nvSpPr>
          <p:cNvPr id="9219" name="Линия 6"/>
          <p:cNvSpPr>
            <a:spLocks noChangeShapeType="1"/>
          </p:cNvSpPr>
          <p:nvPr/>
        </p:nvSpPr>
        <p:spPr bwMode="auto">
          <a:xfrm>
            <a:off x="1187450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Поле 24"/>
          <p:cNvSpPr txBox="1">
            <a:spLocks noChangeArrowheads="1"/>
          </p:cNvSpPr>
          <p:nvPr/>
        </p:nvSpPr>
        <p:spPr bwMode="auto">
          <a:xfrm>
            <a:off x="395288" y="5084763"/>
            <a:ext cx="18002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АО = ОА</a:t>
            </a:r>
            <a:r>
              <a:rPr lang="ru-RU" baseline="-25000" dirty="0" smtClean="0"/>
              <a:t>1</a:t>
            </a:r>
            <a:endParaRPr lang="ru-RU" baseline="-25000" dirty="0"/>
          </a:p>
          <a:p>
            <a:pPr eaLnBrk="1" hangingPunct="1">
              <a:spcBef>
                <a:spcPct val="50000"/>
              </a:spcBef>
            </a:pPr>
            <a:r>
              <a:rPr lang="ru-RU" dirty="0" smtClean="0"/>
              <a:t>ВО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/>
              <a:t>ОВ</a:t>
            </a:r>
            <a:r>
              <a:rPr lang="ru-RU" baseline="-25000" dirty="0"/>
              <a:t>1</a:t>
            </a: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 smtClean="0"/>
              <a:t>СО = ОС</a:t>
            </a:r>
            <a:r>
              <a:rPr lang="ru-RU" baseline="-25000" dirty="0" smtClean="0"/>
              <a:t>1</a:t>
            </a: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9221" name="Поле 28"/>
          <p:cNvSpPr txBox="1">
            <a:spLocks noChangeArrowheads="1"/>
          </p:cNvSpPr>
          <p:nvPr/>
        </p:nvSpPr>
        <p:spPr bwMode="auto">
          <a:xfrm>
            <a:off x="1979613" y="544512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2" name="Автофигура 40"/>
          <p:cNvSpPr>
            <a:spLocks noChangeArrowheads="1"/>
          </p:cNvSpPr>
          <p:nvPr/>
        </p:nvSpPr>
        <p:spPr bwMode="auto">
          <a:xfrm>
            <a:off x="2520156" y="5667375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Автофигура 42"/>
          <p:cNvSpPr>
            <a:spLocks noChangeArrowheads="1"/>
          </p:cNvSpPr>
          <p:nvPr/>
        </p:nvSpPr>
        <p:spPr bwMode="auto">
          <a:xfrm>
            <a:off x="3635375" y="5661025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Автофигура 54"/>
          <p:cNvSpPr>
            <a:spLocks noChangeArrowheads="1"/>
          </p:cNvSpPr>
          <p:nvPr/>
        </p:nvSpPr>
        <p:spPr bwMode="auto">
          <a:xfrm rot="5400000">
            <a:off x="1470818" y="1012033"/>
            <a:ext cx="1758155" cy="2283619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Автофигура 55"/>
          <p:cNvSpPr>
            <a:spLocks noChangeArrowheads="1"/>
          </p:cNvSpPr>
          <p:nvPr/>
        </p:nvSpPr>
        <p:spPr bwMode="auto">
          <a:xfrm rot="-5400000">
            <a:off x="5345919" y="2511436"/>
            <a:ext cx="1800225" cy="2339951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Поле 59"/>
          <p:cNvSpPr txBox="1">
            <a:spLocks noChangeArrowheads="1"/>
          </p:cNvSpPr>
          <p:nvPr/>
        </p:nvSpPr>
        <p:spPr bwMode="auto">
          <a:xfrm>
            <a:off x="719420" y="1047366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А</a:t>
            </a:r>
          </a:p>
        </p:txBody>
      </p:sp>
      <p:sp>
        <p:nvSpPr>
          <p:cNvPr id="9227" name="Поле 60"/>
          <p:cNvSpPr txBox="1">
            <a:spLocks noChangeArrowheads="1"/>
          </p:cNvSpPr>
          <p:nvPr/>
        </p:nvSpPr>
        <p:spPr bwMode="auto">
          <a:xfrm>
            <a:off x="3599655" y="1047366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В</a:t>
            </a:r>
          </a:p>
        </p:txBody>
      </p:sp>
      <p:sp>
        <p:nvSpPr>
          <p:cNvPr id="9228" name="Поле 61"/>
          <p:cNvSpPr txBox="1">
            <a:spLocks noChangeArrowheads="1"/>
          </p:cNvSpPr>
          <p:nvPr/>
        </p:nvSpPr>
        <p:spPr bwMode="auto">
          <a:xfrm>
            <a:off x="897757" y="2781300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С</a:t>
            </a:r>
          </a:p>
        </p:txBody>
      </p:sp>
      <p:sp>
        <p:nvSpPr>
          <p:cNvPr id="9229" name="Поле 63"/>
          <p:cNvSpPr txBox="1">
            <a:spLocks noChangeArrowheads="1"/>
          </p:cNvSpPr>
          <p:nvPr/>
        </p:nvSpPr>
        <p:spPr bwMode="auto">
          <a:xfrm>
            <a:off x="4315848" y="2396409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9230" name="Поле 64"/>
          <p:cNvSpPr txBox="1">
            <a:spLocks noChangeArrowheads="1"/>
          </p:cNvSpPr>
          <p:nvPr/>
        </p:nvSpPr>
        <p:spPr bwMode="auto">
          <a:xfrm>
            <a:off x="7497481" y="2396409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С</a:t>
            </a:r>
            <a:r>
              <a:rPr lang="ru-RU" baseline="-25000" dirty="0"/>
              <a:t>1</a:t>
            </a:r>
            <a:endParaRPr lang="ru-RU" dirty="0"/>
          </a:p>
        </p:txBody>
      </p:sp>
      <p:sp>
        <p:nvSpPr>
          <p:cNvPr id="9231" name="Поле 65"/>
          <p:cNvSpPr txBox="1">
            <a:spLocks noChangeArrowheads="1"/>
          </p:cNvSpPr>
          <p:nvPr/>
        </p:nvSpPr>
        <p:spPr bwMode="auto">
          <a:xfrm>
            <a:off x="7499069" y="4614068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А</a:t>
            </a:r>
            <a:r>
              <a:rPr lang="ru-RU" baseline="-25000" dirty="0"/>
              <a:t>1</a:t>
            </a:r>
          </a:p>
        </p:txBody>
      </p:sp>
      <p:sp>
        <p:nvSpPr>
          <p:cNvPr id="9232" name="Поле 66"/>
          <p:cNvSpPr txBox="1">
            <a:spLocks noChangeArrowheads="1"/>
          </p:cNvSpPr>
          <p:nvPr/>
        </p:nvSpPr>
        <p:spPr bwMode="auto">
          <a:xfrm>
            <a:off x="4676211" y="4724400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/>
              <a:t>В</a:t>
            </a:r>
            <a:r>
              <a:rPr lang="ru-RU" baseline="-25000" dirty="0"/>
              <a:t>1</a:t>
            </a:r>
            <a:endParaRPr lang="ru-RU" dirty="0"/>
          </a:p>
        </p:txBody>
      </p:sp>
      <p:sp>
        <p:nvSpPr>
          <p:cNvPr id="9233" name="Линия 70"/>
          <p:cNvSpPr>
            <a:spLocks noChangeShapeType="1"/>
          </p:cNvSpPr>
          <p:nvPr/>
        </p:nvSpPr>
        <p:spPr bwMode="auto">
          <a:xfrm>
            <a:off x="1476375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Линия 73"/>
          <p:cNvSpPr>
            <a:spLocks noChangeShapeType="1"/>
          </p:cNvSpPr>
          <p:nvPr/>
        </p:nvSpPr>
        <p:spPr bwMode="auto">
          <a:xfrm>
            <a:off x="2771775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Линия 78"/>
          <p:cNvSpPr>
            <a:spLocks noChangeShapeType="1"/>
          </p:cNvSpPr>
          <p:nvPr/>
        </p:nvSpPr>
        <p:spPr bwMode="auto">
          <a:xfrm>
            <a:off x="1476375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Линия 80"/>
          <p:cNvSpPr>
            <a:spLocks noChangeShapeType="1"/>
          </p:cNvSpPr>
          <p:nvPr/>
        </p:nvSpPr>
        <p:spPr bwMode="auto">
          <a:xfrm>
            <a:off x="1185861" y="1274765"/>
            <a:ext cx="6230145" cy="3306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Линия 83"/>
          <p:cNvSpPr>
            <a:spLocks noChangeShapeType="1"/>
          </p:cNvSpPr>
          <p:nvPr/>
        </p:nvSpPr>
        <p:spPr bwMode="auto">
          <a:xfrm>
            <a:off x="3491704" y="1274764"/>
            <a:ext cx="1584351" cy="3306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Линия 88"/>
          <p:cNvSpPr>
            <a:spLocks noChangeShapeType="1"/>
          </p:cNvSpPr>
          <p:nvPr/>
        </p:nvSpPr>
        <p:spPr bwMode="auto">
          <a:xfrm flipV="1">
            <a:off x="1239812" y="2781300"/>
            <a:ext cx="6176194" cy="2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4" name="Поле 96"/>
          <p:cNvSpPr txBox="1">
            <a:spLocks noChangeArrowheads="1"/>
          </p:cNvSpPr>
          <p:nvPr/>
        </p:nvSpPr>
        <p:spPr bwMode="auto">
          <a:xfrm>
            <a:off x="7235825" y="90805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49895" y="5245818"/>
            <a:ext cx="2592387" cy="645019"/>
            <a:chOff x="2349895" y="5245818"/>
            <a:chExt cx="2592387" cy="645019"/>
          </a:xfrm>
        </p:grpSpPr>
        <p:sp>
          <p:nvSpPr>
            <p:cNvPr id="9243" name="Поле 89"/>
            <p:cNvSpPr txBox="1">
              <a:spLocks noChangeArrowheads="1"/>
            </p:cNvSpPr>
            <p:nvPr/>
          </p:nvSpPr>
          <p:spPr bwMode="auto">
            <a:xfrm>
              <a:off x="2349895" y="5521505"/>
              <a:ext cx="2592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dirty="0" smtClean="0"/>
                <a:t>    АВС  →     А</a:t>
              </a:r>
              <a:r>
                <a:rPr lang="ru-RU" baseline="-25000" dirty="0" smtClean="0"/>
                <a:t>1</a:t>
              </a:r>
              <a:r>
                <a:rPr lang="ru-RU" dirty="0" smtClean="0"/>
                <a:t>В</a:t>
              </a:r>
              <a:r>
                <a:rPr lang="ru-RU" baseline="-25000" dirty="0" smtClean="0"/>
                <a:t>1</a:t>
              </a:r>
              <a:r>
                <a:rPr lang="ru-RU" dirty="0" smtClean="0"/>
                <a:t> </a:t>
              </a:r>
              <a:r>
                <a:rPr lang="ru-RU" dirty="0"/>
                <a:t>С</a:t>
              </a:r>
              <a:r>
                <a:rPr lang="ru-RU" baseline="-25000" dirty="0"/>
                <a:t>1</a:t>
              </a:r>
              <a:r>
                <a:rPr lang="ru-RU" dirty="0"/>
                <a:t> </a:t>
              </a:r>
              <a:endParaRPr lang="ru-RU" dirty="0"/>
            </a:p>
          </p:txBody>
        </p:sp>
        <p:sp>
          <p:nvSpPr>
            <p:cNvPr id="30" name="Поле 63"/>
            <p:cNvSpPr txBox="1">
              <a:spLocks noChangeArrowheads="1"/>
            </p:cNvSpPr>
            <p:nvPr/>
          </p:nvSpPr>
          <p:spPr bwMode="auto">
            <a:xfrm>
              <a:off x="3227704" y="5245818"/>
              <a:ext cx="3603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dirty="0"/>
                <a:t>О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4209907" y="2814308"/>
            <a:ext cx="18205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99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 animBg="1"/>
      <p:bldP spid="9225" grpId="0" animBg="1"/>
      <p:bldP spid="9229" grpId="0"/>
      <p:bldP spid="9230" grpId="0"/>
      <p:bldP spid="9231" grpId="0"/>
      <p:bldP spid="9232" grpId="0"/>
      <p:bldP spid="9239" grpId="0" animBg="1"/>
      <p:bldP spid="9240" grpId="0" animBg="1"/>
      <p:bldP spid="924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Симметрия в животном мире.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8" descr="\\server\profiles$\10a\10  класс ( 1 группа)\Бикбулатова Юля\геометрия\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" y="1123003"/>
            <a:ext cx="7639050" cy="57419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:\симетрия\ЕПрезентация\2447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3003"/>
            <a:ext cx="4222545" cy="57419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server\profiles$\10a\10  класс ( 1 группа)\Бикбулатова Юля\bab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" y="1019815"/>
            <a:ext cx="9144000" cy="58451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0"/>
            <a:ext cx="7488832" cy="68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Симметрия в архитектуре.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10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197"/>
            <a:ext cx="9181011" cy="59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101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9196"/>
            <a:ext cx="9127587" cy="59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симетрия\ЕПрезентация\2445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195" y="50721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Симметрия в растениях.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6" descr="1261001890-47155-3267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1399116"/>
            <a:ext cx="4094163" cy="54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De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628800"/>
            <a:ext cx="5670550" cy="51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:\картинки!!!\природа\117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95275" y="260350"/>
            <a:ext cx="85534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</a:bodyPr>
          <a:lstStyle/>
          <a:p>
            <a:pPr algn="ctr"/>
            <a:endParaRPr lang="ru-RU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323850" y="1700213"/>
            <a:ext cx="1439863" cy="1944687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2266950" y="1773238"/>
            <a:ext cx="2305050" cy="1871662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076825" y="1916113"/>
            <a:ext cx="3743325" cy="1730375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50825" y="4149725"/>
            <a:ext cx="2160588" cy="2159000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887788" y="4221163"/>
            <a:ext cx="1366837" cy="2159000"/>
          </a:xfrm>
          <a:prstGeom prst="flowChartDecision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6300788" y="4149725"/>
            <a:ext cx="2305050" cy="2159000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1042988" y="1412875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V="1">
            <a:off x="2051050" y="2420938"/>
            <a:ext cx="252095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3419475" y="1557338"/>
            <a:ext cx="0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 flipH="1" flipV="1">
            <a:off x="2411413" y="2492375"/>
            <a:ext cx="2447925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4859338" y="2781300"/>
            <a:ext cx="4105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1331913" y="3933825"/>
            <a:ext cx="0" cy="266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0" y="5229225"/>
            <a:ext cx="2700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4572000" y="4076700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3708400" y="5300663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7019925" y="1700213"/>
            <a:ext cx="0" cy="223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5940425" y="5229225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7451725" y="3933825"/>
            <a:ext cx="0" cy="266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 flipV="1">
            <a:off x="6372225" y="4365625"/>
            <a:ext cx="2087563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>
            <a:off x="6443663" y="4292600"/>
            <a:ext cx="2016125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>
            <a:off x="6877050" y="4005263"/>
            <a:ext cx="1150938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 flipV="1">
            <a:off x="6877050" y="4005263"/>
            <a:ext cx="1150938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>
            <a:off x="6156325" y="4724400"/>
            <a:ext cx="2519363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 flipV="1">
            <a:off x="6156325" y="4652963"/>
            <a:ext cx="2663825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8816" y="304284"/>
            <a:ext cx="5222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Симметрия в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28501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348880"/>
            <a:ext cx="8892480" cy="3528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1000" b="1" dirty="0" smtClean="0">
                <a:solidFill>
                  <a:schemeClr val="accent1">
                    <a:lumMod val="75000"/>
                  </a:schemeClr>
                </a:solidFill>
              </a:rPr>
              <a:t>СИММЕТРИЯ</a:t>
            </a:r>
            <a:endParaRPr lang="ru-RU" sz="1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2627784" y="2013199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707904" y="2013199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995936" y="3212976"/>
            <a:ext cx="135016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508104" y="2013199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1" y="3237161"/>
            <a:ext cx="10436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25252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Я думаю, что сегодняшний урок был….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Сегодня на уроке, мне понравилось….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После сегодняшнего урока, я могу….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Моё настроение после урока….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H:\картинки!!!\Стразы\flover_00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66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605464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Молодцы!!!!</a:t>
            </a:r>
          </a:p>
          <a:p>
            <a:pPr marL="45720" indent="0"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93467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в кристалле…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1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9"/>
            <a:ext cx="9144000" cy="60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73325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 в 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живописи..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Documents and Settings\Ирина!!!\Рабочий стол\Symmetry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6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5680720"/>
            <a:ext cx="6400800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Архитектуре…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805264"/>
            <a:ext cx="6400800" cy="6664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в геометрии…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67544" y="451132"/>
            <a:ext cx="4248596" cy="1777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6136" y="451132"/>
            <a:ext cx="2376264" cy="247407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736056" y="3349434"/>
            <a:ext cx="3096344" cy="2448470"/>
          </a:xfrm>
          <a:prstGeom prst="hexagon">
            <a:avLst>
              <a:gd name="adj" fmla="val 28134"/>
              <a:gd name="vf" fmla="val 115470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3568" y="2925205"/>
            <a:ext cx="3024336" cy="2664296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993650"/>
            <a:ext cx="6400800" cy="84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в человеке…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5" descr="C:\Documents and Settings\Ирина!!!\Рабочий стол\ma144symmetry-of-man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832648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767\Desktop\разобрать\Природа\Leaf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457148"/>
            <a:ext cx="3925028" cy="37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1\Рабочий стол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" y="2756260"/>
            <a:ext cx="4271055" cy="34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Ирина!!!\Рабочий стол\Symmetry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53" y="1"/>
            <a:ext cx="4862748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42812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Ирина!!!\Рабочий стол\ma144symmetry-of-man-pos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20" y="4023469"/>
            <a:ext cx="2185903" cy="28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3333361" y="2060848"/>
            <a:ext cx="2611225" cy="21811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0" y="1772816"/>
                <a:ext cx="8748464" cy="16120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96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Симметр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ru-RU" sz="9600" b="1" i="1" cap="all" spc="0" dirty="0" smtClean="0">
                            <a:ln w="0"/>
                            <a:gradFill flip="none">
                              <a:gsLst>
                                <a:gs pos="0">
                                  <a:schemeClr val="accent1">
                                    <a:tint val="75000"/>
                                    <a:shade val="75000"/>
                                    <a:satMod val="170000"/>
                                  </a:schemeClr>
                                </a:gs>
                                <a:gs pos="49000">
                                  <a:schemeClr val="accent1">
                                    <a:tint val="88000"/>
                                    <a:shade val="65000"/>
                                    <a:satMod val="172000"/>
                                  </a:schemeClr>
                                </a:gs>
                                <a:gs pos="50000">
                                  <a:schemeClr val="accent1">
                                    <a:shade val="65000"/>
                                    <a:satMod val="130000"/>
                                  </a:schemeClr>
                                </a:gs>
                                <a:gs pos="92000">
                                  <a:schemeClr val="accent1">
                                    <a:shade val="50000"/>
                                    <a:satMod val="120000"/>
                                  </a:schemeClr>
                                </a:gs>
                                <a:gs pos="100000">
                                  <a:schemeClr val="accent1">
                                    <a:shade val="48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ru-RU" sz="9600" b="1" i="1" cap="all" spc="0" dirty="0" smtClean="0">
                            <a:ln w="0"/>
                            <a:gradFill flip="none">
                              <a:gsLst>
                                <a:gs pos="0">
                                  <a:schemeClr val="accent1">
                                    <a:tint val="75000"/>
                                    <a:shade val="75000"/>
                                    <a:satMod val="170000"/>
                                  </a:schemeClr>
                                </a:gs>
                                <a:gs pos="49000">
                                  <a:schemeClr val="accent1">
                                    <a:tint val="88000"/>
                                    <a:shade val="65000"/>
                                    <a:satMod val="172000"/>
                                  </a:schemeClr>
                                </a:gs>
                                <a:gs pos="50000">
                                  <a:schemeClr val="accent1">
                                    <a:shade val="65000"/>
                                    <a:satMod val="130000"/>
                                  </a:schemeClr>
                                </a:gs>
                                <a:gs pos="92000">
                                  <a:schemeClr val="accent1">
                                    <a:shade val="50000"/>
                                    <a:satMod val="120000"/>
                                  </a:schemeClr>
                                </a:gs>
                                <a:gs pos="100000">
                                  <a:schemeClr val="accent1">
                                    <a:shade val="48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и</m:t>
                        </m:r>
                      </m:e>
                    </m:acc>
                  </m:oMath>
                </a14:m>
                <a:r>
                  <a:rPr lang="ru-RU" sz="96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я</a:t>
                </a:r>
                <a:endParaRPr lang="ru-RU" sz="96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2816"/>
                <a:ext cx="8748464" cy="1612044"/>
              </a:xfrm>
              <a:prstGeom prst="rect">
                <a:avLst/>
              </a:prstGeom>
              <a:blipFill rotWithShape="1">
                <a:blip r:embed="rId3"/>
                <a:stretch>
                  <a:fillRect l="-627" r="-627" b="-58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626469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>
                <a:effectLst/>
              </a:rPr>
              <a:t>В древности слово “симметрия” употреблялась как </a:t>
            </a:r>
            <a:r>
              <a:rPr lang="ru-RU" sz="3200" dirty="0">
                <a:solidFill>
                  <a:schemeClr val="accent6"/>
                </a:solidFill>
                <a:effectLst/>
              </a:rPr>
              <a:t>“красота”, “гармония”. </a:t>
            </a:r>
            <a:r>
              <a:rPr lang="ru-RU" sz="3200" dirty="0">
                <a:effectLst/>
              </a:rPr>
              <a:t>Термин “гармония” в переводе с греческого означает </a:t>
            </a:r>
            <a:r>
              <a:rPr lang="ru-RU" sz="3200" dirty="0">
                <a:solidFill>
                  <a:schemeClr val="accent6"/>
                </a:solidFill>
                <a:effectLst/>
              </a:rPr>
              <a:t>“соразмерность, одинаковость в расположении частей”</a:t>
            </a:r>
            <a:r>
              <a:rPr lang="ru-RU" sz="3200" dirty="0">
                <a:effectLst/>
              </a:rPr>
              <a:t>.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Известный </a:t>
            </a:r>
            <a:r>
              <a:rPr lang="ru-RU" sz="3200" dirty="0">
                <a:effectLst/>
              </a:rPr>
              <a:t>немецкий математик Герман Вейль дал определение симметрии таким образом: </a:t>
            </a:r>
            <a:r>
              <a:rPr lang="ru-RU" sz="3200" dirty="0">
                <a:solidFill>
                  <a:schemeClr val="accent6"/>
                </a:solidFill>
                <a:effectLst/>
              </a:rPr>
              <a:t>“Симметрия является той идеей, с помощью которой человек веками пытается объяснить и создать порядок, красоту и совершенство”.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144</Words>
  <Application>Microsoft Office PowerPoint</Application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древности слово “симметрия” употреблялась как “красота”, “гармония”. Термин “гармония” в переводе с греческого означает “соразмерность, одинаковость в расположении частей”.  Известный немецкий математик Герман Вейль дал определение симметрии таким образом: “Симметрия является той идеей, с помощью которой человек веками пытается объяснить и создать порядок, красоту и совершенство”.</vt:lpstr>
      <vt:lpstr>Презентация PowerPoint</vt:lpstr>
      <vt:lpstr>Презентация PowerPoint</vt:lpstr>
      <vt:lpstr>Центральная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eMachines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eMachines Customer</dc:creator>
  <cp:lastModifiedBy>XP GAME 2008</cp:lastModifiedBy>
  <cp:revision>18</cp:revision>
  <dcterms:created xsi:type="dcterms:W3CDTF">2013-11-12T15:11:44Z</dcterms:created>
  <dcterms:modified xsi:type="dcterms:W3CDTF">2013-11-13T17:39:55Z</dcterms:modified>
</cp:coreProperties>
</file>