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9" r:id="rId3"/>
    <p:sldId id="260" r:id="rId4"/>
    <p:sldId id="261" r:id="rId5"/>
    <p:sldId id="263" r:id="rId6"/>
    <p:sldId id="264" r:id="rId7"/>
    <p:sldId id="265" r:id="rId8"/>
    <p:sldId id="266" r:id="rId9"/>
    <p:sldId id="28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82" r:id="rId21"/>
    <p:sldId id="283" r:id="rId22"/>
    <p:sldId id="287" r:id="rId23"/>
    <p:sldId id="279" r:id="rId24"/>
    <p:sldId id="280" r:id="rId25"/>
    <p:sldId id="284" r:id="rId2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78DA37-38FD-40E2-B68F-DEB8BE6FD41C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EFC264-124B-43F4-B7C3-C3FFE3AE2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A04C0-1138-418B-B580-4BAE703BDC6A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0A2E5-FCF1-46B8-BE02-F95D26738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02A053-2902-4079-8B7A-CF327EDBB822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83135-C5CB-4A4A-AC45-78A5C8582D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253422-0ECD-48AB-B099-5F42747EB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A46B5-BCE5-4E6E-B4D5-3CFCAFDB3F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61079-597E-408C-BE8D-A6FEC3043A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8D3B4-84AA-43D3-BBE6-67D1D68707A6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F5E1E-3370-4D38-B31E-115B134A32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7A4EE36-1F70-4E76-8E9D-2EC2A3FAEB16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5DC5A6E-DF7C-4DC7-9257-38A3AA67EA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F26C9-D0C7-4B3B-AFA5-8DECABEA64E5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62083-31D5-4A17-89FD-E7EDF8C08B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914CFB3-7D02-429B-86E9-F2C22B96D275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01EF7C-29D6-4E99-8519-9E4FDD39F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57753-C4DC-447D-90D1-AD04D98B746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FA890-0E23-4EA3-9DD3-1A19158738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24A702-A90C-4FC6-A48D-3691062E072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F4C7F3-4170-4E79-868B-C92C97A181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DA7EB8-E355-41CB-A676-3B842754B30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A4C6DC-718D-43EC-8682-8CB9E1BEFD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A65A4FC-30D9-40AF-A117-75EBF17EA739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DD0882-462A-4024-9631-82152091C8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859710B9-7E99-431E-A5DE-31C7F8613EF0}" type="datetimeFigureOut">
              <a:rPr lang="ru-RU"/>
              <a:pPr>
                <a:defRPr/>
              </a:pPr>
              <a:t>16.11.2013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</a:defRPr>
            </a:lvl1pPr>
            <a:extLst/>
          </a:lstStyle>
          <a:p>
            <a:pPr>
              <a:defRPr/>
            </a:pPr>
            <a:fld id="{ED155564-3A0B-481C-B698-585343A78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9" r:id="rId3"/>
    <p:sldLayoutId id="2147483676" r:id="rId4"/>
    <p:sldLayoutId id="2147483680" r:id="rId5"/>
    <p:sldLayoutId id="2147483675" r:id="rId6"/>
    <p:sldLayoutId id="2147483681" r:id="rId7"/>
    <p:sldLayoutId id="2147483682" r:id="rId8"/>
    <p:sldLayoutId id="2147483683" r:id="rId9"/>
    <p:sldLayoutId id="2147483674" r:id="rId10"/>
    <p:sldLayoutId id="2147483673" r:id="rId11"/>
    <p:sldLayoutId id="2147483684" r:id="rId12"/>
    <p:sldLayoutId id="2147483685" r:id="rId13"/>
    <p:sldLayoutId id="2147483686" r:id="rId1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0.png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14" descr="D:\Марина\правильные многогранни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175"/>
            <a:ext cx="9144000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611188" y="1916113"/>
            <a:ext cx="8001000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3200" i="1">
                <a:solidFill>
                  <a:srgbClr val="254A93"/>
                </a:solidFill>
                <a:latin typeface="Corbel" pitchFamily="34" charset="0"/>
              </a:rPr>
              <a:t>Предмет математики настолько серьезен, что нельзя упускать случая сделать его немного занимательным.                                                                                                                                   Блез Паскаль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479925" y="4508500"/>
            <a:ext cx="4664075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Подготовил учитель математики </a:t>
            </a:r>
          </a:p>
          <a:p>
            <a:r>
              <a:rPr lang="ru-RU"/>
              <a:t>МКОУ «Бороздиновская СОШ»</a:t>
            </a:r>
          </a:p>
          <a:p>
            <a:r>
              <a:rPr lang="ru-RU"/>
              <a:t>Новохоперского  муниципального района </a:t>
            </a:r>
          </a:p>
          <a:p>
            <a:r>
              <a:rPr lang="ru-RU"/>
              <a:t>Воронежской области</a:t>
            </a:r>
          </a:p>
          <a:p>
            <a:r>
              <a:rPr lang="ru-RU"/>
              <a:t>Мухина О.Н.</a:t>
            </a:r>
          </a:p>
        </p:txBody>
      </p:sp>
      <p:sp>
        <p:nvSpPr>
          <p:cNvPr id="16391" name="WordArt 7"/>
          <p:cNvSpPr>
            <a:spLocks noChangeArrowheads="1" noChangeShapeType="1" noTextEdit="1"/>
          </p:cNvSpPr>
          <p:nvPr/>
        </p:nvSpPr>
        <p:spPr bwMode="auto">
          <a:xfrm>
            <a:off x="468313" y="549275"/>
            <a:ext cx="7920037" cy="1079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"/>
                <a:cs typeface="Arial"/>
              </a:rPr>
              <a:t>Многогранники вокруг нас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Немного математики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560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</a:rPr>
              <a:t>Выпуклый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многогранник</a:t>
            </a:r>
            <a:r>
              <a:rPr lang="ru-RU" smtClean="0">
                <a:latin typeface="Times New Roman" pitchFamily="18" charset="0"/>
              </a:rPr>
              <a:t> называется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</a:rPr>
              <a:t>правильным</a:t>
            </a:r>
            <a:r>
              <a:rPr lang="ru-RU" smtClean="0">
                <a:latin typeface="Times New Roman" pitchFamily="18" charset="0"/>
              </a:rPr>
              <a:t>, если все его грани – равные правильные многоугольники и ,  кроме того , в каждой его вершине сходится одно и то же число ребер</a:t>
            </a:r>
            <a:r>
              <a:rPr lang="en-US" smtClean="0">
                <a:latin typeface="Times New Roman" pitchFamily="18" charset="0"/>
              </a:rPr>
              <a:t>.</a:t>
            </a:r>
            <a:endParaRPr lang="ru-RU" smtClean="0">
              <a:latin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>
                <a:latin typeface="Times New Roman" pitchFamily="18" charset="0"/>
              </a:rPr>
              <a:t>Все ребра правильного многогранника равны друг другу. Равны также все двугранные углы, содержащие две грани с общим ребром.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  <a:p>
            <a:pPr marL="0" indent="0" eaLnBrk="1" hangingPunct="1">
              <a:buFont typeface="Wingdings 2" pitchFamily="18" charset="2"/>
              <a:buNone/>
            </a:pPr>
            <a:endParaRPr 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Правильный тетраэдр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916113"/>
            <a:ext cx="5256212" cy="4114800"/>
          </a:xfrm>
        </p:spPr>
        <p:txBody>
          <a:bodyPr/>
          <a:lstStyle/>
          <a:p>
            <a:pPr indent="-1588"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Состоит из четырех равносторонних треугольников. Каждая его вершина является вершиной трех треугольников. Следовательно , сумма плоских углов при каждой вершине равна 180</a:t>
            </a:r>
            <a:r>
              <a:rPr lang="ru-RU" sz="2400" baseline="50000" smtClean="0">
                <a:latin typeface="Times New Roman" pitchFamily="18" charset="0"/>
              </a:rPr>
              <a:t>0 </a:t>
            </a:r>
            <a:endParaRPr lang="ru-RU" sz="2800" smtClean="0">
              <a:latin typeface="Times New Roman" pitchFamily="18" charset="0"/>
            </a:endParaRPr>
          </a:p>
        </p:txBody>
      </p:sp>
      <p:graphicFrame>
        <p:nvGraphicFramePr>
          <p:cNvPr id="3074" name="Object 0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787650"/>
          <a:ext cx="114300" cy="215900"/>
        </p:xfrm>
        <a:graphic>
          <a:graphicData uri="http://schemas.openxmlformats.org/presentationml/2006/ole">
            <p:oleObj spid="_x0000_s3074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3075" name="Object 1"/>
          <p:cNvGraphicFramePr>
            <a:graphicFrameLocks noChangeAspect="1"/>
          </p:cNvGraphicFramePr>
          <p:nvPr>
            <p:ph sz="quarter" idx="3"/>
          </p:nvPr>
        </p:nvGraphicFramePr>
        <p:xfrm>
          <a:off x="6610350" y="4921250"/>
          <a:ext cx="114300" cy="215900"/>
        </p:xfrm>
        <a:graphic>
          <a:graphicData uri="http://schemas.openxmlformats.org/presentationml/2006/ole">
            <p:oleObj spid="_x0000_s3075" name="Формула" r:id="rId4" imgW="114120" imgH="215640" progId="Equation.3">
              <p:embed/>
            </p:oleObj>
          </a:graphicData>
        </a:graphic>
      </p:graphicFrame>
      <p:sp>
        <p:nvSpPr>
          <p:cNvPr id="307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pic>
        <p:nvPicPr>
          <p:cNvPr id="3080" name="Picture 13" descr="k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80063" y="2209800"/>
            <a:ext cx="3563937" cy="3563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1" name="Text Box 14"/>
          <p:cNvSpPr txBox="1">
            <a:spLocks noChangeArrowheads="1"/>
          </p:cNvSpPr>
          <p:nvPr/>
        </p:nvSpPr>
        <p:spPr bwMode="auto">
          <a:xfrm>
            <a:off x="7010400" y="2514600"/>
            <a:ext cx="1066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A</a:t>
            </a:r>
            <a:endParaRPr lang="ru-RU">
              <a:latin typeface="Corbel" pitchFamily="34" charset="0"/>
            </a:endParaRPr>
          </a:p>
        </p:txBody>
      </p:sp>
      <p:sp>
        <p:nvSpPr>
          <p:cNvPr id="3082" name="Text Box 15"/>
          <p:cNvSpPr txBox="1">
            <a:spLocks noChangeArrowheads="1"/>
          </p:cNvSpPr>
          <p:nvPr/>
        </p:nvSpPr>
        <p:spPr bwMode="auto">
          <a:xfrm>
            <a:off x="5791200" y="5105400"/>
            <a:ext cx="7620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B</a:t>
            </a:r>
            <a:endParaRPr lang="ru-RU">
              <a:latin typeface="Corbel" pitchFamily="34" charset="0"/>
            </a:endParaRP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6477000" y="44958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C</a:t>
            </a:r>
            <a:endParaRPr lang="ru-RU">
              <a:latin typeface="Corbel" pitchFamily="34" charset="0"/>
            </a:endParaRP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8534400" y="5029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D</a:t>
            </a:r>
            <a:endParaRPr lang="ru-RU">
              <a:latin typeface="Corbel" pitchFamily="34" charset="0"/>
            </a:endParaRPr>
          </a:p>
        </p:txBody>
      </p:sp>
      <p:sp>
        <p:nvSpPr>
          <p:cNvPr id="3085" name="Arc 18"/>
          <p:cNvSpPr>
            <a:spLocks/>
          </p:cNvSpPr>
          <p:nvPr/>
        </p:nvSpPr>
        <p:spPr bwMode="auto">
          <a:xfrm>
            <a:off x="6781800" y="4343400"/>
            <a:ext cx="228600" cy="304800"/>
          </a:xfrm>
          <a:custGeom>
            <a:avLst/>
            <a:gdLst>
              <a:gd name="T0" fmla="*/ 0 w 21600"/>
              <a:gd name="T1" fmla="*/ 0 h 21600"/>
              <a:gd name="T2" fmla="*/ 270983951 w 21600"/>
              <a:gd name="T3" fmla="*/ 856442309 h 21600"/>
              <a:gd name="T4" fmla="*/ 0 w 21600"/>
              <a:gd name="T5" fmla="*/ 856442309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86" name="Arc 20"/>
          <p:cNvSpPr>
            <a:spLocks/>
          </p:cNvSpPr>
          <p:nvPr/>
        </p:nvSpPr>
        <p:spPr bwMode="auto">
          <a:xfrm>
            <a:off x="6477000" y="4267200"/>
            <a:ext cx="3197225" cy="457200"/>
          </a:xfrm>
          <a:custGeom>
            <a:avLst/>
            <a:gdLst>
              <a:gd name="T0" fmla="*/ 2147483647 w 21600"/>
              <a:gd name="T1" fmla="*/ 2147483647 h 11104"/>
              <a:gd name="T2" fmla="*/ 2147483647 w 21600"/>
              <a:gd name="T3" fmla="*/ 0 h 11104"/>
              <a:gd name="T4" fmla="*/ 2147483647 w 21600"/>
              <a:gd name="T5" fmla="*/ 2147483647 h 11104"/>
              <a:gd name="T6" fmla="*/ 0 60000 65536"/>
              <a:gd name="T7" fmla="*/ 0 60000 65536"/>
              <a:gd name="T8" fmla="*/ 0 60000 65536"/>
              <a:gd name="T9" fmla="*/ 0 w 21600"/>
              <a:gd name="T10" fmla="*/ 0 h 11104"/>
              <a:gd name="T11" fmla="*/ 21600 w 21600"/>
              <a:gd name="T12" fmla="*/ 11104 h 111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11104" fill="none" extrusionOk="0">
                <a:moveTo>
                  <a:pt x="89" y="11104"/>
                </a:moveTo>
                <a:cubicBezTo>
                  <a:pt x="29" y="10450"/>
                  <a:pt x="0" y="9794"/>
                  <a:pt x="0" y="9138"/>
                </a:cubicBezTo>
                <a:cubicBezTo>
                  <a:pt x="-1" y="5980"/>
                  <a:pt x="692" y="2861"/>
                  <a:pt x="2028" y="0"/>
                </a:cubicBezTo>
              </a:path>
              <a:path w="21600" h="11104" stroke="0" extrusionOk="0">
                <a:moveTo>
                  <a:pt x="89" y="11104"/>
                </a:moveTo>
                <a:cubicBezTo>
                  <a:pt x="29" y="10450"/>
                  <a:pt x="0" y="9794"/>
                  <a:pt x="0" y="9138"/>
                </a:cubicBezTo>
                <a:cubicBezTo>
                  <a:pt x="-1" y="5980"/>
                  <a:pt x="692" y="2861"/>
                  <a:pt x="2028" y="0"/>
                </a:cubicBezTo>
                <a:lnTo>
                  <a:pt x="21600" y="913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87" name="Arc 21"/>
          <p:cNvSpPr>
            <a:spLocks/>
          </p:cNvSpPr>
          <p:nvPr/>
        </p:nvSpPr>
        <p:spPr bwMode="auto">
          <a:xfrm>
            <a:off x="6553200" y="4267200"/>
            <a:ext cx="398463" cy="533400"/>
          </a:xfrm>
          <a:custGeom>
            <a:avLst/>
            <a:gdLst>
              <a:gd name="T0" fmla="*/ 2147483647 w 13937"/>
              <a:gd name="T1" fmla="*/ 2147483647 h 21600"/>
              <a:gd name="T2" fmla="*/ 0 w 13937"/>
              <a:gd name="T3" fmla="*/ 2147483647 h 21600"/>
              <a:gd name="T4" fmla="*/ 543886833 w 13937"/>
              <a:gd name="T5" fmla="*/ 0 h 21600"/>
              <a:gd name="T6" fmla="*/ 0 60000 65536"/>
              <a:gd name="T7" fmla="*/ 0 60000 65536"/>
              <a:gd name="T8" fmla="*/ 0 60000 65536"/>
              <a:gd name="T9" fmla="*/ 0 w 13937"/>
              <a:gd name="T10" fmla="*/ 0 h 21600"/>
              <a:gd name="T11" fmla="*/ 13937 w 1393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937" h="21600" fill="none" extrusionOk="0">
                <a:moveTo>
                  <a:pt x="13937" y="17156"/>
                </a:moveTo>
                <a:cubicBezTo>
                  <a:pt x="10169" y="20038"/>
                  <a:pt x="5557" y="21599"/>
                  <a:pt x="814" y="21600"/>
                </a:cubicBezTo>
                <a:cubicBezTo>
                  <a:pt x="542" y="21600"/>
                  <a:pt x="271" y="21594"/>
                  <a:pt x="0" y="21584"/>
                </a:cubicBezTo>
              </a:path>
              <a:path w="13937" h="21600" stroke="0" extrusionOk="0">
                <a:moveTo>
                  <a:pt x="13937" y="17156"/>
                </a:moveTo>
                <a:cubicBezTo>
                  <a:pt x="10169" y="20038"/>
                  <a:pt x="5557" y="21599"/>
                  <a:pt x="814" y="21600"/>
                </a:cubicBezTo>
                <a:cubicBezTo>
                  <a:pt x="542" y="21600"/>
                  <a:pt x="271" y="21594"/>
                  <a:pt x="0" y="21584"/>
                </a:cubicBezTo>
                <a:lnTo>
                  <a:pt x="814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Правильный октаэдр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-1588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Составлен из восьми равносторонних треугольников. Каждая вершина октаэдра является вершиной четырех треугольников. Следовательно, сумма плоских углов при каждой вершине равна 240</a:t>
            </a:r>
            <a:r>
              <a:rPr lang="ru-RU" sz="2400" baseline="30000" smtClean="0">
                <a:latin typeface="Times New Roman" pitchFamily="18" charset="0"/>
              </a:rPr>
              <a:t>0</a:t>
            </a:r>
            <a:r>
              <a:rPr lang="ru-RU" sz="2400" smtClean="0">
                <a:latin typeface="Times New Roman" pitchFamily="18" charset="0"/>
              </a:rPr>
              <a:t>  </a:t>
            </a:r>
          </a:p>
        </p:txBody>
      </p:sp>
      <p:pic>
        <p:nvPicPr>
          <p:cNvPr id="28675" name="Picture 4" descr="image00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181600" y="1828800"/>
            <a:ext cx="3455988" cy="3421063"/>
          </a:xfrm>
        </p:spPr>
      </p:pic>
      <p:sp>
        <p:nvSpPr>
          <p:cNvPr id="28676" name="Text Box 15"/>
          <p:cNvSpPr txBox="1">
            <a:spLocks noChangeArrowheads="1"/>
          </p:cNvSpPr>
          <p:nvPr/>
        </p:nvSpPr>
        <p:spPr bwMode="auto">
          <a:xfrm>
            <a:off x="6705600" y="1143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7" name="Arc 23"/>
          <p:cNvSpPr>
            <a:spLocks/>
          </p:cNvSpPr>
          <p:nvPr/>
        </p:nvSpPr>
        <p:spPr bwMode="auto">
          <a:xfrm rot="-9780000">
            <a:off x="6096000" y="3352800"/>
            <a:ext cx="457200" cy="917575"/>
          </a:xfrm>
          <a:custGeom>
            <a:avLst/>
            <a:gdLst>
              <a:gd name="T0" fmla="*/ 0 w 14507"/>
              <a:gd name="T1" fmla="*/ 0 h 21600"/>
              <a:gd name="T2" fmla="*/ 2147483647 w 14507"/>
              <a:gd name="T3" fmla="*/ 2147483647 h 21600"/>
              <a:gd name="T4" fmla="*/ 0 w 14507"/>
              <a:gd name="T5" fmla="*/ 2147483647 h 21600"/>
              <a:gd name="T6" fmla="*/ 0 60000 65536"/>
              <a:gd name="T7" fmla="*/ 0 60000 65536"/>
              <a:gd name="T8" fmla="*/ 0 60000 65536"/>
              <a:gd name="T9" fmla="*/ 0 w 14507"/>
              <a:gd name="T10" fmla="*/ 0 h 21600"/>
              <a:gd name="T11" fmla="*/ 14507 w 14507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4507" h="21600" fill="none" extrusionOk="0">
                <a:moveTo>
                  <a:pt x="-1" y="0"/>
                </a:moveTo>
                <a:cubicBezTo>
                  <a:pt x="5362" y="0"/>
                  <a:pt x="10533" y="1994"/>
                  <a:pt x="14507" y="5596"/>
                </a:cubicBezTo>
              </a:path>
              <a:path w="14507" h="21600" stroke="0" extrusionOk="0">
                <a:moveTo>
                  <a:pt x="-1" y="0"/>
                </a:moveTo>
                <a:cubicBezTo>
                  <a:pt x="5362" y="0"/>
                  <a:pt x="10533" y="1994"/>
                  <a:pt x="14507" y="5596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8" name="Arc 24"/>
          <p:cNvSpPr>
            <a:spLocks/>
          </p:cNvSpPr>
          <p:nvPr/>
        </p:nvSpPr>
        <p:spPr bwMode="auto">
          <a:xfrm>
            <a:off x="6019800" y="3733800"/>
            <a:ext cx="676275" cy="855663"/>
          </a:xfrm>
          <a:custGeom>
            <a:avLst/>
            <a:gdLst>
              <a:gd name="T0" fmla="*/ 0 w 15979"/>
              <a:gd name="T1" fmla="*/ 2147483647 h 20207"/>
              <a:gd name="T2" fmla="*/ 2147483647 w 15979"/>
              <a:gd name="T3" fmla="*/ 0 h 20207"/>
              <a:gd name="T4" fmla="*/ 2147483647 w 15979"/>
              <a:gd name="T5" fmla="*/ 2147483647 h 20207"/>
              <a:gd name="T6" fmla="*/ 0 60000 65536"/>
              <a:gd name="T7" fmla="*/ 0 60000 65536"/>
              <a:gd name="T8" fmla="*/ 0 60000 65536"/>
              <a:gd name="T9" fmla="*/ 0 w 15979"/>
              <a:gd name="T10" fmla="*/ 0 h 20207"/>
              <a:gd name="T11" fmla="*/ 15979 w 15979"/>
              <a:gd name="T12" fmla="*/ 20207 h 2020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979" h="20207" fill="none" extrusionOk="0">
                <a:moveTo>
                  <a:pt x="0" y="5673"/>
                </a:moveTo>
                <a:cubicBezTo>
                  <a:pt x="2295" y="3149"/>
                  <a:pt x="5155" y="1205"/>
                  <a:pt x="8347" y="0"/>
                </a:cubicBezTo>
              </a:path>
              <a:path w="15979" h="20207" stroke="0" extrusionOk="0">
                <a:moveTo>
                  <a:pt x="0" y="5673"/>
                </a:moveTo>
                <a:cubicBezTo>
                  <a:pt x="2295" y="3149"/>
                  <a:pt x="5155" y="1205"/>
                  <a:pt x="8347" y="0"/>
                </a:cubicBezTo>
                <a:lnTo>
                  <a:pt x="15979" y="20207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79" name="Arc 25"/>
          <p:cNvSpPr>
            <a:spLocks/>
          </p:cNvSpPr>
          <p:nvPr/>
        </p:nvSpPr>
        <p:spPr bwMode="auto">
          <a:xfrm rot="-8460000">
            <a:off x="6019800" y="3733800"/>
            <a:ext cx="676275" cy="430213"/>
          </a:xfrm>
          <a:custGeom>
            <a:avLst/>
            <a:gdLst>
              <a:gd name="T0" fmla="*/ 0 w 21547"/>
              <a:gd name="T1" fmla="*/ 2147483647 h 10165"/>
              <a:gd name="T2" fmla="*/ 2147483647 w 21547"/>
              <a:gd name="T3" fmla="*/ 0 h 10165"/>
              <a:gd name="T4" fmla="*/ 2147483647 w 21547"/>
              <a:gd name="T5" fmla="*/ 2147483647 h 10165"/>
              <a:gd name="T6" fmla="*/ 0 60000 65536"/>
              <a:gd name="T7" fmla="*/ 0 60000 65536"/>
              <a:gd name="T8" fmla="*/ 0 60000 65536"/>
              <a:gd name="T9" fmla="*/ 0 w 21547"/>
              <a:gd name="T10" fmla="*/ 0 h 10165"/>
              <a:gd name="T11" fmla="*/ 21547 w 21547"/>
              <a:gd name="T12" fmla="*/ 10165 h 1016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47" h="10165" fill="none" extrusionOk="0">
                <a:moveTo>
                  <a:pt x="0" y="8649"/>
                </a:moveTo>
                <a:cubicBezTo>
                  <a:pt x="213" y="5623"/>
                  <a:pt x="1060" y="2676"/>
                  <a:pt x="2488" y="0"/>
                </a:cubicBezTo>
              </a:path>
              <a:path w="21547" h="10165" stroke="0" extrusionOk="0">
                <a:moveTo>
                  <a:pt x="0" y="8649"/>
                </a:moveTo>
                <a:cubicBezTo>
                  <a:pt x="213" y="5623"/>
                  <a:pt x="1060" y="2676"/>
                  <a:pt x="2488" y="0"/>
                </a:cubicBezTo>
                <a:lnTo>
                  <a:pt x="21547" y="10165"/>
                </a:lnTo>
                <a:close/>
              </a:path>
            </a:pathLst>
          </a:cu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80" name="Arc 27"/>
          <p:cNvSpPr>
            <a:spLocks/>
          </p:cNvSpPr>
          <p:nvPr/>
        </p:nvSpPr>
        <p:spPr bwMode="auto">
          <a:xfrm rot="4320000">
            <a:off x="5944394" y="3580606"/>
            <a:ext cx="376238" cy="987425"/>
          </a:xfrm>
          <a:custGeom>
            <a:avLst/>
            <a:gdLst>
              <a:gd name="T0" fmla="*/ 0 w 11416"/>
              <a:gd name="T1" fmla="*/ 2147483647 h 21522"/>
              <a:gd name="T2" fmla="*/ 2147483647 w 11416"/>
              <a:gd name="T3" fmla="*/ 0 h 21522"/>
              <a:gd name="T4" fmla="*/ 2147483647 w 11416"/>
              <a:gd name="T5" fmla="*/ 2147483647 h 21522"/>
              <a:gd name="T6" fmla="*/ 0 60000 65536"/>
              <a:gd name="T7" fmla="*/ 0 60000 65536"/>
              <a:gd name="T8" fmla="*/ 0 60000 65536"/>
              <a:gd name="T9" fmla="*/ 0 w 11416"/>
              <a:gd name="T10" fmla="*/ 0 h 21522"/>
              <a:gd name="T11" fmla="*/ 11416 w 11416"/>
              <a:gd name="T12" fmla="*/ 21522 h 2152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416" h="21522" fill="none" extrusionOk="0">
                <a:moveTo>
                  <a:pt x="-1" y="3185"/>
                </a:moveTo>
                <a:cubicBezTo>
                  <a:pt x="2895" y="1382"/>
                  <a:pt x="6177" y="291"/>
                  <a:pt x="9576" y="0"/>
                </a:cubicBezTo>
              </a:path>
              <a:path w="11416" h="21522" stroke="0" extrusionOk="0">
                <a:moveTo>
                  <a:pt x="-1" y="3185"/>
                </a:moveTo>
                <a:cubicBezTo>
                  <a:pt x="2895" y="1382"/>
                  <a:pt x="6177" y="291"/>
                  <a:pt x="9576" y="0"/>
                </a:cubicBezTo>
                <a:lnTo>
                  <a:pt x="11416" y="21522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8681" name="Text Box 28"/>
          <p:cNvSpPr txBox="1">
            <a:spLocks noChangeArrowheads="1"/>
          </p:cNvSpPr>
          <p:nvPr/>
        </p:nvSpPr>
        <p:spPr bwMode="auto">
          <a:xfrm>
            <a:off x="4876800" y="3505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A</a:t>
            </a:r>
            <a:endParaRPr lang="ru-RU">
              <a:latin typeface="Corbel" pitchFamily="34" charset="0"/>
            </a:endParaRPr>
          </a:p>
        </p:txBody>
      </p:sp>
      <p:sp>
        <p:nvSpPr>
          <p:cNvPr id="28682" name="Text Box 29"/>
          <p:cNvSpPr txBox="1">
            <a:spLocks noChangeArrowheads="1"/>
          </p:cNvSpPr>
          <p:nvPr/>
        </p:nvSpPr>
        <p:spPr bwMode="auto">
          <a:xfrm>
            <a:off x="6858000" y="1524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B</a:t>
            </a:r>
            <a:endParaRPr lang="ru-RU">
              <a:latin typeface="Corbel" pitchFamily="34" charset="0"/>
            </a:endParaRPr>
          </a:p>
        </p:txBody>
      </p:sp>
      <p:sp>
        <p:nvSpPr>
          <p:cNvPr id="28683" name="Text Box 30"/>
          <p:cNvSpPr txBox="1">
            <a:spLocks noChangeArrowheads="1"/>
          </p:cNvSpPr>
          <p:nvPr/>
        </p:nvSpPr>
        <p:spPr bwMode="auto">
          <a:xfrm>
            <a:off x="8534400" y="3352800"/>
            <a:ext cx="358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C</a:t>
            </a:r>
            <a:endParaRPr lang="ru-RU">
              <a:latin typeface="Corbel" pitchFamily="34" charset="0"/>
            </a:endParaRPr>
          </a:p>
        </p:txBody>
      </p:sp>
      <p:sp>
        <p:nvSpPr>
          <p:cNvPr id="28684" name="Text Box 31"/>
          <p:cNvSpPr txBox="1">
            <a:spLocks noChangeArrowheads="1"/>
          </p:cNvSpPr>
          <p:nvPr/>
        </p:nvSpPr>
        <p:spPr bwMode="auto">
          <a:xfrm>
            <a:off x="6781800" y="52578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D</a:t>
            </a:r>
            <a:endParaRPr lang="ru-RU">
              <a:latin typeface="Corbel" pitchFamily="34" charset="0"/>
            </a:endParaRPr>
          </a:p>
        </p:txBody>
      </p:sp>
      <p:sp>
        <p:nvSpPr>
          <p:cNvPr id="28685" name="Text Box 32"/>
          <p:cNvSpPr txBox="1">
            <a:spLocks noChangeArrowheads="1"/>
          </p:cNvSpPr>
          <p:nvPr/>
        </p:nvSpPr>
        <p:spPr bwMode="auto">
          <a:xfrm>
            <a:off x="6324600" y="38100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E</a:t>
            </a:r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Правильный икосаэдр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-1588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Составлен из двадцати равносторонних  треугольников. Каждая вершина икосаэдра является вершиной пяти треугольников. Следовательно, сумма плоских углов при каждой вершине равна 300</a:t>
            </a:r>
            <a:r>
              <a:rPr lang="ru-RU" sz="2400" baseline="30000" smtClean="0">
                <a:latin typeface="Times New Roman" pitchFamily="18" charset="0"/>
              </a:rPr>
              <a:t>0</a:t>
            </a:r>
            <a:r>
              <a:rPr lang="ru-RU" sz="2400" smtClean="0"/>
              <a:t>  </a:t>
            </a:r>
          </a:p>
        </p:txBody>
      </p:sp>
      <p:pic>
        <p:nvPicPr>
          <p:cNvPr id="29699" name="Picture 4" descr="image00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334000" y="2133600"/>
            <a:ext cx="2908300" cy="3240088"/>
          </a:xfrm>
        </p:spPr>
      </p:pic>
      <p:sp>
        <p:nvSpPr>
          <p:cNvPr id="29700" name="Arc 10"/>
          <p:cNvSpPr>
            <a:spLocks/>
          </p:cNvSpPr>
          <p:nvPr/>
        </p:nvSpPr>
        <p:spPr bwMode="auto">
          <a:xfrm>
            <a:off x="6629400" y="3352800"/>
            <a:ext cx="304800" cy="152400"/>
          </a:xfrm>
          <a:custGeom>
            <a:avLst/>
            <a:gdLst>
              <a:gd name="T0" fmla="*/ 186386095 w 35910"/>
              <a:gd name="T1" fmla="*/ 28458862 h 21600"/>
              <a:gd name="T2" fmla="*/ 0 w 35910"/>
              <a:gd name="T3" fmla="*/ 30974033 h 21600"/>
              <a:gd name="T4" fmla="*/ 91433747 w 35910"/>
              <a:gd name="T5" fmla="*/ 0 h 21600"/>
              <a:gd name="T6" fmla="*/ 0 60000 65536"/>
              <a:gd name="T7" fmla="*/ 0 60000 65536"/>
              <a:gd name="T8" fmla="*/ 0 60000 65536"/>
              <a:gd name="T9" fmla="*/ 0 w 35910"/>
              <a:gd name="T10" fmla="*/ 0 h 21600"/>
              <a:gd name="T11" fmla="*/ 35910 w 3591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5910" h="21600" fill="none" extrusionOk="0">
                <a:moveTo>
                  <a:pt x="35910" y="11484"/>
                </a:moveTo>
                <a:cubicBezTo>
                  <a:pt x="31958" y="17778"/>
                  <a:pt x="25048" y="21599"/>
                  <a:pt x="17616" y="21600"/>
                </a:cubicBezTo>
                <a:cubicBezTo>
                  <a:pt x="10616" y="21600"/>
                  <a:pt x="4050" y="18207"/>
                  <a:pt x="-1" y="12499"/>
                </a:cubicBezTo>
              </a:path>
              <a:path w="35910" h="21600" stroke="0" extrusionOk="0">
                <a:moveTo>
                  <a:pt x="35910" y="11484"/>
                </a:moveTo>
                <a:cubicBezTo>
                  <a:pt x="31958" y="17778"/>
                  <a:pt x="25048" y="21599"/>
                  <a:pt x="17616" y="21600"/>
                </a:cubicBezTo>
                <a:cubicBezTo>
                  <a:pt x="10616" y="21600"/>
                  <a:pt x="4050" y="18207"/>
                  <a:pt x="-1" y="12499"/>
                </a:cubicBezTo>
                <a:lnTo>
                  <a:pt x="17616" y="0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9701" name="Arc 12"/>
          <p:cNvSpPr>
            <a:spLocks/>
          </p:cNvSpPr>
          <p:nvPr/>
        </p:nvSpPr>
        <p:spPr bwMode="auto">
          <a:xfrm>
            <a:off x="6556375" y="2898775"/>
            <a:ext cx="376238" cy="365125"/>
          </a:xfrm>
          <a:custGeom>
            <a:avLst/>
            <a:gdLst>
              <a:gd name="T0" fmla="*/ 41792032 w 21600"/>
              <a:gd name="T1" fmla="*/ 1275924338 h 24061"/>
              <a:gd name="T2" fmla="*/ 1163543464 w 21600"/>
              <a:gd name="T3" fmla="*/ 0 h 24061"/>
              <a:gd name="T4" fmla="*/ 1988332388 w 21600"/>
              <a:gd name="T5" fmla="*/ 1042227904 h 24061"/>
              <a:gd name="T6" fmla="*/ 0 60000 65536"/>
              <a:gd name="T7" fmla="*/ 0 60000 65536"/>
              <a:gd name="T8" fmla="*/ 0 60000 65536"/>
              <a:gd name="T9" fmla="*/ 0 w 21600"/>
              <a:gd name="T10" fmla="*/ 0 h 24061"/>
              <a:gd name="T11" fmla="*/ 21600 w 21600"/>
              <a:gd name="T12" fmla="*/ 24061 h 240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4061" fill="none" extrusionOk="0">
                <a:moveTo>
                  <a:pt x="454" y="24060"/>
                </a:moveTo>
                <a:cubicBezTo>
                  <a:pt x="152" y="22611"/>
                  <a:pt x="0" y="21134"/>
                  <a:pt x="0" y="19654"/>
                </a:cubicBezTo>
                <a:cubicBezTo>
                  <a:pt x="-1" y="11192"/>
                  <a:pt x="4940" y="3510"/>
                  <a:pt x="12640" y="0"/>
                </a:cubicBezTo>
              </a:path>
              <a:path w="21600" h="24061" stroke="0" extrusionOk="0">
                <a:moveTo>
                  <a:pt x="454" y="24060"/>
                </a:moveTo>
                <a:cubicBezTo>
                  <a:pt x="152" y="22611"/>
                  <a:pt x="0" y="21134"/>
                  <a:pt x="0" y="19654"/>
                </a:cubicBezTo>
                <a:cubicBezTo>
                  <a:pt x="-1" y="11192"/>
                  <a:pt x="4940" y="3510"/>
                  <a:pt x="12640" y="0"/>
                </a:cubicBezTo>
                <a:lnTo>
                  <a:pt x="21600" y="19654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9702" name="Arc 14"/>
          <p:cNvSpPr>
            <a:spLocks/>
          </p:cNvSpPr>
          <p:nvPr/>
        </p:nvSpPr>
        <p:spPr bwMode="auto">
          <a:xfrm flipH="1">
            <a:off x="6934200" y="3200400"/>
            <a:ext cx="152400" cy="228600"/>
          </a:xfrm>
          <a:custGeom>
            <a:avLst/>
            <a:gdLst>
              <a:gd name="T0" fmla="*/ 34744391 w 24947"/>
              <a:gd name="T1" fmla="*/ 93425031 h 30717"/>
              <a:gd name="T2" fmla="*/ 2810551 w 24947"/>
              <a:gd name="T3" fmla="*/ 0 h 30717"/>
              <a:gd name="T4" fmla="*/ 30082872 w 24947"/>
              <a:gd name="T5" fmla="*/ 27966777 h 30717"/>
              <a:gd name="T6" fmla="*/ 0 60000 65536"/>
              <a:gd name="T7" fmla="*/ 0 60000 65536"/>
              <a:gd name="T8" fmla="*/ 0 60000 65536"/>
              <a:gd name="T9" fmla="*/ 0 w 24947"/>
              <a:gd name="T10" fmla="*/ 0 h 30717"/>
              <a:gd name="T11" fmla="*/ 24947 w 24947"/>
              <a:gd name="T12" fmla="*/ 30717 h 307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947" h="30717" fill="none" extrusionOk="0">
                <a:moveTo>
                  <a:pt x="24947" y="30456"/>
                </a:moveTo>
                <a:cubicBezTo>
                  <a:pt x="23839" y="30629"/>
                  <a:pt x="22720" y="30716"/>
                  <a:pt x="21600" y="30717"/>
                </a:cubicBezTo>
                <a:cubicBezTo>
                  <a:pt x="9670" y="30717"/>
                  <a:pt x="0" y="21046"/>
                  <a:pt x="0" y="9117"/>
                </a:cubicBezTo>
                <a:cubicBezTo>
                  <a:pt x="-1" y="5967"/>
                  <a:pt x="688" y="2855"/>
                  <a:pt x="2018" y="0"/>
                </a:cubicBezTo>
              </a:path>
              <a:path w="24947" h="30717" stroke="0" extrusionOk="0">
                <a:moveTo>
                  <a:pt x="24947" y="30456"/>
                </a:moveTo>
                <a:cubicBezTo>
                  <a:pt x="23839" y="30629"/>
                  <a:pt x="22720" y="30716"/>
                  <a:pt x="21600" y="30717"/>
                </a:cubicBezTo>
                <a:cubicBezTo>
                  <a:pt x="9670" y="30717"/>
                  <a:pt x="0" y="21046"/>
                  <a:pt x="0" y="9117"/>
                </a:cubicBezTo>
                <a:cubicBezTo>
                  <a:pt x="-1" y="5967"/>
                  <a:pt x="688" y="2855"/>
                  <a:pt x="2018" y="0"/>
                </a:cubicBezTo>
                <a:lnTo>
                  <a:pt x="21600" y="9117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9703" name="Arc 18"/>
          <p:cNvSpPr>
            <a:spLocks/>
          </p:cNvSpPr>
          <p:nvPr/>
        </p:nvSpPr>
        <p:spPr bwMode="auto">
          <a:xfrm>
            <a:off x="6781800" y="2895600"/>
            <a:ext cx="252413" cy="279400"/>
          </a:xfrm>
          <a:custGeom>
            <a:avLst/>
            <a:gdLst>
              <a:gd name="T0" fmla="*/ 0 w 21600"/>
              <a:gd name="T1" fmla="*/ 0 h 27904"/>
              <a:gd name="T2" fmla="*/ 385266517 w 21600"/>
              <a:gd name="T3" fmla="*/ 280482677 h 27904"/>
              <a:gd name="T4" fmla="*/ 0 w 21600"/>
              <a:gd name="T5" fmla="*/ 217117049 h 27904"/>
              <a:gd name="T6" fmla="*/ 0 60000 65536"/>
              <a:gd name="T7" fmla="*/ 0 60000 65536"/>
              <a:gd name="T8" fmla="*/ 0 60000 65536"/>
              <a:gd name="T9" fmla="*/ 0 w 21600"/>
              <a:gd name="T10" fmla="*/ 0 h 27904"/>
              <a:gd name="T11" fmla="*/ 21600 w 21600"/>
              <a:gd name="T12" fmla="*/ 27904 h 2790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79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36"/>
                  <a:pt x="21283" y="25860"/>
                  <a:pt x="20659" y="27903"/>
                </a:cubicBezTo>
              </a:path>
              <a:path w="21600" h="279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736"/>
                  <a:pt x="21283" y="25860"/>
                  <a:pt x="20659" y="27903"/>
                </a:cubicBezTo>
                <a:lnTo>
                  <a:pt x="0" y="21600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9704" name="Arc 19"/>
          <p:cNvSpPr>
            <a:spLocks/>
          </p:cNvSpPr>
          <p:nvPr/>
        </p:nvSpPr>
        <p:spPr bwMode="auto">
          <a:xfrm rot="10080000">
            <a:off x="6497638" y="2894013"/>
            <a:ext cx="877887" cy="522287"/>
          </a:xfrm>
          <a:custGeom>
            <a:avLst/>
            <a:gdLst>
              <a:gd name="T0" fmla="*/ 2147483647 w 20752"/>
              <a:gd name="T1" fmla="*/ 0 h 12405"/>
              <a:gd name="T2" fmla="*/ 2147483647 w 20752"/>
              <a:gd name="T3" fmla="*/ 2147483647 h 12405"/>
              <a:gd name="T4" fmla="*/ 0 w 20752"/>
              <a:gd name="T5" fmla="*/ 2147483647 h 12405"/>
              <a:gd name="T6" fmla="*/ 0 60000 65536"/>
              <a:gd name="T7" fmla="*/ 0 60000 65536"/>
              <a:gd name="T8" fmla="*/ 0 60000 65536"/>
              <a:gd name="T9" fmla="*/ 0 w 20752"/>
              <a:gd name="T10" fmla="*/ 0 h 12405"/>
              <a:gd name="T11" fmla="*/ 20752 w 20752"/>
              <a:gd name="T12" fmla="*/ 12405 h 1240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52" h="12405" fill="none" extrusionOk="0">
                <a:moveTo>
                  <a:pt x="17682" y="-1"/>
                </a:moveTo>
                <a:cubicBezTo>
                  <a:pt x="19052" y="1952"/>
                  <a:pt x="20089" y="4119"/>
                  <a:pt x="20751" y="6412"/>
                </a:cubicBezTo>
              </a:path>
              <a:path w="20752" h="12405" stroke="0" extrusionOk="0">
                <a:moveTo>
                  <a:pt x="17682" y="-1"/>
                </a:moveTo>
                <a:cubicBezTo>
                  <a:pt x="19052" y="1952"/>
                  <a:pt x="20089" y="4119"/>
                  <a:pt x="20751" y="6412"/>
                </a:cubicBezTo>
                <a:lnTo>
                  <a:pt x="0" y="12405"/>
                </a:lnTo>
                <a:close/>
              </a:path>
            </a:pathLst>
          </a:cu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Куб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-1588" eaLnBrk="1" hangingPunct="1">
              <a:buFont typeface="Wingdings 2" pitchFamily="18" charset="2"/>
              <a:buNone/>
            </a:pPr>
            <a:r>
              <a:rPr lang="ru-RU" sz="2800" smtClean="0">
                <a:latin typeface="Times New Roman" pitchFamily="18" charset="0"/>
              </a:rPr>
              <a:t>Составлен из шести квадратов</a:t>
            </a:r>
            <a:r>
              <a:rPr lang="en-US" sz="2800" smtClean="0">
                <a:latin typeface="Times New Roman" pitchFamily="18" charset="0"/>
              </a:rPr>
              <a:t>.</a:t>
            </a:r>
            <a:r>
              <a:rPr lang="ru-RU" sz="2800" smtClean="0">
                <a:latin typeface="Times New Roman" pitchFamily="18" charset="0"/>
              </a:rPr>
              <a:t> Каждая вершина куба является вершиной трех квадратов</a:t>
            </a:r>
            <a:r>
              <a:rPr lang="en-US" sz="2800" smtClean="0">
                <a:latin typeface="Times New Roman" pitchFamily="18" charset="0"/>
              </a:rPr>
              <a:t>.</a:t>
            </a:r>
            <a:r>
              <a:rPr lang="ru-RU" sz="2800" smtClean="0">
                <a:latin typeface="Times New Roman" pitchFamily="18" charset="0"/>
              </a:rPr>
              <a:t> Сумма плоских углов равна 300</a:t>
            </a:r>
            <a:r>
              <a:rPr lang="ru-RU" sz="2800" baseline="30000" smtClean="0">
                <a:latin typeface="Times New Roman" pitchFamily="18" charset="0"/>
              </a:rPr>
              <a:t>0</a:t>
            </a:r>
            <a:endParaRPr lang="ru-RU" sz="2800" smtClean="0">
              <a:latin typeface="Times New Roman" pitchFamily="18" charset="0"/>
            </a:endParaRPr>
          </a:p>
        </p:txBody>
      </p:sp>
      <p:pic>
        <p:nvPicPr>
          <p:cNvPr id="30723" name="Picture 4" descr="k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4724400" y="1981200"/>
            <a:ext cx="3959225" cy="3959225"/>
          </a:xfrm>
        </p:spPr>
      </p:pic>
      <p:sp>
        <p:nvSpPr>
          <p:cNvPr id="30724" name="Text Box 6"/>
          <p:cNvSpPr txBox="1">
            <a:spLocks noChangeArrowheads="1"/>
          </p:cNvSpPr>
          <p:nvPr/>
        </p:nvSpPr>
        <p:spPr bwMode="auto">
          <a:xfrm>
            <a:off x="5791200" y="3657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A</a:t>
            </a:r>
            <a:endParaRPr lang="ru-RU">
              <a:latin typeface="Corbel" pitchFamily="34" charset="0"/>
            </a:endParaRPr>
          </a:p>
        </p:txBody>
      </p:sp>
      <p:sp>
        <p:nvSpPr>
          <p:cNvPr id="30725" name="Text Box 7"/>
          <p:cNvSpPr txBox="1">
            <a:spLocks noChangeArrowheads="1"/>
          </p:cNvSpPr>
          <p:nvPr/>
        </p:nvSpPr>
        <p:spPr bwMode="auto">
          <a:xfrm>
            <a:off x="7162800" y="1981200"/>
            <a:ext cx="609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B</a:t>
            </a:r>
            <a:endParaRPr lang="ru-RU">
              <a:latin typeface="Corbel" pitchFamily="34" charset="0"/>
            </a:endParaRPr>
          </a:p>
        </p:txBody>
      </p:sp>
      <p:sp>
        <p:nvSpPr>
          <p:cNvPr id="30726" name="Text Box 8"/>
          <p:cNvSpPr txBox="1">
            <a:spLocks noChangeArrowheads="1"/>
          </p:cNvSpPr>
          <p:nvPr/>
        </p:nvSpPr>
        <p:spPr bwMode="auto">
          <a:xfrm>
            <a:off x="8610600" y="38100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C</a:t>
            </a:r>
            <a:endParaRPr lang="ru-RU">
              <a:latin typeface="Corbel" pitchFamily="34" charset="0"/>
            </a:endParaRPr>
          </a:p>
        </p:txBody>
      </p:sp>
      <p:sp>
        <p:nvSpPr>
          <p:cNvPr id="30727" name="Text Box 9"/>
          <p:cNvSpPr txBox="1">
            <a:spLocks noChangeArrowheads="1"/>
          </p:cNvSpPr>
          <p:nvPr/>
        </p:nvSpPr>
        <p:spPr bwMode="auto">
          <a:xfrm>
            <a:off x="7315200" y="51816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D</a:t>
            </a:r>
            <a:endParaRPr lang="ru-RU">
              <a:latin typeface="Corbel" pitchFamily="34" charset="0"/>
            </a:endParaRPr>
          </a:p>
        </p:txBody>
      </p:sp>
      <p:sp>
        <p:nvSpPr>
          <p:cNvPr id="30728" name="Text Box 10"/>
          <p:cNvSpPr txBox="1">
            <a:spLocks noChangeArrowheads="1"/>
          </p:cNvSpPr>
          <p:nvPr/>
        </p:nvSpPr>
        <p:spPr bwMode="auto">
          <a:xfrm>
            <a:off x="4572000" y="38862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A,</a:t>
            </a:r>
            <a:endParaRPr lang="ru-RU">
              <a:latin typeface="Corbel" pitchFamily="34" charset="0"/>
            </a:endParaRPr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5791200" y="2438400"/>
            <a:ext cx="533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B,</a:t>
            </a:r>
            <a:endParaRPr lang="ru-RU">
              <a:latin typeface="Corbel" pitchFamily="34" charset="0"/>
            </a:endParaRPr>
          </a:p>
        </p:txBody>
      </p:sp>
      <p:sp>
        <p:nvSpPr>
          <p:cNvPr id="30730" name="Text Box 12"/>
          <p:cNvSpPr txBox="1">
            <a:spLocks noChangeArrowheads="1"/>
          </p:cNvSpPr>
          <p:nvPr/>
        </p:nvSpPr>
        <p:spPr bwMode="auto">
          <a:xfrm>
            <a:off x="5867400" y="5562600"/>
            <a:ext cx="457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Gill Sans MT" pitchFamily="34" charset="0"/>
              </a:rPr>
              <a:t>D,</a:t>
            </a:r>
            <a:endParaRPr lang="ru-RU">
              <a:latin typeface="Corbel" pitchFamily="34" charset="0"/>
            </a:endParaRPr>
          </a:p>
        </p:txBody>
      </p:sp>
      <p:sp>
        <p:nvSpPr>
          <p:cNvPr id="30731" name="Arc 16"/>
          <p:cNvSpPr>
            <a:spLocks/>
          </p:cNvSpPr>
          <p:nvPr/>
        </p:nvSpPr>
        <p:spPr bwMode="auto">
          <a:xfrm>
            <a:off x="5715000" y="3733800"/>
            <a:ext cx="598488" cy="320675"/>
          </a:xfrm>
          <a:custGeom>
            <a:avLst/>
            <a:gdLst>
              <a:gd name="T0" fmla="*/ 1765916761 w 41727"/>
              <a:gd name="T1" fmla="*/ 238628625 h 28363"/>
              <a:gd name="T2" fmla="*/ 45959062 w 41727"/>
              <a:gd name="T3" fmla="*/ 0 h 28363"/>
              <a:gd name="T4" fmla="*/ 914128224 w 41727"/>
              <a:gd name="T5" fmla="*/ 110507132 h 28363"/>
              <a:gd name="T6" fmla="*/ 0 60000 65536"/>
              <a:gd name="T7" fmla="*/ 0 60000 65536"/>
              <a:gd name="T8" fmla="*/ 0 60000 65536"/>
              <a:gd name="T9" fmla="*/ 0 w 41727"/>
              <a:gd name="T10" fmla="*/ 0 h 28363"/>
              <a:gd name="T11" fmla="*/ 41727 w 41727"/>
              <a:gd name="T12" fmla="*/ 28363 h 2836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1727" h="28363" fill="none" extrusionOk="0">
                <a:moveTo>
                  <a:pt x="41726" y="14603"/>
                </a:moveTo>
                <a:cubicBezTo>
                  <a:pt x="38494" y="22899"/>
                  <a:pt x="30503" y="28362"/>
                  <a:pt x="21600" y="28363"/>
                </a:cubicBezTo>
                <a:cubicBezTo>
                  <a:pt x="9670" y="28363"/>
                  <a:pt x="0" y="18692"/>
                  <a:pt x="0" y="6763"/>
                </a:cubicBezTo>
                <a:cubicBezTo>
                  <a:pt x="-1" y="4465"/>
                  <a:pt x="366" y="2182"/>
                  <a:pt x="1086" y="0"/>
                </a:cubicBezTo>
              </a:path>
              <a:path w="41727" h="28363" stroke="0" extrusionOk="0">
                <a:moveTo>
                  <a:pt x="41726" y="14603"/>
                </a:moveTo>
                <a:cubicBezTo>
                  <a:pt x="38494" y="22899"/>
                  <a:pt x="30503" y="28362"/>
                  <a:pt x="21600" y="28363"/>
                </a:cubicBezTo>
                <a:cubicBezTo>
                  <a:pt x="9670" y="28363"/>
                  <a:pt x="0" y="18692"/>
                  <a:pt x="0" y="6763"/>
                </a:cubicBezTo>
                <a:cubicBezTo>
                  <a:pt x="-1" y="4465"/>
                  <a:pt x="366" y="2182"/>
                  <a:pt x="1086" y="0"/>
                </a:cubicBezTo>
                <a:lnTo>
                  <a:pt x="21600" y="676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2" name="Arc 17"/>
          <p:cNvSpPr>
            <a:spLocks/>
          </p:cNvSpPr>
          <p:nvPr/>
        </p:nvSpPr>
        <p:spPr bwMode="auto">
          <a:xfrm>
            <a:off x="5616575" y="3362325"/>
            <a:ext cx="868363" cy="641350"/>
          </a:xfrm>
          <a:custGeom>
            <a:avLst/>
            <a:gdLst>
              <a:gd name="T0" fmla="*/ 0 w 20376"/>
              <a:gd name="T1" fmla="*/ 2147483647 h 21368"/>
              <a:gd name="T2" fmla="*/ 2147483647 w 20376"/>
              <a:gd name="T3" fmla="*/ 0 h 21368"/>
              <a:gd name="T4" fmla="*/ 2147483647 w 20376"/>
              <a:gd name="T5" fmla="*/ 2147483647 h 21368"/>
              <a:gd name="T6" fmla="*/ 0 60000 65536"/>
              <a:gd name="T7" fmla="*/ 0 60000 65536"/>
              <a:gd name="T8" fmla="*/ 0 60000 65536"/>
              <a:gd name="T9" fmla="*/ 0 w 20376"/>
              <a:gd name="T10" fmla="*/ 0 h 21368"/>
              <a:gd name="T11" fmla="*/ 20376 w 20376"/>
              <a:gd name="T12" fmla="*/ 21368 h 213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376" h="21368" fill="none" extrusionOk="0">
                <a:moveTo>
                  <a:pt x="0" y="14200"/>
                </a:moveTo>
                <a:cubicBezTo>
                  <a:pt x="2660" y="6637"/>
                  <a:pt x="9289" y="1171"/>
                  <a:pt x="17219" y="-1"/>
                </a:cubicBezTo>
              </a:path>
              <a:path w="20376" h="21368" stroke="0" extrusionOk="0">
                <a:moveTo>
                  <a:pt x="0" y="14200"/>
                </a:moveTo>
                <a:cubicBezTo>
                  <a:pt x="2660" y="6637"/>
                  <a:pt x="9289" y="1171"/>
                  <a:pt x="17219" y="-1"/>
                </a:cubicBezTo>
                <a:lnTo>
                  <a:pt x="20376" y="21368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0733" name="Arc 18"/>
          <p:cNvSpPr>
            <a:spLocks/>
          </p:cNvSpPr>
          <p:nvPr/>
        </p:nvSpPr>
        <p:spPr bwMode="auto">
          <a:xfrm rot="3060000">
            <a:off x="5529262" y="3316288"/>
            <a:ext cx="849313" cy="928688"/>
          </a:xfrm>
          <a:custGeom>
            <a:avLst/>
            <a:gdLst>
              <a:gd name="T0" fmla="*/ 2147483647 w 16893"/>
              <a:gd name="T1" fmla="*/ 0 h 20403"/>
              <a:gd name="T2" fmla="*/ 2147483647 w 16893"/>
              <a:gd name="T3" fmla="*/ 2147483647 h 20403"/>
              <a:gd name="T4" fmla="*/ 0 w 16893"/>
              <a:gd name="T5" fmla="*/ 2147483647 h 20403"/>
              <a:gd name="T6" fmla="*/ 0 60000 65536"/>
              <a:gd name="T7" fmla="*/ 0 60000 65536"/>
              <a:gd name="T8" fmla="*/ 0 60000 65536"/>
              <a:gd name="T9" fmla="*/ 0 w 16893"/>
              <a:gd name="T10" fmla="*/ 0 h 20403"/>
              <a:gd name="T11" fmla="*/ 16893 w 16893"/>
              <a:gd name="T12" fmla="*/ 20403 h 2040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93" h="20403" fill="none" extrusionOk="0">
                <a:moveTo>
                  <a:pt x="7089" y="-1"/>
                </a:moveTo>
                <a:cubicBezTo>
                  <a:pt x="10947" y="1340"/>
                  <a:pt x="14347" y="3747"/>
                  <a:pt x="16892" y="6942"/>
                </a:cubicBezTo>
              </a:path>
              <a:path w="16893" h="20403" stroke="0" extrusionOk="0">
                <a:moveTo>
                  <a:pt x="7089" y="-1"/>
                </a:moveTo>
                <a:cubicBezTo>
                  <a:pt x="10947" y="1340"/>
                  <a:pt x="14347" y="3747"/>
                  <a:pt x="16892" y="6942"/>
                </a:cubicBezTo>
                <a:lnTo>
                  <a:pt x="0" y="20403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6000" smtClean="0">
                <a:solidFill>
                  <a:schemeClr val="tx2">
                    <a:satMod val="130000"/>
                  </a:schemeClr>
                </a:solidFill>
                <a:latin typeface="Monotype Corsiva" pitchFamily="66" charset="0"/>
              </a:rPr>
              <a:t>Правильный додекаэдр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indent="-1588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Составлен из двенадцати правильных пятиугольников. Каждая вершина додекаэдра является вершиной трех правильных пятиугольников. Следовательно, сумма плоских углов при каждой вершине равна 324</a:t>
            </a:r>
            <a:r>
              <a:rPr lang="ru-RU" sz="2400" baseline="30000" smtClean="0">
                <a:latin typeface="Times New Roman" pitchFamily="18" charset="0"/>
              </a:rPr>
              <a:t>0</a:t>
            </a:r>
            <a:r>
              <a:rPr lang="ru-RU" sz="2400" smtClean="0">
                <a:latin typeface="Times New Roman" pitchFamily="18" charset="0"/>
              </a:rPr>
              <a:t>  </a:t>
            </a:r>
          </a:p>
        </p:txBody>
      </p:sp>
      <p:pic>
        <p:nvPicPr>
          <p:cNvPr id="31747" name="Picture 7" descr="Много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33988" y="2524125"/>
            <a:ext cx="2867025" cy="2876550"/>
          </a:xfrm>
        </p:spPr>
      </p:pic>
      <p:sp>
        <p:nvSpPr>
          <p:cNvPr id="31748" name="Arc 20"/>
          <p:cNvSpPr>
            <a:spLocks/>
          </p:cNvSpPr>
          <p:nvPr/>
        </p:nvSpPr>
        <p:spPr bwMode="auto">
          <a:xfrm>
            <a:off x="6270625" y="3963988"/>
            <a:ext cx="896938" cy="690562"/>
          </a:xfrm>
          <a:custGeom>
            <a:avLst/>
            <a:gdLst>
              <a:gd name="T0" fmla="*/ 2147483647 w 21175"/>
              <a:gd name="T1" fmla="*/ 2147483647 h 16292"/>
              <a:gd name="T2" fmla="*/ 0 w 21175"/>
              <a:gd name="T3" fmla="*/ 2147483647 h 16292"/>
              <a:gd name="T4" fmla="*/ 2147483647 w 21175"/>
              <a:gd name="T5" fmla="*/ 0 h 16292"/>
              <a:gd name="T6" fmla="*/ 0 60000 65536"/>
              <a:gd name="T7" fmla="*/ 0 60000 65536"/>
              <a:gd name="T8" fmla="*/ 0 60000 65536"/>
              <a:gd name="T9" fmla="*/ 0 w 21175"/>
              <a:gd name="T10" fmla="*/ 0 h 16292"/>
              <a:gd name="T11" fmla="*/ 21175 w 21175"/>
              <a:gd name="T12" fmla="*/ 16292 h 1629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75" h="16292" fill="none" extrusionOk="0">
                <a:moveTo>
                  <a:pt x="6992" y="16292"/>
                </a:moveTo>
                <a:cubicBezTo>
                  <a:pt x="3398" y="13163"/>
                  <a:pt x="939" y="8933"/>
                  <a:pt x="-1" y="4262"/>
                </a:cubicBezTo>
              </a:path>
              <a:path w="21175" h="16292" stroke="0" extrusionOk="0">
                <a:moveTo>
                  <a:pt x="6992" y="16292"/>
                </a:moveTo>
                <a:cubicBezTo>
                  <a:pt x="3398" y="13163"/>
                  <a:pt x="939" y="8933"/>
                  <a:pt x="-1" y="4262"/>
                </a:cubicBezTo>
                <a:lnTo>
                  <a:pt x="21175" y="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1749" name="Arc 21"/>
          <p:cNvSpPr>
            <a:spLocks/>
          </p:cNvSpPr>
          <p:nvPr/>
        </p:nvSpPr>
        <p:spPr bwMode="auto">
          <a:xfrm rot="5220000">
            <a:off x="6140451" y="3875087"/>
            <a:ext cx="742950" cy="796925"/>
          </a:xfrm>
          <a:custGeom>
            <a:avLst/>
            <a:gdLst>
              <a:gd name="T0" fmla="*/ 2147483647 w 18309"/>
              <a:gd name="T1" fmla="*/ 0 h 20572"/>
              <a:gd name="T2" fmla="*/ 2147483647 w 18309"/>
              <a:gd name="T3" fmla="*/ 2147483647 h 20572"/>
              <a:gd name="T4" fmla="*/ 0 w 18309"/>
              <a:gd name="T5" fmla="*/ 2147483647 h 20572"/>
              <a:gd name="T6" fmla="*/ 0 60000 65536"/>
              <a:gd name="T7" fmla="*/ 0 60000 65536"/>
              <a:gd name="T8" fmla="*/ 0 60000 65536"/>
              <a:gd name="T9" fmla="*/ 0 w 18309"/>
              <a:gd name="T10" fmla="*/ 0 h 20572"/>
              <a:gd name="T11" fmla="*/ 18309 w 18309"/>
              <a:gd name="T12" fmla="*/ 20572 h 205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309" h="20572" fill="none" extrusionOk="0">
                <a:moveTo>
                  <a:pt x="6585" y="0"/>
                </a:moveTo>
                <a:cubicBezTo>
                  <a:pt x="11447" y="1556"/>
                  <a:pt x="15600" y="4784"/>
                  <a:pt x="18308" y="9111"/>
                </a:cubicBezTo>
              </a:path>
              <a:path w="18309" h="20572" stroke="0" extrusionOk="0">
                <a:moveTo>
                  <a:pt x="6585" y="0"/>
                </a:moveTo>
                <a:cubicBezTo>
                  <a:pt x="11447" y="1556"/>
                  <a:pt x="15600" y="4784"/>
                  <a:pt x="18308" y="9111"/>
                </a:cubicBezTo>
                <a:lnTo>
                  <a:pt x="0" y="20572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31750" name="Arc 22"/>
          <p:cNvSpPr>
            <a:spLocks/>
          </p:cNvSpPr>
          <p:nvPr/>
        </p:nvSpPr>
        <p:spPr bwMode="auto">
          <a:xfrm>
            <a:off x="6324600" y="4114800"/>
            <a:ext cx="531813" cy="838200"/>
          </a:xfrm>
          <a:custGeom>
            <a:avLst/>
            <a:gdLst>
              <a:gd name="T0" fmla="*/ 0 w 12368"/>
              <a:gd name="T1" fmla="*/ 2147483647 h 21600"/>
              <a:gd name="T2" fmla="*/ 2147483647 w 12368"/>
              <a:gd name="T3" fmla="*/ 1832265421 h 21600"/>
              <a:gd name="T4" fmla="*/ 2147483647 w 12368"/>
              <a:gd name="T5" fmla="*/ 2147483647 h 21600"/>
              <a:gd name="T6" fmla="*/ 0 60000 65536"/>
              <a:gd name="T7" fmla="*/ 0 60000 65536"/>
              <a:gd name="T8" fmla="*/ 0 60000 65536"/>
              <a:gd name="T9" fmla="*/ 0 w 12368"/>
              <a:gd name="T10" fmla="*/ 0 h 21600"/>
              <a:gd name="T11" fmla="*/ 12368 w 12368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368" h="21600" fill="none" extrusionOk="0">
                <a:moveTo>
                  <a:pt x="-1" y="1006"/>
                </a:moveTo>
                <a:cubicBezTo>
                  <a:pt x="2107" y="339"/>
                  <a:pt x="4305" y="-1"/>
                  <a:pt x="6517" y="0"/>
                </a:cubicBezTo>
                <a:cubicBezTo>
                  <a:pt x="8495" y="0"/>
                  <a:pt x="10463" y="271"/>
                  <a:pt x="12368" y="807"/>
                </a:cubicBezTo>
              </a:path>
              <a:path w="12368" h="21600" stroke="0" extrusionOk="0">
                <a:moveTo>
                  <a:pt x="-1" y="1006"/>
                </a:moveTo>
                <a:cubicBezTo>
                  <a:pt x="2107" y="339"/>
                  <a:pt x="4305" y="-1"/>
                  <a:pt x="6517" y="0"/>
                </a:cubicBezTo>
                <a:cubicBezTo>
                  <a:pt x="8495" y="0"/>
                  <a:pt x="10463" y="271"/>
                  <a:pt x="12368" y="807"/>
                </a:cubicBezTo>
                <a:lnTo>
                  <a:pt x="6517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Corbel" pitchFamily="34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4213" y="0"/>
            <a:ext cx="7940675" cy="9810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Немного биологии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32770" name="Picture 5" descr="MPj03168710000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lum bright="-6000" contrast="6000"/>
          </a:blip>
          <a:srcRect/>
          <a:stretch>
            <a:fillRect/>
          </a:stretch>
        </p:blipFill>
        <p:spPr>
          <a:xfrm>
            <a:off x="6300788" y="1196975"/>
            <a:ext cx="2514600" cy="3219450"/>
          </a:xfrm>
        </p:spPr>
      </p:pic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250825" y="1125538"/>
            <a:ext cx="5905500" cy="347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>
                <a:latin typeface="Times New Roman" pitchFamily="18" charset="0"/>
                <a:cs typeface="Times New Roman" pitchFamily="18" charset="0"/>
              </a:rPr>
              <a:t> Пчелы – удивительные создания. Если разрезать пчелиные соты плоскостью, то станет видна сеть равных друг другу правильных шестиугольников. Из правильных многоугольников с одинаковой площадью наименьший периметр именно у правильных шестиугольников. Стало быть, мудрые пчелы экономят воск и время для постройки сот. На рисунке 1 изображена пчелиная ячейка в общем виде. На рисунке  2 можно увидеть, как соприкасаются ячейки в улье: их общая часть  является  ромбом.</a:t>
            </a:r>
            <a:endParaRPr lang="ru-RU" sz="2000">
              <a:cs typeface="Arial" charset="0"/>
            </a:endParaRPr>
          </a:p>
        </p:txBody>
      </p:sp>
      <p:pic>
        <p:nvPicPr>
          <p:cNvPr id="32772" name="Picture 3" descr="Рисунок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63938" y="4365625"/>
            <a:ext cx="1762125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4" descr="Image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16013" y="4581525"/>
            <a:ext cx="1871662" cy="164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4" descr="virus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56325" y="3644900"/>
            <a:ext cx="2376488" cy="2365375"/>
          </a:xfrm>
        </p:spPr>
      </p:pic>
      <p:pic>
        <p:nvPicPr>
          <p:cNvPr id="33794" name="Picture 6" descr="CACDYZ0H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867400" y="476250"/>
            <a:ext cx="2663825" cy="2528888"/>
          </a:xfrm>
        </p:spPr>
      </p:pic>
      <p:sp>
        <p:nvSpPr>
          <p:cNvPr id="33795" name="Text Box 9"/>
          <p:cNvSpPr txBox="1">
            <a:spLocks noChangeArrowheads="1"/>
          </p:cNvSpPr>
          <p:nvPr/>
        </p:nvSpPr>
        <p:spPr bwMode="auto">
          <a:xfrm>
            <a:off x="5724525" y="2636838"/>
            <a:ext cx="30241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800000"/>
                </a:solidFill>
                <a:latin typeface="Corbel" pitchFamily="34" charset="0"/>
              </a:rPr>
              <a:t>Феодария</a:t>
            </a:r>
          </a:p>
        </p:txBody>
      </p:sp>
      <p:sp>
        <p:nvSpPr>
          <p:cNvPr id="33796" name="Text Box 10"/>
          <p:cNvSpPr txBox="1">
            <a:spLocks noChangeArrowheads="1"/>
          </p:cNvSpPr>
          <p:nvPr/>
        </p:nvSpPr>
        <p:spPr bwMode="auto">
          <a:xfrm>
            <a:off x="5795963" y="6021388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>
                <a:solidFill>
                  <a:srgbClr val="800000"/>
                </a:solidFill>
                <a:latin typeface="Corbel" pitchFamily="34" charset="0"/>
              </a:rPr>
              <a:t>Вирусы</a:t>
            </a:r>
          </a:p>
        </p:txBody>
      </p:sp>
      <p:sp>
        <p:nvSpPr>
          <p:cNvPr id="33797" name="Rectangle 1"/>
          <p:cNvSpPr>
            <a:spLocks noChangeArrowheads="1"/>
          </p:cNvSpPr>
          <p:nvPr/>
        </p:nvSpPr>
        <p:spPr bwMode="auto">
          <a:xfrm>
            <a:off x="250825" y="0"/>
            <a:ext cx="5545138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140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Создания  природы красивы и  симметричны. Это  неотделимое   свойство природной  гармонии. Здесь мы видим и одноклеточные организмы – феодарии, форма   которых   точно   передает  икосаэдр.  Из    всех  многогранников   с  тем  же  числом  граней  именно  икосаэдр  имеет   наибольший  объём  при  наименьшей  площади  поверхности.  Это  свойство  помогает  морскому  организму  преодолевать  давление  водной  толщи. Интересно  и то, что именно  икосаэдр  оказался  в центре  внимания  биологов  в  их спорах относительно  формы  вирусов. Геометрические   свойства   икосаэдра   позволяют   экономить  генетическую  информацию.</a:t>
            </a:r>
            <a:endParaRPr lang="ru-RU" sz="2400">
              <a:cs typeface="Arial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2565400"/>
            <a:ext cx="7726362" cy="11430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 eaLnBrk="1" hangingPunct="1">
              <a:defRPr/>
            </a:pPr>
            <a: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«Красота и сложность многогранников»</a:t>
            </a:r>
            <a:b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480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Сам себе мастер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357188"/>
            <a:ext cx="2214562" cy="1312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1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3375" y="285750"/>
            <a:ext cx="2595563" cy="153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2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143125"/>
            <a:ext cx="2965450" cy="175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3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0" y="2071688"/>
            <a:ext cx="3024188" cy="179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4.gif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0" y="4286250"/>
            <a:ext cx="3638550" cy="188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Содержимое 2"/>
          <p:cNvSpPr>
            <a:spLocks noGrp="1"/>
          </p:cNvSpPr>
          <p:nvPr>
            <p:ph idx="1"/>
          </p:nvPr>
        </p:nvSpPr>
        <p:spPr>
          <a:xfrm>
            <a:off x="457200" y="0"/>
            <a:ext cx="8686800" cy="6524625"/>
          </a:xfrm>
        </p:spPr>
        <p:txBody>
          <a:bodyPr/>
          <a:lstStyle/>
          <a:p>
            <a:pPr marL="176213"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smtClean="0">
                <a:latin typeface="Times New Roman" pitchFamily="18" charset="0"/>
              </a:rPr>
              <a:t>Образовательные цели:</a:t>
            </a:r>
            <a:r>
              <a:rPr lang="ru-RU" sz="2400" b="1" i="1" smtClean="0">
                <a:latin typeface="Times New Roman" pitchFamily="18" charset="0"/>
              </a:rPr>
              <a:t>  </a:t>
            </a:r>
            <a:endParaRPr lang="ru-RU" sz="2400" b="1" smtClean="0">
              <a:latin typeface="Times New Roman" pitchFamily="18" charset="0"/>
            </a:endParaRP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i="1" smtClean="0">
                <a:latin typeface="Times New Roman" pitchFamily="18" charset="0"/>
              </a:rPr>
              <a:t> </a:t>
            </a:r>
            <a:r>
              <a:rPr lang="ru-RU" sz="2400" smtClean="0">
                <a:latin typeface="Times New Roman" pitchFamily="18" charset="0"/>
              </a:rPr>
              <a:t>расширить представления учащихся о многогранниках, показать  их  применение  в  различных областях науки, в природе.</a:t>
            </a:r>
          </a:p>
          <a:p>
            <a:pPr marL="176213"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b="1" i="1" smtClean="0">
                <a:latin typeface="Times New Roman" pitchFamily="18" charset="0"/>
              </a:rPr>
              <a:t> </a:t>
            </a:r>
            <a:r>
              <a:rPr lang="ru-RU" sz="2400" b="1" smtClean="0">
                <a:latin typeface="Times New Roman" pitchFamily="18" charset="0"/>
              </a:rPr>
              <a:t>Развивающие цели:</a:t>
            </a:r>
            <a:r>
              <a:rPr lang="ru-RU" sz="2400" b="1" i="1" smtClean="0">
                <a:latin typeface="Times New Roman" pitchFamily="18" charset="0"/>
              </a:rPr>
              <a:t> </a:t>
            </a:r>
            <a:endParaRPr lang="ru-RU" sz="2400" b="1" smtClean="0">
              <a:latin typeface="Times New Roman" pitchFamily="18" charset="0"/>
            </a:endParaRP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продолжить развитие познавательного интереса учащихся к изучению геометрии;</a:t>
            </a: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продолжить развитие элементов творческой деятельности через вовлечение школьников в самостоятельную работу частично  - поискового и исследовательского характера.</a:t>
            </a:r>
          </a:p>
          <a:p>
            <a:pPr marL="176213"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400" i="1" smtClean="0">
                <a:latin typeface="Times New Roman" pitchFamily="18" charset="0"/>
              </a:rPr>
              <a:t> </a:t>
            </a:r>
            <a:r>
              <a:rPr lang="ru-RU" sz="2400" b="1" smtClean="0">
                <a:latin typeface="Times New Roman" pitchFamily="18" charset="0"/>
              </a:rPr>
              <a:t>Воспитательные цели:</a:t>
            </a:r>
            <a:r>
              <a:rPr lang="ru-RU" sz="2400" b="1" i="1" smtClean="0">
                <a:latin typeface="Times New Roman" pitchFamily="18" charset="0"/>
              </a:rPr>
              <a:t> </a:t>
            </a:r>
            <a:endParaRPr lang="ru-RU" sz="2400" b="1" smtClean="0">
              <a:latin typeface="Times New Roman" pitchFamily="18" charset="0"/>
            </a:endParaRP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продолжить формирование научного мировоззрения с помощью демонстрации единства представлений о правильных многогранниках в геометрии, живой природе и искусстве;</a:t>
            </a: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 осуществление эстетического воспитания через показ красоты </a:t>
            </a: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правильных многогранников в окружающем нас мире;</a:t>
            </a:r>
          </a:p>
          <a:p>
            <a:pPr marL="176213" indent="-1588" eaLnBrk="1" hangingPunct="1">
              <a:lnSpc>
                <a:spcPct val="80000"/>
              </a:lnSpc>
            </a:pPr>
            <a:r>
              <a:rPr lang="ru-RU" sz="2400" smtClean="0">
                <a:latin typeface="Times New Roman" pitchFamily="18" charset="0"/>
              </a:rPr>
              <a:t> содействовать проявлению дисциплинированности и высокой работоспособности в процессе самостоятельной работы учащихся.</a:t>
            </a:r>
          </a:p>
          <a:p>
            <a:pPr marL="176213" indent="-1588" eaLnBrk="1" hangingPunct="1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651000" y="1497013"/>
          <a:ext cx="6808788" cy="4092575"/>
        </p:xfrm>
        <a:graphic>
          <a:graphicData uri="http://schemas.openxmlformats.org/drawingml/2006/table">
            <a:tbl>
              <a:tblPr/>
              <a:tblGrid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  <a:gridCol w="296062"/>
              </a:tblGrid>
              <a:tr h="1714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 dirty="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000">
                        <a:latin typeface="Arial CYR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11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72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6223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293" name="Rectangle 1"/>
          <p:cNvSpPr>
            <a:spLocks noChangeArrowheads="1"/>
          </p:cNvSpPr>
          <p:nvPr/>
        </p:nvSpPr>
        <p:spPr bwMode="auto">
          <a:xfrm>
            <a:off x="1042988" y="260350"/>
            <a:ext cx="62103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800">
                <a:ea typeface="Times New Roman" pitchFamily="18" charset="0"/>
                <a:cs typeface="Arial" charset="0"/>
              </a:rPr>
              <a:t>Кроссворд по теме "Многогранники"</a:t>
            </a:r>
          </a:p>
          <a:p>
            <a:pPr eaLnBrk="0" hangingPunct="0"/>
            <a:endParaRPr lang="ru-RU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344" name="Group 432"/>
          <p:cNvGraphicFramePr>
            <a:graphicFrameLocks noGrp="1"/>
          </p:cNvGraphicFramePr>
          <p:nvPr/>
        </p:nvGraphicFramePr>
        <p:xfrm>
          <a:off x="0" y="3175"/>
          <a:ext cx="9144000" cy="6858000"/>
        </p:xfrm>
        <a:graphic>
          <a:graphicData uri="http://schemas.openxmlformats.org/drawingml/2006/table">
            <a:tbl>
              <a:tblPr/>
              <a:tblGrid>
                <a:gridCol w="533400"/>
                <a:gridCol w="366713"/>
                <a:gridCol w="292100"/>
                <a:gridCol w="398462"/>
                <a:gridCol w="396875"/>
                <a:gridCol w="398463"/>
                <a:gridCol w="385762"/>
                <a:gridCol w="407988"/>
                <a:gridCol w="398462"/>
                <a:gridCol w="346075"/>
                <a:gridCol w="449263"/>
                <a:gridCol w="396875"/>
                <a:gridCol w="398462"/>
                <a:gridCol w="396875"/>
                <a:gridCol w="398463"/>
                <a:gridCol w="336550"/>
                <a:gridCol w="358775"/>
                <a:gridCol w="496887"/>
                <a:gridCol w="396875"/>
                <a:gridCol w="398463"/>
                <a:gridCol w="396875"/>
                <a:gridCol w="398462"/>
                <a:gridCol w="396875"/>
              </a:tblGrid>
              <a:tr h="401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CYR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CYR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0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ы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8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</a:t>
                      </a: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9256" marR="59256" marT="0" marB="0"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317" name="Rectangle 1"/>
          <p:cNvSpPr>
            <a:spLocks noChangeArrowheads="1"/>
          </p:cNvSpPr>
          <p:nvPr/>
        </p:nvSpPr>
        <p:spPr bwMode="auto">
          <a:xfrm>
            <a:off x="0" y="28575"/>
            <a:ext cx="228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 sz="800">
              <a:cs typeface="Arial" charset="0"/>
            </a:endParaRPr>
          </a:p>
          <a:p>
            <a:pPr eaLnBrk="0" hangingPunct="0"/>
            <a:r>
              <a:rPr lang="ru-RU" sz="1200">
                <a:ea typeface="Times New Roman" pitchFamily="18" charset="0"/>
                <a:cs typeface="Arial" charset="0"/>
              </a:rPr>
              <a:t> </a:t>
            </a:r>
            <a:endParaRPr lang="ru-RU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042988" y="2420938"/>
            <a:ext cx="7499350" cy="1143000"/>
          </a:xfrm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5400" smtClean="0">
                <a:effectLst/>
              </a:rPr>
              <a:t>Домашнее задание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Рисунок 2" descr="6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857250"/>
            <a:ext cx="3584575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Рисунок 3" descr="7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714375"/>
            <a:ext cx="4105275" cy="212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Рисунок 4" descr="8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643313"/>
            <a:ext cx="4132263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Рисунок 5" descr="10.gif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5" y="3643313"/>
            <a:ext cx="385603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1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1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икосододэкаэдр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3713" y="549275"/>
            <a:ext cx="5233987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Ромбокубоотктаедр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3571875"/>
            <a:ext cx="5180012" cy="268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450" y="2276475"/>
            <a:ext cx="7407275" cy="1473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2">
                    <a:satMod val="130000"/>
                  </a:schemeClr>
                </a:solidFill>
              </a:rPr>
              <a:t>Спасибо за внимание</a:t>
            </a:r>
            <a:endParaRPr lang="ru-RU" sz="6000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Содержимое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indent="-1588" algn="ctr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i="1" smtClean="0">
                <a:latin typeface="Times New Roman" pitchFamily="18" charset="0"/>
              </a:rPr>
              <a:t>ФОРМА  ПРОВЕДЕНИЯ :</a:t>
            </a:r>
            <a:endParaRPr lang="ru-RU" sz="2500" smtClean="0">
              <a:latin typeface="Times New Roman" pitchFamily="18" charset="0"/>
            </a:endParaRP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i="1" smtClean="0"/>
              <a:t> </a:t>
            </a:r>
            <a:endParaRPr lang="ru-RU" sz="2500" smtClean="0"/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/>
              <a:t> </a:t>
            </a:r>
            <a:r>
              <a:rPr lang="ru-RU" sz="2500" smtClean="0">
                <a:latin typeface="Times New Roman" pitchFamily="18" charset="0"/>
              </a:rPr>
              <a:t>групповая  (ученики  заранее  делятся  на  три  группы: «историки», «математики», «биологи»; все  три  группы  делают сообщения по  данным  темам:</a:t>
            </a: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</a:rPr>
              <a:t> </a:t>
            </a: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</a:rPr>
              <a:t>-«историки»  связывают  раздел  «Многогранники»  с  историей  математики;   </a:t>
            </a: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</a:rPr>
              <a:t> </a:t>
            </a: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</a:rPr>
              <a:t>-«математики»  исследуют  тему  с  математической  точки зрения;</a:t>
            </a: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</a:rPr>
              <a:t> </a:t>
            </a:r>
          </a:p>
          <a:p>
            <a:pPr indent="-1588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ru-RU" sz="2500" smtClean="0">
                <a:latin typeface="Times New Roman" pitchFamily="18" charset="0"/>
              </a:rPr>
              <a:t>-«биологи»  ищут  связи  многогранников  с  биологией, а  также  роль  и  место  многогранников  в природе.</a:t>
            </a:r>
          </a:p>
          <a:p>
            <a:pPr indent="-1588" eaLnBrk="1" hangingPunct="1">
              <a:lnSpc>
                <a:spcPct val="80000"/>
              </a:lnSpc>
            </a:pPr>
            <a:endParaRPr lang="ru-RU" sz="2500" smtClean="0">
              <a:latin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Немного истории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19458" name="Содержимое 2"/>
          <p:cNvSpPr>
            <a:spLocks noGrp="1"/>
          </p:cNvSpPr>
          <p:nvPr>
            <p:ph idx="1"/>
          </p:nvPr>
        </p:nvSpPr>
        <p:spPr>
          <a:xfrm>
            <a:off x="457200" y="1196975"/>
            <a:ext cx="8291513" cy="4929188"/>
          </a:xfrm>
        </p:spPr>
        <p:txBody>
          <a:bodyPr/>
          <a:lstStyle/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Существует пять удивительно симметричных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и красивых многогранников, у которых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все грани одинаковы. Эти многогранники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называются правильными многогранниками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или платоновыми телами в честь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древнегреческого философа Платона, в философии которого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они играли очень важную роль. Согласно Платону, частицы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огня, воздуха и воды имеют форму соответствующих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многогранников и могут превращаться друг в друга, так как </a:t>
            </a:r>
          </a:p>
          <a:p>
            <a:pPr marL="0" indent="17463" eaLnBrk="1" hangingPunct="1">
              <a:buFont typeface="Wingdings 2" pitchFamily="18" charset="2"/>
              <a:buNone/>
            </a:pPr>
            <a:r>
              <a:rPr lang="ru-RU" sz="2400" smtClean="0">
                <a:latin typeface="Times New Roman" pitchFamily="18" charset="0"/>
              </a:rPr>
              <a:t>их грани подобны. </a:t>
            </a:r>
          </a:p>
        </p:txBody>
      </p:sp>
      <p:pic>
        <p:nvPicPr>
          <p:cNvPr id="19459" name="Picture 3" descr="C:\Users\Лысоконь Елена Никое\Pictures\imgpreviewCATFMUK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04025" y="1196975"/>
            <a:ext cx="18097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8" descr="image00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149725"/>
            <a:ext cx="3733800" cy="230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2" name="Picture 8" descr="image002"/>
          <p:cNvPicPr>
            <a:picLocks noGrp="1" noChangeAspect="1" noChangeArrowheads="1" noCro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333625" y="2609850"/>
            <a:ext cx="285750" cy="571500"/>
          </a:xfrm>
        </p:spPr>
      </p:pic>
      <p:pic>
        <p:nvPicPr>
          <p:cNvPr id="20483" name="Picture 13" descr="ris00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800600" y="4343400"/>
            <a:ext cx="2362200" cy="1947863"/>
          </a:xfrm>
        </p:spPr>
      </p:pic>
      <p:pic>
        <p:nvPicPr>
          <p:cNvPr id="20484" name="Picture 18" descr="image00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250825" y="1484313"/>
            <a:ext cx="3733800" cy="2209800"/>
          </a:xfrm>
        </p:spPr>
      </p:pic>
      <p:pic>
        <p:nvPicPr>
          <p:cNvPr id="20485" name="Picture 22" descr="image00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/>
          <a:srcRect/>
          <a:stretch>
            <a:fillRect/>
          </a:stretch>
        </p:blipFill>
        <p:spPr>
          <a:xfrm>
            <a:off x="4648200" y="1524000"/>
            <a:ext cx="1835150" cy="1905000"/>
          </a:xfrm>
        </p:spPr>
      </p:pic>
      <p:sp>
        <p:nvSpPr>
          <p:cNvPr id="20486" name="Text Box 48"/>
          <p:cNvSpPr txBox="1">
            <a:spLocks noChangeArrowheads="1"/>
          </p:cNvSpPr>
          <p:nvPr/>
        </p:nvSpPr>
        <p:spPr bwMode="auto">
          <a:xfrm>
            <a:off x="228600" y="0"/>
            <a:ext cx="85344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400">
                <a:latin typeface="Monotype Corsiva" pitchFamily="66" charset="0"/>
              </a:rPr>
              <a:t>Соответствие правильных многогранников стихиям</a:t>
            </a:r>
          </a:p>
        </p:txBody>
      </p:sp>
      <p:sp>
        <p:nvSpPr>
          <p:cNvPr id="20487" name="WordArt 50"/>
          <p:cNvSpPr>
            <a:spLocks noChangeArrowheads="1" noChangeShapeType="1" noTextEdit="1"/>
          </p:cNvSpPr>
          <p:nvPr/>
        </p:nvSpPr>
        <p:spPr bwMode="auto">
          <a:xfrm>
            <a:off x="304800" y="1447800"/>
            <a:ext cx="1143000" cy="3048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426"/>
              </a:avLst>
            </a:prstTxWarp>
          </a:bodyPr>
          <a:lstStyle/>
          <a:p>
            <a:r>
              <a:rPr lang="ru-RU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FF0000"/>
                    </a:gs>
                    <a:gs pos="100000">
                      <a:srgbClr val="E00000"/>
                    </a:gs>
                  </a:gsLst>
                  <a:lin ang="2700000" scaled="1"/>
                </a:grad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вода</a:t>
            </a:r>
          </a:p>
        </p:txBody>
      </p:sp>
      <p:sp>
        <p:nvSpPr>
          <p:cNvPr id="20488" name="WordArt 51"/>
          <p:cNvSpPr>
            <a:spLocks noChangeArrowheads="1" noChangeShapeType="1" noTextEdit="1"/>
          </p:cNvSpPr>
          <p:nvPr/>
        </p:nvSpPr>
        <p:spPr bwMode="auto">
          <a:xfrm>
            <a:off x="838200" y="4343400"/>
            <a:ext cx="1066800" cy="350838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2426"/>
              </a:avLst>
            </a:prstTxWarp>
          </a:bodyPr>
          <a:lstStyle/>
          <a:p>
            <a:r>
              <a:rPr lang="ru-RU" b="1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огонь</a:t>
            </a:r>
          </a:p>
        </p:txBody>
      </p:sp>
      <p:sp>
        <p:nvSpPr>
          <p:cNvPr id="20489" name="WordArt 52"/>
          <p:cNvSpPr>
            <a:spLocks noChangeArrowheads="1" noChangeShapeType="1" noTextEdit="1"/>
          </p:cNvSpPr>
          <p:nvPr/>
        </p:nvSpPr>
        <p:spPr bwMode="auto">
          <a:xfrm>
            <a:off x="6934200" y="2286000"/>
            <a:ext cx="1524000" cy="2762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икосаэдр</a:t>
            </a:r>
          </a:p>
        </p:txBody>
      </p:sp>
      <p:sp>
        <p:nvSpPr>
          <p:cNvPr id="20490" name="WordArt 53"/>
          <p:cNvSpPr>
            <a:spLocks noChangeArrowheads="1" noChangeShapeType="1" noTextEdit="1"/>
          </p:cNvSpPr>
          <p:nvPr/>
        </p:nvSpPr>
        <p:spPr bwMode="auto">
          <a:xfrm>
            <a:off x="7239000" y="5181600"/>
            <a:ext cx="14478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тетраэдр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8" descr="image0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4572000"/>
            <a:ext cx="3810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6" name="Picture 9" descr="image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4953000"/>
            <a:ext cx="1600200" cy="128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12" descr="image00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88" y="836613"/>
            <a:ext cx="3733800" cy="198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3" descr="image00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16463" y="908050"/>
            <a:ext cx="2133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WordArt 16"/>
          <p:cNvSpPr>
            <a:spLocks noChangeArrowheads="1" noChangeShapeType="1" noTextEdit="1"/>
          </p:cNvSpPr>
          <p:nvPr/>
        </p:nvSpPr>
        <p:spPr bwMode="auto">
          <a:xfrm>
            <a:off x="611188" y="836613"/>
            <a:ext cx="1524000" cy="3810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r>
              <a:rPr lang="ru-RU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воздух</a:t>
            </a:r>
          </a:p>
        </p:txBody>
      </p:sp>
      <p:sp>
        <p:nvSpPr>
          <p:cNvPr id="21510" name="WordArt 17"/>
          <p:cNvSpPr>
            <a:spLocks noChangeArrowheads="1" noChangeShapeType="1" noTextEdit="1"/>
          </p:cNvSpPr>
          <p:nvPr/>
        </p:nvSpPr>
        <p:spPr bwMode="auto">
          <a:xfrm>
            <a:off x="533400" y="4724400"/>
            <a:ext cx="2209800" cy="228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0"/>
              </a:avLst>
            </a:prstTxWarp>
          </a:bodyPr>
          <a:lstStyle/>
          <a:p>
            <a:r>
              <a:rPr lang="ru-RU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вселенная</a:t>
            </a:r>
          </a:p>
        </p:txBody>
      </p:sp>
      <p:sp>
        <p:nvSpPr>
          <p:cNvPr id="21511" name="WordArt 20"/>
          <p:cNvSpPr>
            <a:spLocks noChangeArrowheads="1" noChangeShapeType="1" noTextEdit="1"/>
          </p:cNvSpPr>
          <p:nvPr/>
        </p:nvSpPr>
        <p:spPr bwMode="auto">
          <a:xfrm>
            <a:off x="7164388" y="1773238"/>
            <a:ext cx="1233487" cy="27781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октаэдр</a:t>
            </a:r>
          </a:p>
        </p:txBody>
      </p:sp>
      <p:sp>
        <p:nvSpPr>
          <p:cNvPr id="21512" name="WordArt 21"/>
          <p:cNvSpPr>
            <a:spLocks noChangeArrowheads="1" noChangeShapeType="1" noTextEdit="1"/>
          </p:cNvSpPr>
          <p:nvPr/>
        </p:nvSpPr>
        <p:spPr bwMode="auto">
          <a:xfrm>
            <a:off x="6858000" y="5486400"/>
            <a:ext cx="16002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chemeClr val="tx2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додекаэдр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7" descr="17SC0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2060575"/>
            <a:ext cx="3384550" cy="2535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Прямоугольник 1"/>
          <p:cNvSpPr>
            <a:spLocks noChangeArrowheads="1"/>
          </p:cNvSpPr>
          <p:nvPr/>
        </p:nvSpPr>
        <p:spPr bwMode="auto">
          <a:xfrm>
            <a:off x="1079500" y="333375"/>
            <a:ext cx="80645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rbel" pitchFamily="34" charset="0"/>
              </a:rPr>
              <a:t> </a:t>
            </a:r>
            <a:r>
              <a:rPr lang="ru-RU" sz="2800">
                <a:latin typeface="Times New Roman" pitchFamily="18" charset="0"/>
              </a:rPr>
              <a:t>Однако они не могут превращаться в частицы земли, квадратные грани которых не могут быть собраны из правильных треугольников.</a:t>
            </a:r>
            <a:r>
              <a:rPr lang="ru-RU">
                <a:latin typeface="Times New Roman" pitchFamily="18" charset="0"/>
              </a:rPr>
              <a:t/>
            </a:r>
            <a:br>
              <a:rPr lang="ru-RU">
                <a:latin typeface="Times New Roman" pitchFamily="18" charset="0"/>
              </a:rPr>
            </a:br>
            <a:endParaRPr lang="ru-RU">
              <a:latin typeface="Times New Roman" pitchFamily="18" charset="0"/>
            </a:endParaRPr>
          </a:p>
        </p:txBody>
      </p:sp>
      <p:pic>
        <p:nvPicPr>
          <p:cNvPr id="22531" name="Picture 4" descr="r00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667000"/>
            <a:ext cx="16764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WordArt 22"/>
          <p:cNvSpPr>
            <a:spLocks noChangeArrowheads="1" noChangeShapeType="1" noTextEdit="1"/>
          </p:cNvSpPr>
          <p:nvPr/>
        </p:nvSpPr>
        <p:spPr bwMode="auto">
          <a:xfrm>
            <a:off x="7086600" y="3200400"/>
            <a:ext cx="1524000" cy="304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i="1" kern="10">
                <a:ln w="9525">
                  <a:solidFill>
                    <a:schemeClr val="bg2"/>
                  </a:solidFill>
                  <a:round/>
                  <a:headEnd/>
                  <a:tailEnd/>
                </a:ln>
                <a:solidFill>
                  <a:srgbClr val="000080"/>
                </a:soli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гексаэдр</a:t>
            </a:r>
          </a:p>
        </p:txBody>
      </p:sp>
      <p:sp>
        <p:nvSpPr>
          <p:cNvPr id="22533" name="WordArt 19"/>
          <p:cNvSpPr>
            <a:spLocks noChangeArrowheads="1" noChangeShapeType="1" noTextEdit="1"/>
          </p:cNvSpPr>
          <p:nvPr/>
        </p:nvSpPr>
        <p:spPr bwMode="auto">
          <a:xfrm>
            <a:off x="1403350" y="2492375"/>
            <a:ext cx="1295400" cy="228600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5662"/>
              </a:avLst>
            </a:prstTxWarp>
          </a:bodyPr>
          <a:lstStyle/>
          <a:p>
            <a:r>
              <a:rPr lang="ru-RU" i="1" kern="1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9FF33"/>
                </a:solidFill>
                <a:effectLst>
                  <a:outerShdw dist="45791" dir="2021404" algn="ctr" rotWithShape="0">
                    <a:srgbClr val="808080"/>
                  </a:outerShdw>
                </a:effectLst>
                <a:latin typeface="Arial"/>
                <a:cs typeface="Arial"/>
              </a:rPr>
              <a:t>земля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Прямоугольник 1"/>
          <p:cNvSpPr>
            <a:spLocks noChangeArrowheads="1"/>
          </p:cNvSpPr>
          <p:nvPr/>
        </p:nvSpPr>
        <p:spPr bwMode="auto">
          <a:xfrm>
            <a:off x="395288" y="404813"/>
            <a:ext cx="4572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Позднее, другой греческий математик Евклид в своём знаменитом трактате "Начала" доказал, что нет других многогранников, кроме пяти платоновых тел, у которых грани были бы одинаковыми правильными многоугольниками. То есть нельзя построить или придумать тело, поверхность которого состоит из одинаковых правильных шестиугольников или семиугольников.</a:t>
            </a:r>
          </a:p>
        </p:txBody>
      </p:sp>
      <p:sp>
        <p:nvSpPr>
          <p:cNvPr id="23554" name="Прямоугольник 2"/>
          <p:cNvSpPr>
            <a:spLocks noChangeArrowheads="1"/>
          </p:cNvSpPr>
          <p:nvPr/>
        </p:nvSpPr>
        <p:spPr bwMode="auto">
          <a:xfrm>
            <a:off x="3779838" y="3357563"/>
            <a:ext cx="4572000" cy="2563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Times New Roman" pitchFamily="18" charset="0"/>
              </a:rPr>
              <a:t>Кроме правильных многогранников существуют полуправильные или не совсем правильные многогранники. Их впервые описал Архимед, в честь которого они названы архимедовыми телами. Поверхность архимедовых тел состоит из правильных многоугольников разных типов. Например, треугольников и квадратов или квадратов и шестиугольников.</a:t>
            </a:r>
          </a:p>
        </p:txBody>
      </p:sp>
      <p:pic>
        <p:nvPicPr>
          <p:cNvPr id="23555" name="Picture 3" descr="C:\Users\Лысоконь Елена Никое\Pictures\1314871169_arhi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3357563"/>
            <a:ext cx="2232025" cy="306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C:\Users\Лысоконь Елена Никое\Pictures\evkli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404813"/>
            <a:ext cx="2159000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5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5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235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2"/>
          <p:cNvSpPr txBox="1">
            <a:spLocks noChangeArrowheads="1"/>
          </p:cNvSpPr>
          <p:nvPr/>
        </p:nvSpPr>
        <p:spPr bwMode="auto">
          <a:xfrm>
            <a:off x="2339975" y="404813"/>
            <a:ext cx="61198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ru-RU" sz="3200">
                <a:solidFill>
                  <a:srgbClr val="800000"/>
                </a:solidFill>
              </a:rPr>
              <a:t>Многогранники в архитектуре.</a:t>
            </a:r>
          </a:p>
        </p:txBody>
      </p:sp>
      <p:pic>
        <p:nvPicPr>
          <p:cNvPr id="24578" name="Picture 3" descr="arxit3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979613" y="1412875"/>
            <a:ext cx="3810000" cy="1660525"/>
          </a:xfrm>
        </p:spPr>
      </p:pic>
      <p:pic>
        <p:nvPicPr>
          <p:cNvPr id="24579" name="Picture 4" descr="arxit7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003800" y="4005263"/>
            <a:ext cx="3810000" cy="2540000"/>
          </a:xfrm>
        </p:spPr>
      </p:pic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6084888" y="2060575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800000"/>
                </a:solidFill>
              </a:rPr>
              <a:t>Великая пирамида в Гизе</a:t>
            </a:r>
          </a:p>
        </p:txBody>
      </p:sp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2051050" y="4797425"/>
            <a:ext cx="25209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ru-RU" sz="2000" b="1">
                <a:solidFill>
                  <a:srgbClr val="800000"/>
                </a:solidFill>
              </a:rPr>
              <a:t>Александрийский маяк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260</TotalTime>
  <Words>764</Words>
  <Application>Microsoft Office PowerPoint</Application>
  <PresentationFormat>Экран (4:3)</PresentationFormat>
  <Paragraphs>191</Paragraphs>
  <Slides>25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9</vt:i4>
      </vt:variant>
      <vt:variant>
        <vt:lpstr>Шаблон оформления</vt:lpstr>
      </vt:variant>
      <vt:variant>
        <vt:i4>10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45" baseType="lpstr">
      <vt:lpstr>Arial</vt:lpstr>
      <vt:lpstr>Corbel</vt:lpstr>
      <vt:lpstr>Wingdings 2</vt:lpstr>
      <vt:lpstr>Verdana</vt:lpstr>
      <vt:lpstr>Calibri</vt:lpstr>
      <vt:lpstr>Gill Sans MT</vt:lpstr>
      <vt:lpstr>Times New Roman</vt:lpstr>
      <vt:lpstr>Monotype Corsiva</vt:lpstr>
      <vt:lpstr>Arial CYR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Солнцестояние</vt:lpstr>
      <vt:lpstr>Формула</vt:lpstr>
      <vt:lpstr>Слайд 1</vt:lpstr>
      <vt:lpstr>Слайд 2</vt:lpstr>
      <vt:lpstr>Слайд 3</vt:lpstr>
      <vt:lpstr>Немного истории</vt:lpstr>
      <vt:lpstr>Слайд 5</vt:lpstr>
      <vt:lpstr>Слайд 6</vt:lpstr>
      <vt:lpstr>Слайд 7</vt:lpstr>
      <vt:lpstr>Слайд 8</vt:lpstr>
      <vt:lpstr>Слайд 9</vt:lpstr>
      <vt:lpstr>Немного математики</vt:lpstr>
      <vt:lpstr>Правильный тетраэдр</vt:lpstr>
      <vt:lpstr>Правильный октаэдр</vt:lpstr>
      <vt:lpstr>Правильный икосаэдр</vt:lpstr>
      <vt:lpstr>Куб</vt:lpstr>
      <vt:lpstr>Правильный додекаэдр</vt:lpstr>
      <vt:lpstr>Немного биологии</vt:lpstr>
      <vt:lpstr>Слайд 17</vt:lpstr>
      <vt:lpstr>«Красота и сложность многогранников»   Сам себе мастер</vt:lpstr>
      <vt:lpstr>Слайд 19</vt:lpstr>
      <vt:lpstr>Слайд 20</vt:lpstr>
      <vt:lpstr>Слайд 21</vt:lpstr>
      <vt:lpstr>Домашнее задание</vt:lpstr>
      <vt:lpstr>Слайд 23</vt:lpstr>
      <vt:lpstr>Слайд 24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Лысоконь Елена Никое</dc:creator>
  <cp:lastModifiedBy>Пользователь</cp:lastModifiedBy>
  <cp:revision>17</cp:revision>
  <dcterms:created xsi:type="dcterms:W3CDTF">2013-01-31T09:46:32Z</dcterms:created>
  <dcterms:modified xsi:type="dcterms:W3CDTF">2013-11-16T14:49:11Z</dcterms:modified>
</cp:coreProperties>
</file>