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7" r:id="rId2"/>
    <p:sldId id="270" r:id="rId3"/>
    <p:sldId id="271" r:id="rId4"/>
    <p:sldId id="272" r:id="rId5"/>
    <p:sldId id="274" r:id="rId6"/>
    <p:sldId id="273" r:id="rId7"/>
    <p:sldId id="275" r:id="rId8"/>
    <p:sldId id="276" r:id="rId9"/>
    <p:sldId id="277" r:id="rId10"/>
    <p:sldId id="289" r:id="rId11"/>
    <p:sldId id="281" r:id="rId12"/>
    <p:sldId id="282" r:id="rId13"/>
    <p:sldId id="285" r:id="rId14"/>
    <p:sldId id="286" r:id="rId15"/>
    <p:sldId id="287" r:id="rId16"/>
    <p:sldId id="258" r:id="rId17"/>
    <p:sldId id="259" r:id="rId18"/>
    <p:sldId id="283" r:id="rId19"/>
    <p:sldId id="278" r:id="rId20"/>
    <p:sldId id="284" r:id="rId21"/>
    <p:sldId id="292" r:id="rId22"/>
    <p:sldId id="293" r:id="rId23"/>
    <p:sldId id="294" r:id="rId24"/>
    <p:sldId id="295" r:id="rId25"/>
    <p:sldId id="290" r:id="rId26"/>
    <p:sldId id="291" r:id="rId27"/>
    <p:sldId id="263" r:id="rId28"/>
    <p:sldId id="296" r:id="rId2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615" autoAdjust="0"/>
    <p:restoredTop sz="86456" autoAdjust="0"/>
  </p:normalViewPr>
  <p:slideViewPr>
    <p:cSldViewPr>
      <p:cViewPr varScale="1">
        <p:scale>
          <a:sx n="67" d="100"/>
          <a:sy n="67" d="100"/>
        </p:scale>
        <p:origin x="-1764" y="-90"/>
      </p:cViewPr>
      <p:guideLst>
        <p:guide orient="horz" pos="2160"/>
        <p:guide pos="2880"/>
      </p:guideLst>
    </p:cSldViewPr>
  </p:slideViewPr>
  <p:outlineViewPr>
    <p:cViewPr>
      <p:scale>
        <a:sx n="33" d="100"/>
        <a:sy n="33" d="100"/>
      </p:scale>
      <p:origin x="246" y="106968"/>
    </p:cViewPr>
  </p:outlineViewPr>
  <p:notesTextViewPr>
    <p:cViewPr>
      <p:scale>
        <a:sx n="100" d="100"/>
        <a:sy n="100" d="100"/>
      </p:scale>
      <p:origin x="0" y="0"/>
    </p:cViewPr>
  </p:notesTextViewPr>
  <p:notesViewPr>
    <p:cSldViewPr>
      <p:cViewPr varScale="1">
        <p:scale>
          <a:sx n="50" d="100"/>
          <a:sy n="50" d="100"/>
        </p:scale>
        <p:origin x="-2676"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F33D0F-EE63-4CEF-AE75-CA628C5DEE9C}" type="datetimeFigureOut">
              <a:rPr lang="ru-RU" smtClean="0"/>
              <a:pPr/>
              <a:t>19.03.2011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00F6E76-2AC7-44F2-8F0D-809DED58DCBC}"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F24135D-C772-4FF5-ABB8-16D575F3EC0A}" type="datetimeFigureOut">
              <a:rPr lang="ru-RU"/>
              <a:pPr>
                <a:defRPr/>
              </a:pPr>
              <a:t>19.03.2011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C9ABFEB-DAB3-4186-94A2-C848549F4C63}"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pPr>
              <a:defRPr/>
            </a:pPr>
            <a:fld id="{2C9ABFEB-DAB3-4186-94A2-C848549F4C63}" type="slidenum">
              <a:rPr lang="ru-RU" smtClean="0"/>
              <a:pPr>
                <a:defRPr/>
              </a:pPr>
              <a:t>26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bwMode="auto">
          <a:noFill/>
          <a:ln>
            <a:solidFill>
              <a:srgbClr val="000000"/>
            </a:solidFill>
            <a:miter lim="800000"/>
            <a:headEnd/>
            <a:tailEnd/>
          </a:ln>
        </p:spPr>
      </p:sp>
      <p:sp>
        <p:nvSpPr>
          <p:cNvPr id="21506"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21507"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D60C15D-0953-4863-89A7-9CFA97930E53}" type="slidenum">
              <a:rPr lang="ru-RU"/>
              <a:pPr fontAlgn="base">
                <a:spcBef>
                  <a:spcPct val="0"/>
                </a:spcBef>
                <a:spcAft>
                  <a:spcPct val="0"/>
                </a:spcAft>
              </a:pPr>
              <a:t>27</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C3DF6582-DFE0-4580-A6D8-6F0F9E8D584B}" type="datetimeFigureOut">
              <a:rPr lang="ru-RU"/>
              <a:pPr>
                <a:defRPr/>
              </a:pPr>
              <a:t>19.03.2011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F65CCD4-15A1-44A4-9CD2-29DC33B78C6E}"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BC9C096-2819-4D68-96C1-89539BF413F8}" type="datetimeFigureOut">
              <a:rPr lang="ru-RU"/>
              <a:pPr>
                <a:defRPr/>
              </a:pPr>
              <a:t>19.03.2011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7C316E6-9465-4144-8159-08535EDADF7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6D22D9A-BD03-403D-819C-2DC48C14FB9D}" type="datetimeFigureOut">
              <a:rPr lang="ru-RU"/>
              <a:pPr>
                <a:defRPr/>
              </a:pPr>
              <a:t>19.03.2011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B905E13-948B-4BB0-B364-12E11F6C4C7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Дата 2"/>
          <p:cNvSpPr>
            <a:spLocks noGrp="1"/>
          </p:cNvSpPr>
          <p:nvPr>
            <p:ph type="dt" sz="half" idx="10"/>
          </p:nvPr>
        </p:nvSpPr>
        <p:spPr>
          <a:xfrm>
            <a:off x="457200" y="6356350"/>
            <a:ext cx="2133600" cy="365125"/>
          </a:xfrm>
        </p:spPr>
        <p:txBody>
          <a:bodyPr/>
          <a:lstStyle>
            <a:lvl1pPr>
              <a:defRPr/>
            </a:lvl1pPr>
          </a:lstStyle>
          <a:p>
            <a:pPr>
              <a:defRPr/>
            </a:pPr>
            <a:fld id="{09956BD6-9FCE-4C0A-98A4-E2280418C46C}" type="datetimeFigureOut">
              <a:rPr lang="ru-RU"/>
              <a:pPr>
                <a:defRPr/>
              </a:pPr>
              <a:t>19.03.2011</a:t>
            </a:fld>
            <a:endParaRPr lang="ru-RU"/>
          </a:p>
        </p:txBody>
      </p:sp>
      <p:sp>
        <p:nvSpPr>
          <p:cNvPr id="4" name="Нижний колонтитул 3"/>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356350"/>
            <a:ext cx="2133600" cy="365125"/>
          </a:xfrm>
        </p:spPr>
        <p:txBody>
          <a:bodyPr/>
          <a:lstStyle>
            <a:lvl1pPr>
              <a:defRPr/>
            </a:lvl1pPr>
          </a:lstStyle>
          <a:p>
            <a:pPr>
              <a:defRPr/>
            </a:pPr>
            <a:fld id="{DA7DED6D-B927-4320-A42F-A7DDEC47D662}" type="slidenum">
              <a:rPr lang="ru-RU"/>
              <a:pPr>
                <a:defRPr/>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en-US"/>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endParaRPr lang="ru-RU"/>
          </a:p>
        </p:txBody>
      </p:sp>
      <p:sp>
        <p:nvSpPr>
          <p:cNvPr id="4" name="Дата 3"/>
          <p:cNvSpPr>
            <a:spLocks noGrp="1"/>
          </p:cNvSpPr>
          <p:nvPr>
            <p:ph type="dt" sz="half" idx="10"/>
          </p:nvPr>
        </p:nvSpPr>
        <p:spPr>
          <a:xfrm>
            <a:off x="457200" y="6356350"/>
            <a:ext cx="2133600" cy="365125"/>
          </a:xfrm>
        </p:spPr>
        <p:txBody>
          <a:bodyPr/>
          <a:lstStyle>
            <a:lvl1pPr>
              <a:defRPr/>
            </a:lvl1pPr>
          </a:lstStyle>
          <a:p>
            <a:pPr>
              <a:defRPr/>
            </a:pPr>
            <a:fld id="{82522E1B-2CBA-4A66-A0B1-03A9655BB694}" type="datetimeFigureOut">
              <a:rPr lang="ru-RU"/>
              <a:pPr>
                <a:defRPr/>
              </a:pPr>
              <a:t>19.03.2011</a:t>
            </a:fld>
            <a:endParaRPr lang="ru-RU"/>
          </a:p>
        </p:txBody>
      </p:sp>
      <p:sp>
        <p:nvSpPr>
          <p:cNvPr id="5" name="Нижний колонтитул 4"/>
          <p:cNvSpPr>
            <a:spLocks noGrp="1"/>
          </p:cNvSpPr>
          <p:nvPr>
            <p:ph type="ftr" sz="quarter" idx="11"/>
          </p:nvPr>
        </p:nvSpPr>
        <p:spPr>
          <a:xfrm>
            <a:off x="3124200" y="6356350"/>
            <a:ext cx="2895600" cy="365125"/>
          </a:xfr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6553200" y="6356350"/>
            <a:ext cx="2133600" cy="365125"/>
          </a:xfrm>
        </p:spPr>
        <p:txBody>
          <a:bodyPr/>
          <a:lstStyle>
            <a:lvl1pPr>
              <a:defRPr/>
            </a:lvl1pPr>
          </a:lstStyle>
          <a:p>
            <a:pPr>
              <a:defRPr/>
            </a:pPr>
            <a:fld id="{FF6A8883-F012-467E-AC68-5D33EF3EFF0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B183095-82B6-485A-9B3B-96BBE0791CD7}" type="datetimeFigureOut">
              <a:rPr lang="ru-RU"/>
              <a:pPr>
                <a:defRPr/>
              </a:pPr>
              <a:t>19.03.2011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0F4BE79-6813-4F52-A9C8-E16AC75BAD4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7B7989A-4B99-4C07-BF8D-D257C8621D38}" type="datetimeFigureOut">
              <a:rPr lang="ru-RU"/>
              <a:pPr>
                <a:defRPr/>
              </a:pPr>
              <a:t>19.03.2011</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57EE18E-D1A6-4DE7-BB97-A2C18CC1417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96EA806A-027E-403D-9E1F-554CB2572E33}" type="datetimeFigureOut">
              <a:rPr lang="ru-RU"/>
              <a:pPr>
                <a:defRPr/>
              </a:pPr>
              <a:t>19.03.2011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BF30F3B0-8457-496D-9C3A-05F05F75110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BE1DE93-FDCD-4536-A8F1-FF29D9451AE2}" type="datetimeFigureOut">
              <a:rPr lang="ru-RU"/>
              <a:pPr>
                <a:defRPr/>
              </a:pPr>
              <a:t>19.03.2011</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81FC04A3-379E-47B3-A682-196E4BF2880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Дата 3"/>
          <p:cNvSpPr>
            <a:spLocks noGrp="1"/>
          </p:cNvSpPr>
          <p:nvPr>
            <p:ph type="dt" sz="half" idx="10"/>
          </p:nvPr>
        </p:nvSpPr>
        <p:spPr/>
        <p:txBody>
          <a:bodyPr/>
          <a:lstStyle>
            <a:lvl1pPr>
              <a:defRPr/>
            </a:lvl1pPr>
          </a:lstStyle>
          <a:p>
            <a:pPr>
              <a:defRPr/>
            </a:pPr>
            <a:fld id="{26C9B835-9841-450F-AA89-14C2450D40B8}" type="datetimeFigureOut">
              <a:rPr lang="ru-RU"/>
              <a:pPr>
                <a:defRPr/>
              </a:pPr>
              <a:t>19.03.2011</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6A662A98-C31A-4ED7-AB23-7E99745DDE3B}"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DD9B5C6-7944-4DFB-B384-FD71E5332C22}" type="datetimeFigureOut">
              <a:rPr lang="ru-RU"/>
              <a:pPr>
                <a:defRPr/>
              </a:pPr>
              <a:t>19.03.2011</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A1E8E864-A758-4AEE-ABDE-65CF07AC5D3C}"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7640D94-2030-4EE5-BFB0-65C4D0FDEA9A}" type="datetimeFigureOut">
              <a:rPr lang="ru-RU"/>
              <a:pPr>
                <a:defRPr/>
              </a:pPr>
              <a:t>19.03.2011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F076A2E-34C0-4DC0-85B4-2F4AC493B54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F99B022C-3A57-4007-9775-6C8795286D82}" type="datetimeFigureOut">
              <a:rPr lang="ru-RU"/>
              <a:pPr>
                <a:defRPr/>
              </a:pPr>
              <a:t>19.03.2011</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38FAEC2-7B26-4F17-AF7B-70BA211ADC15}"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13500000" scaled="1"/>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8C753D4-6ABE-4665-A35E-DCA5F266F37F}" type="datetimeFigureOut">
              <a:rPr lang="ru-RU"/>
              <a:pPr>
                <a:defRPr/>
              </a:pPr>
              <a:t>19.03.2011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CCBCF9D-E12C-4CEA-B77C-BD9A5B8CA74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 id="2147483661" r:id="rId13"/>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s11256.vkontakte.ru/u41751499/-1/x_05a63eab.jpg"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hyperlink" Target="http://www.rshabli.ru/img/6.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foto.rambler.ru/public/lissa301/_photos/easter_5/easter_5-web.jp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en.wikipedia.org/wiki/File:Easter_egg_roll_boys2.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images01.olx.ru/ui/6/82/53/1278019577_102887953_1-----1278019577.jp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en.wikipedia.org/wiki/File:NZL_orthographic_NaturalEarth.sv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www.newzealandsky.co.uk/tropical_images/holidays/-newzealandsky-7_L064-A3-1-.jpg_s1_h350_w500_o0.jpg" TargetMode="External"/><Relationship Id="rId7" Type="http://schemas.openxmlformats.org/officeDocument/2006/relationships/hyperlink" Target="http://s6.images.drive2.ru/community.blog.photos/7800/000/000/00b/c81/88cc56d8f02b5670-large.jp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hyperlink" Target="http://www.sswebdesign.ca/IntRE/ListingPhotos/1175_832_TapekaDelMar_CROP.jpg" TargetMode="External"/><Relationship Id="rId4" Type="http://schemas.openxmlformats.org/officeDocument/2006/relationships/image" Target="../media/image32.jpeg"/><Relationship Id="rId9" Type="http://schemas.openxmlformats.org/officeDocument/2006/relationships/image" Target="../media/image35.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lohovnet.ru/images/content/podarki_1.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en.wikipedia.org/wiki/File:Dawn_service_gnangarra_03.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Australian_veteran.j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en.wikipedia.org/wiki/File:WGNT_ANZAC.jpg"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en.wikipedia.org/wiki/File:Remebrance_poppy_ww2_section_of_Aust_war_memorial.jpg" TargetMode="External"/><Relationship Id="rId1" Type="http://schemas.openxmlformats.org/officeDocument/2006/relationships/slideLayout" Target="../slideLayouts/slideLayout2.xml"/><Relationship Id="rId6" Type="http://schemas.openxmlformats.org/officeDocument/2006/relationships/hyperlink" Target="http://en.wikipedia.org/wiki/File:Anzac_poppies.JPG" TargetMode="External"/><Relationship Id="rId5" Type="http://schemas.openxmlformats.org/officeDocument/2006/relationships/image" Target="../media/image7.jpeg"/><Relationship Id="rId4" Type="http://schemas.openxmlformats.org/officeDocument/2006/relationships/hyperlink" Target="http://en.wikipedia.org/wiki/File:A_view_of_Anzac_Cove_Turkey.jpg" TargetMode="External"/><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en.wikipedia.org/wiki/File:Waitangi_Day.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rot="19752307">
            <a:off x="476148" y="2668463"/>
            <a:ext cx="8017965" cy="1015663"/>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6000" b="1" dirty="0">
                <a:ln/>
                <a:solidFill>
                  <a:schemeClr val="accent3"/>
                </a:solidFill>
                <a:latin typeface="+mn-lt"/>
              </a:rPr>
              <a:t>Holidays in New Zealand</a:t>
            </a:r>
            <a:endParaRPr lang="ru-RU" sz="6000" b="1" dirty="0">
              <a:ln/>
              <a:solidFill>
                <a:schemeClr val="accent3"/>
              </a:solidFill>
              <a:latin typeface="+mn-lt"/>
            </a:endParaRPr>
          </a:p>
        </p:txBody>
      </p:sp>
      <p:pic>
        <p:nvPicPr>
          <p:cNvPr id="4" name="i-main-pic" descr="Картинка 7 из 84000">
            <a:hlinkClick r:id="rId2" tgtFrame="_blank"/>
          </p:cNvPr>
          <p:cNvPicPr/>
          <p:nvPr/>
        </p:nvPicPr>
        <p:blipFill>
          <a:blip r:embed="rId3"/>
          <a:srcRect/>
          <a:stretch>
            <a:fillRect/>
          </a:stretch>
        </p:blipFill>
        <p:spPr bwMode="auto">
          <a:xfrm>
            <a:off x="276194" y="341125"/>
            <a:ext cx="4111955" cy="25878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in-pic" descr="Картинка 10 из 84000">
            <a:hlinkClick r:id="rId4" tgtFrame="_blank"/>
          </p:cNvPr>
          <p:cNvPicPr/>
          <p:nvPr/>
        </p:nvPicPr>
        <p:blipFill>
          <a:blip r:embed="rId5"/>
          <a:srcRect/>
          <a:stretch>
            <a:fillRect/>
          </a:stretch>
        </p:blipFill>
        <p:spPr bwMode="auto">
          <a:xfrm>
            <a:off x="4214810" y="3714752"/>
            <a:ext cx="4652007" cy="2704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71670" y="428604"/>
            <a:ext cx="5101333" cy="1107996"/>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6600" b="1" dirty="0" err="1">
                <a:ln/>
                <a:solidFill>
                  <a:schemeClr val="accent3"/>
                </a:solidFill>
                <a:latin typeface="+mn-lt"/>
              </a:rPr>
              <a:t>Easter</a:t>
            </a:r>
            <a:r>
              <a:rPr lang="ru-RU" sz="6600" b="1" dirty="0">
                <a:ln/>
                <a:solidFill>
                  <a:schemeClr val="accent3"/>
                </a:solidFill>
                <a:latin typeface="+mn-lt"/>
              </a:rPr>
              <a:t> </a:t>
            </a:r>
            <a:r>
              <a:rPr lang="en-US" sz="6600" b="1" dirty="0" err="1">
                <a:ln/>
                <a:solidFill>
                  <a:schemeClr val="accent3"/>
                </a:solidFill>
                <a:latin typeface="+mn-lt"/>
              </a:rPr>
              <a:t>Sund</a:t>
            </a:r>
            <a:r>
              <a:rPr lang="ru-RU" sz="6600" b="1" dirty="0" err="1">
                <a:ln/>
                <a:solidFill>
                  <a:schemeClr val="accent3"/>
                </a:solidFill>
                <a:latin typeface="+mn-lt"/>
              </a:rPr>
              <a:t>ay</a:t>
            </a:r>
            <a:endParaRPr lang="ru-RU" sz="6600" b="1" dirty="0">
              <a:ln/>
              <a:solidFill>
                <a:schemeClr val="accent3"/>
              </a:solidFill>
              <a:latin typeface="+mn-lt"/>
            </a:endParaRPr>
          </a:p>
        </p:txBody>
      </p:sp>
      <p:pic>
        <p:nvPicPr>
          <p:cNvPr id="4" name="i-main-pic" descr="Картинка 65 из 84000">
            <a:hlinkClick r:id="rId2" tgtFrame="_blank"/>
          </p:cNvPr>
          <p:cNvPicPr/>
          <p:nvPr/>
        </p:nvPicPr>
        <p:blipFill>
          <a:blip r:embed="rId3"/>
          <a:srcRect/>
          <a:stretch>
            <a:fillRect/>
          </a:stretch>
        </p:blipFill>
        <p:spPr bwMode="auto">
          <a:xfrm>
            <a:off x="2071670" y="1928802"/>
            <a:ext cx="4763135" cy="38087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428604"/>
            <a:ext cx="4357718" cy="6215106"/>
          </a:xfrm>
        </p:spPr>
        <p:txBody>
          <a:bodyPr/>
          <a:lstStyle/>
          <a:p>
            <a:r>
              <a:rPr lang="en-US" sz="2800" b="1" dirty="0" smtClean="0"/>
              <a:t>Easter Monday</a:t>
            </a:r>
            <a:r>
              <a:rPr lang="en-US" sz="2800" dirty="0" smtClean="0"/>
              <a:t> is the day after Easter Sunday and is celebrated as a holiday in some largely Christian cultures, especially Roman Catholic and</a:t>
            </a:r>
            <a:r>
              <a:rPr lang="ru-RU" sz="2800" dirty="0" smtClean="0"/>
              <a:t> </a:t>
            </a:r>
            <a:r>
              <a:rPr lang="en-US" sz="2800" dirty="0" smtClean="0"/>
              <a:t>Eastern Orthodox cultures. Easter Monday in the Roman Catholic</a:t>
            </a:r>
            <a:r>
              <a:rPr lang="ru-RU" sz="2800" dirty="0" smtClean="0"/>
              <a:t> </a:t>
            </a:r>
            <a:r>
              <a:rPr lang="en-US" sz="2800" dirty="0" smtClean="0"/>
              <a:t>liturgical calendar is the second day of the octave of Easter Week.</a:t>
            </a:r>
            <a:endParaRPr lang="ru-RU" sz="2800" dirty="0" smtClean="0"/>
          </a:p>
          <a:p>
            <a:endParaRPr lang="ru-RU" dirty="0"/>
          </a:p>
        </p:txBody>
      </p:sp>
      <p:pic>
        <p:nvPicPr>
          <p:cNvPr id="4" name="Рисунок 3" descr="http://wpcontent.answcdn.com/wikipedia/commons/thumb/3/3e/Easter_egg_roll_boys2.jpg/250px-Easter_egg_roll_boys2.jpg">
            <a:hlinkClick r:id="rId2" tgtFrame="&quot;AnswersQueryWindow&quot;"/>
          </p:cNvPr>
          <p:cNvPicPr/>
          <p:nvPr/>
        </p:nvPicPr>
        <p:blipFill>
          <a:blip r:embed="rId3"/>
          <a:srcRect/>
          <a:stretch>
            <a:fillRect/>
          </a:stretch>
        </p:blipFill>
        <p:spPr bwMode="auto">
          <a:xfrm>
            <a:off x="4786314" y="1857364"/>
            <a:ext cx="3857652" cy="3429024"/>
          </a:xfrm>
          <a:prstGeom prst="rect">
            <a:avLst/>
          </a:prstGeom>
          <a:noFill/>
          <a:ln w="9525">
            <a:noFill/>
            <a:miter lim="800000"/>
            <a:headEnd/>
            <a:tailEnd/>
          </a:ln>
        </p:spPr>
      </p:pic>
      <p:sp>
        <p:nvSpPr>
          <p:cNvPr id="39937" name="Rectangle 1"/>
          <p:cNvSpPr>
            <a:spLocks noChangeArrowheads="1"/>
          </p:cNvSpPr>
          <p:nvPr/>
        </p:nvSpPr>
        <p:spPr bwMode="auto">
          <a:xfrm>
            <a:off x="5143504" y="5429264"/>
            <a:ext cx="3139001"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Two boys enjoy treats during the annual</a:t>
            </a:r>
            <a:r>
              <a:rPr kumimoji="0" lang="en-US" sz="1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US" sz="1400" b="0" i="0" u="none" strike="noStrike" cap="none" normalizeH="0" baseline="0" dirty="0" smtClean="0">
                <a:ln>
                  <a:noFill/>
                </a:ln>
                <a:solidFill>
                  <a:srgbClr val="003399"/>
                </a:solidFill>
                <a:effectLst/>
                <a:latin typeface="Verdana" pitchFamily="34" charset="0"/>
                <a:ea typeface="Times New Roman" pitchFamily="18" charset="0"/>
                <a:cs typeface="Times New Roman" pitchFamily="18" charset="0"/>
              </a:rPr>
              <a:t>Easter egg roll</a:t>
            </a:r>
            <a:r>
              <a:rPr kumimoji="0" lang="en-US" sz="1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a</a:t>
            </a:r>
            <a:endParaRPr kumimoji="0" lang="ru-RU"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t the</a:t>
            </a:r>
            <a:r>
              <a:rPr kumimoji="0" lang="en-US" sz="1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US" sz="1400" b="0" i="0" u="none" strike="noStrike" cap="none" normalizeH="0" baseline="0" dirty="0" smtClean="0">
                <a:ln>
                  <a:noFill/>
                </a:ln>
                <a:solidFill>
                  <a:srgbClr val="003399"/>
                </a:solidFill>
                <a:effectLst/>
                <a:latin typeface="Verdana" pitchFamily="34" charset="0"/>
                <a:ea typeface="Times New Roman" pitchFamily="18" charset="0"/>
                <a:cs typeface="Times New Roman" pitchFamily="18" charset="0"/>
              </a:rPr>
              <a:t>White House</a:t>
            </a:r>
            <a:r>
              <a:rPr kumimoji="0" lang="en-US" sz="1400" b="0" i="0" u="none" strike="noStrike" cap="none" normalizeH="0" baseline="0" dirty="0" smtClean="0">
                <a:ln>
                  <a:noFill/>
                </a:ln>
                <a:solidFill>
                  <a:srgbClr val="000000"/>
                </a:solidFill>
                <a:effectLst/>
                <a:latin typeface="Calibri"/>
                <a:ea typeface="Times New Roman" pitchFamily="18" charset="0"/>
                <a:cs typeface="Times New Roman" pitchFamily="18" charset="0"/>
              </a:rPr>
              <a:t> </a:t>
            </a:r>
            <a:r>
              <a:rPr kumimoji="0" lang="en-US" sz="1400" b="0" i="0" u="none" strike="noStrike" cap="none" normalizeH="0" baseline="0" dirty="0" smtClean="0">
                <a:ln>
                  <a:noFill/>
                </a:ln>
                <a:solidFill>
                  <a:srgbClr val="000000"/>
                </a:solidFill>
                <a:effectLst/>
                <a:latin typeface="Verdana" pitchFamily="34" charset="0"/>
                <a:ea typeface="Times New Roman" pitchFamily="18" charset="0"/>
                <a:cs typeface="Times New Roman" pitchFamily="18" charset="0"/>
              </a:rPr>
              <a:t>lawn on Easter Monday, 1911.</a:t>
            </a:r>
            <a:endParaRPr kumimoji="0" lang="en-US" sz="1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en-US" dirty="0" smtClean="0"/>
              <a:t>LABOUR DAY</a:t>
            </a:r>
            <a:endParaRPr lang="ru-RU" dirty="0"/>
          </a:p>
        </p:txBody>
      </p:sp>
      <p:sp>
        <p:nvSpPr>
          <p:cNvPr id="3" name="Содержимое 2"/>
          <p:cNvSpPr>
            <a:spLocks noGrp="1"/>
          </p:cNvSpPr>
          <p:nvPr>
            <p:ph idx="1"/>
          </p:nvPr>
        </p:nvSpPr>
        <p:spPr>
          <a:xfrm>
            <a:off x="285720" y="1285860"/>
            <a:ext cx="3971924" cy="4972072"/>
          </a:xfrm>
        </p:spPr>
        <p:txBody>
          <a:bodyPr/>
          <a:lstStyle/>
          <a:p>
            <a:pPr>
              <a:buNone/>
            </a:pPr>
            <a:r>
              <a:rPr lang="en-US" sz="2400" dirty="0" smtClean="0"/>
              <a:t>In New Zealand, </a:t>
            </a:r>
            <a:r>
              <a:rPr lang="en-US" sz="2400" dirty="0" err="1" smtClean="0"/>
              <a:t>Labour</a:t>
            </a:r>
            <a:r>
              <a:rPr lang="en-US" sz="2400" dirty="0" smtClean="0"/>
              <a:t> Day is a public holiday held on the fourth Monday in October. Its origins are traced back to the eight-hour working day movement that arose in the newly founded</a:t>
            </a:r>
            <a:r>
              <a:rPr lang="ru-RU" sz="2400" dirty="0" smtClean="0"/>
              <a:t> </a:t>
            </a:r>
            <a:r>
              <a:rPr lang="en-US" sz="2400" dirty="0" smtClean="0"/>
              <a:t>Wellington colony in 1840, primarily because of carpenter Samuel Parnell's refusal to work more than eight hours a day.</a:t>
            </a:r>
            <a:endParaRPr lang="ru-RU" sz="2400" dirty="0"/>
          </a:p>
        </p:txBody>
      </p:sp>
      <p:pic>
        <p:nvPicPr>
          <p:cNvPr id="4" name="Рисунок 3" descr="http://upload.wikimedia.org/wikipedia/commons/thumb/e/e2/Anna_Bligh%2C_Nicholas_Rudd%2C_Kevin_Rudd_and_Grace_Grace.jpg/220px-Anna_Bligh%2C_Nicholas_Rudd%2C_Kevin_Rudd_and_Grace_Grace.jpg"/>
          <p:cNvPicPr/>
          <p:nvPr/>
        </p:nvPicPr>
        <p:blipFill>
          <a:blip r:embed="rId2"/>
          <a:srcRect/>
          <a:stretch>
            <a:fillRect/>
          </a:stretch>
        </p:blipFill>
        <p:spPr bwMode="auto">
          <a:xfrm>
            <a:off x="4214810" y="1500174"/>
            <a:ext cx="4714908" cy="4643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4071966" cy="6215106"/>
          </a:xfrm>
        </p:spPr>
        <p:txBody>
          <a:bodyPr/>
          <a:lstStyle/>
          <a:p>
            <a:r>
              <a:rPr lang="en-US" sz="2400" dirty="0" smtClean="0"/>
              <a:t>In 1899 government legislated that the day be a public holiday from 1900. The day was celebrated on different days in different provinces. This led to ship owners complaining that seamen were taking excessive holidays by having one </a:t>
            </a:r>
            <a:r>
              <a:rPr lang="en-US" sz="2400" dirty="0" err="1" smtClean="0"/>
              <a:t>Labour</a:t>
            </a:r>
            <a:r>
              <a:rPr lang="en-US" sz="2400" dirty="0" smtClean="0"/>
              <a:t> Day in one port then another in their next port. In 1910 the government stipulated that the holiday would be observed on the same day throughout the nation.</a:t>
            </a:r>
            <a:r>
              <a:rPr lang="ru-RU" sz="2400" dirty="0" smtClean="0"/>
              <a:t/>
            </a:r>
            <a:br>
              <a:rPr lang="ru-RU" sz="2400" dirty="0" smtClean="0"/>
            </a:br>
            <a:endParaRPr lang="ru-RU" sz="2400" dirty="0"/>
          </a:p>
        </p:txBody>
      </p:sp>
      <p:pic>
        <p:nvPicPr>
          <p:cNvPr id="4" name="Содержимое 3" descr="http://upload.wikimedia.org/wikipedia/commons/thumb/d/df/1900s_Toronto_LabourDay_Parade.jpg/220px-1900s_Toronto_LabourDay_Parade.jpg"/>
          <p:cNvPicPr>
            <a:picLocks noGrp="1"/>
          </p:cNvPicPr>
          <p:nvPr>
            <p:ph idx="1"/>
          </p:nvPr>
        </p:nvPicPr>
        <p:blipFill>
          <a:blip r:embed="rId2"/>
          <a:srcRect/>
          <a:stretch>
            <a:fillRect/>
          </a:stretch>
        </p:blipFill>
        <p:spPr bwMode="auto">
          <a:xfrm>
            <a:off x="4857752" y="1142984"/>
            <a:ext cx="4000528" cy="3429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lstStyle/>
          <a:p>
            <a:r>
              <a:rPr lang="en-US" dirty="0" smtClean="0"/>
              <a:t>Boxing Day</a:t>
            </a:r>
            <a:r>
              <a:rPr lang="ru-RU" b="1" dirty="0" smtClean="0"/>
              <a:t/>
            </a:r>
            <a:br>
              <a:rPr lang="ru-RU" b="1" dirty="0" smtClean="0"/>
            </a:br>
            <a:endParaRPr lang="ru-RU" dirty="0"/>
          </a:p>
        </p:txBody>
      </p:sp>
      <p:sp>
        <p:nvSpPr>
          <p:cNvPr id="3" name="Содержимое 2"/>
          <p:cNvSpPr>
            <a:spLocks noGrp="1"/>
          </p:cNvSpPr>
          <p:nvPr>
            <p:ph idx="1"/>
          </p:nvPr>
        </p:nvSpPr>
        <p:spPr>
          <a:xfrm>
            <a:off x="214282" y="714356"/>
            <a:ext cx="8715436" cy="5929354"/>
          </a:xfrm>
        </p:spPr>
        <p:txBody>
          <a:bodyPr/>
          <a:lstStyle/>
          <a:p>
            <a:pPr>
              <a:buNone/>
            </a:pPr>
            <a:endParaRPr lang="ru-RU" sz="2400" dirty="0" smtClean="0"/>
          </a:p>
          <a:p>
            <a:r>
              <a:rPr lang="ru-RU" b="1" dirty="0" err="1" smtClean="0"/>
              <a:t>Observed</a:t>
            </a:r>
            <a:r>
              <a:rPr lang="ru-RU" b="1" dirty="0" smtClean="0"/>
              <a:t> </a:t>
            </a:r>
            <a:r>
              <a:rPr lang="ru-RU" b="1" dirty="0" err="1" smtClean="0"/>
              <a:t>by</a:t>
            </a:r>
            <a:r>
              <a:rPr lang="en-US" b="1" dirty="0" smtClean="0"/>
              <a:t>     </a:t>
            </a:r>
            <a:r>
              <a:rPr lang="en-US" dirty="0" smtClean="0"/>
              <a:t>some members and former  </a:t>
            </a:r>
          </a:p>
          <a:p>
            <a:pPr>
              <a:buNone/>
            </a:pPr>
            <a:r>
              <a:rPr lang="en-US" dirty="0" smtClean="0"/>
              <a:t>                                members of the Commonwealth           </a:t>
            </a:r>
            <a:r>
              <a:rPr lang="ru-RU" dirty="0" smtClean="0"/>
              <a:t>  </a:t>
            </a:r>
          </a:p>
          <a:p>
            <a:pPr>
              <a:buNone/>
            </a:pPr>
            <a:r>
              <a:rPr lang="ru-RU" dirty="0" smtClean="0"/>
              <a:t>                                 </a:t>
            </a:r>
            <a:r>
              <a:rPr lang="en-US" dirty="0" smtClean="0"/>
              <a:t>of Nations</a:t>
            </a:r>
            <a:endParaRPr lang="ru-RU" dirty="0" smtClean="0"/>
          </a:p>
          <a:p>
            <a:r>
              <a:rPr lang="ru-RU" b="1" dirty="0" err="1" smtClean="0"/>
              <a:t>Type</a:t>
            </a:r>
            <a:r>
              <a:rPr lang="en-US" b="1" dirty="0" smtClean="0"/>
              <a:t>             </a:t>
            </a:r>
            <a:r>
              <a:rPr lang="ru-RU" b="1" dirty="0" smtClean="0"/>
              <a:t>      </a:t>
            </a:r>
            <a:r>
              <a:rPr lang="ru-RU" dirty="0" err="1" smtClean="0"/>
              <a:t>Bank</a:t>
            </a:r>
            <a:r>
              <a:rPr lang="ru-RU" dirty="0" smtClean="0"/>
              <a:t> </a:t>
            </a:r>
            <a:r>
              <a:rPr lang="ru-RU" dirty="0" err="1" smtClean="0"/>
              <a:t>holiday</a:t>
            </a:r>
            <a:r>
              <a:rPr lang="ru-RU" dirty="0" smtClean="0"/>
              <a:t> / </a:t>
            </a:r>
            <a:r>
              <a:rPr lang="ru-RU" dirty="0" err="1" smtClean="0"/>
              <a:t>Public</a:t>
            </a:r>
            <a:r>
              <a:rPr lang="ru-RU" dirty="0" smtClean="0"/>
              <a:t> </a:t>
            </a:r>
            <a:r>
              <a:rPr lang="ru-RU" dirty="0" err="1" smtClean="0"/>
              <a:t>holiday</a:t>
            </a:r>
            <a:endParaRPr lang="ru-RU" dirty="0" smtClean="0"/>
          </a:p>
          <a:p>
            <a:r>
              <a:rPr lang="ru-RU" b="1" dirty="0" err="1" smtClean="0"/>
              <a:t>Date</a:t>
            </a:r>
            <a:r>
              <a:rPr lang="en-US" b="1" dirty="0" smtClean="0"/>
              <a:t>            </a:t>
            </a:r>
            <a:r>
              <a:rPr lang="en-US" dirty="0" smtClean="0"/>
              <a:t>26 December - Bank or public holiday</a:t>
            </a:r>
            <a:br>
              <a:rPr lang="en-US" dirty="0" smtClean="0"/>
            </a:br>
            <a:r>
              <a:rPr lang="en-US" dirty="0" smtClean="0"/>
              <a:t>                   (or 28 December - public holiday only)</a:t>
            </a:r>
            <a:endParaRPr lang="ru-RU" dirty="0" smtClean="0"/>
          </a:p>
          <a:p>
            <a:pPr>
              <a:buNone/>
            </a:pPr>
            <a:endParaRPr lang="ru-RU" dirty="0" smtClean="0"/>
          </a:p>
          <a:p>
            <a:r>
              <a:rPr lang="ru-RU" b="1" dirty="0" err="1" smtClean="0"/>
              <a:t>Related</a:t>
            </a:r>
            <a:r>
              <a:rPr lang="ru-RU" b="1" dirty="0" smtClean="0"/>
              <a:t> </a:t>
            </a:r>
            <a:r>
              <a:rPr lang="ru-RU" b="1" dirty="0" err="1" smtClean="0"/>
              <a:t>to</a:t>
            </a:r>
            <a:r>
              <a:rPr lang="en-US" b="1" dirty="0" smtClean="0"/>
              <a:t>         </a:t>
            </a:r>
            <a:r>
              <a:rPr lang="ru-RU" dirty="0" err="1" smtClean="0"/>
              <a:t>St</a:t>
            </a:r>
            <a:r>
              <a:rPr lang="ru-RU" dirty="0" smtClean="0"/>
              <a:t>. </a:t>
            </a:r>
            <a:r>
              <a:rPr lang="ru-RU" dirty="0" err="1" smtClean="0"/>
              <a:t>Stephen's</a:t>
            </a:r>
            <a:r>
              <a:rPr lang="ru-RU" dirty="0" smtClean="0"/>
              <a:t> </a:t>
            </a:r>
            <a:r>
              <a:rPr lang="ru-RU" dirty="0" err="1" smtClean="0"/>
              <a:t>Day</a:t>
            </a:r>
            <a:endParaRPr lang="ru-RU" dirty="0" smtClean="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4286280" cy="6429420"/>
          </a:xfrm>
        </p:spPr>
        <p:txBody>
          <a:bodyPr/>
          <a:lstStyle/>
          <a:p>
            <a:r>
              <a:rPr lang="en-US" sz="2800" b="1" dirty="0" smtClean="0"/>
              <a:t>Boxing Day</a:t>
            </a:r>
            <a:r>
              <a:rPr lang="en-US" sz="2800" dirty="0" smtClean="0"/>
              <a:t> is a bank or public holiday that occurs on 26 December, or the first or second weekday after Christmas Day, depending on national or regional laws. It is observed in Australia, Canada, New Zealand, the United Kingdom and some other Commonwealth nations. </a:t>
            </a:r>
            <a:endParaRPr lang="ru-RU" sz="2800" dirty="0"/>
          </a:p>
        </p:txBody>
      </p:sp>
      <p:pic>
        <p:nvPicPr>
          <p:cNvPr id="4" name="i-main-pic" descr="Картинка 75 из 84000">
            <a:hlinkClick r:id="rId2" tgtFrame="_blank"/>
          </p:cNvPr>
          <p:cNvPicPr/>
          <p:nvPr/>
        </p:nvPicPr>
        <p:blipFill>
          <a:blip r:embed="rId3"/>
          <a:srcRect/>
          <a:stretch>
            <a:fillRect/>
          </a:stretch>
        </p:blipFill>
        <p:spPr bwMode="auto">
          <a:xfrm>
            <a:off x="4357686" y="928670"/>
            <a:ext cx="4572032" cy="485778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285984" y="1785926"/>
            <a:ext cx="4398640" cy="132343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ru-RU" sz="8000" b="1" dirty="0" err="1">
                <a:ln/>
                <a:solidFill>
                  <a:schemeClr val="accent3"/>
                </a:solidFill>
                <a:latin typeface="+mn-lt"/>
              </a:rPr>
              <a:t>Christmas</a:t>
            </a:r>
            <a:endParaRPr lang="ru-RU" sz="8000" b="1" dirty="0">
              <a:ln/>
              <a:solidFill>
                <a:schemeClr val="accent3"/>
              </a:solidFill>
              <a:latin typeface="+mn-lt"/>
            </a:endParaRPr>
          </a:p>
        </p:txBody>
      </p:sp>
      <p:pic>
        <p:nvPicPr>
          <p:cNvPr id="1026" name="Picture 2" descr="C:\Users\lexx\Documents\Картинки\Кое какие картинки\077.jpg"/>
          <p:cNvPicPr>
            <a:picLocks noChangeAspect="1" noChangeArrowheads="1"/>
          </p:cNvPicPr>
          <p:nvPr/>
        </p:nvPicPr>
        <p:blipFill>
          <a:blip r:embed="rId2"/>
          <a:srcRect/>
          <a:stretch>
            <a:fillRect/>
          </a:stretch>
        </p:blipFill>
        <p:spPr bwMode="auto">
          <a:xfrm>
            <a:off x="500034" y="357166"/>
            <a:ext cx="1943115" cy="2428893"/>
          </a:xfrm>
          <a:prstGeom prst="rect">
            <a:avLst/>
          </a:prstGeom>
          <a:ln>
            <a:noFill/>
          </a:ln>
          <a:effectLst>
            <a:softEdge rad="112500"/>
          </a:effectLst>
        </p:spPr>
      </p:pic>
      <p:pic>
        <p:nvPicPr>
          <p:cNvPr id="1027" name="Picture 3" descr="C:\Users\lexx\Documents\Картинки\Кое какие картинки\i[21].jpg"/>
          <p:cNvPicPr>
            <a:picLocks noChangeAspect="1" noChangeArrowheads="1"/>
          </p:cNvPicPr>
          <p:nvPr/>
        </p:nvPicPr>
        <p:blipFill>
          <a:blip r:embed="rId3"/>
          <a:srcRect/>
          <a:stretch>
            <a:fillRect/>
          </a:stretch>
        </p:blipFill>
        <p:spPr bwMode="auto">
          <a:xfrm>
            <a:off x="500034" y="3929066"/>
            <a:ext cx="1985977" cy="2143140"/>
          </a:xfrm>
          <a:prstGeom prst="rect">
            <a:avLst/>
          </a:prstGeom>
          <a:ln>
            <a:noFill/>
          </a:ln>
          <a:effectLst>
            <a:softEdge rad="112500"/>
          </a:effectLst>
        </p:spPr>
      </p:pic>
      <p:pic>
        <p:nvPicPr>
          <p:cNvPr id="1028" name="Picture 4" descr="C:\Users\lexx\Documents\Картинки\Кое какие картинки\i[25].jpg"/>
          <p:cNvPicPr>
            <a:picLocks noChangeAspect="1" noChangeArrowheads="1"/>
          </p:cNvPicPr>
          <p:nvPr/>
        </p:nvPicPr>
        <p:blipFill>
          <a:blip r:embed="rId4"/>
          <a:srcRect/>
          <a:stretch>
            <a:fillRect/>
          </a:stretch>
        </p:blipFill>
        <p:spPr bwMode="auto">
          <a:xfrm>
            <a:off x="3214678" y="500042"/>
            <a:ext cx="2370730" cy="1785950"/>
          </a:xfrm>
          <a:prstGeom prst="rect">
            <a:avLst/>
          </a:prstGeom>
          <a:ln>
            <a:noFill/>
          </a:ln>
          <a:effectLst>
            <a:softEdge rad="112500"/>
          </a:effectLst>
        </p:spPr>
      </p:pic>
      <p:pic>
        <p:nvPicPr>
          <p:cNvPr id="1029" name="Picture 5" descr="C:\Users\lexx\Documents\Картинки\Кое какие картинки\i[27].jpg"/>
          <p:cNvPicPr>
            <a:picLocks noChangeAspect="1" noChangeArrowheads="1"/>
          </p:cNvPicPr>
          <p:nvPr/>
        </p:nvPicPr>
        <p:blipFill>
          <a:blip r:embed="rId5"/>
          <a:srcRect/>
          <a:stretch>
            <a:fillRect/>
          </a:stretch>
        </p:blipFill>
        <p:spPr bwMode="auto">
          <a:xfrm>
            <a:off x="3286116" y="4143380"/>
            <a:ext cx="2286016" cy="1722132"/>
          </a:xfrm>
          <a:prstGeom prst="rect">
            <a:avLst/>
          </a:prstGeom>
          <a:ln>
            <a:noFill/>
          </a:ln>
          <a:effectLst>
            <a:softEdge rad="112500"/>
          </a:effectLst>
        </p:spPr>
      </p:pic>
      <p:pic>
        <p:nvPicPr>
          <p:cNvPr id="1030" name="Picture 6" descr="C:\Users\lexx\Documents\Картинки\Кое какие картинки\i[40].jpg"/>
          <p:cNvPicPr>
            <a:picLocks noChangeAspect="1" noChangeArrowheads="1"/>
          </p:cNvPicPr>
          <p:nvPr/>
        </p:nvPicPr>
        <p:blipFill>
          <a:blip r:embed="rId6"/>
          <a:srcRect/>
          <a:stretch>
            <a:fillRect/>
          </a:stretch>
        </p:blipFill>
        <p:spPr bwMode="auto">
          <a:xfrm>
            <a:off x="6286512" y="428604"/>
            <a:ext cx="2559750" cy="1928826"/>
          </a:xfrm>
          <a:prstGeom prst="rect">
            <a:avLst/>
          </a:prstGeom>
          <a:ln>
            <a:noFill/>
          </a:ln>
          <a:effectLst>
            <a:softEdge rad="112500"/>
          </a:effectLst>
        </p:spPr>
      </p:pic>
      <p:pic>
        <p:nvPicPr>
          <p:cNvPr id="1031" name="Picture 7" descr="C:\Users\lexx\Documents\Картинки\Кое какие картинки\i[30].jpg"/>
          <p:cNvPicPr>
            <a:picLocks noChangeAspect="1" noChangeArrowheads="1"/>
          </p:cNvPicPr>
          <p:nvPr/>
        </p:nvPicPr>
        <p:blipFill>
          <a:blip r:embed="rId7"/>
          <a:srcRect/>
          <a:stretch>
            <a:fillRect/>
          </a:stretch>
        </p:blipFill>
        <p:spPr bwMode="auto">
          <a:xfrm>
            <a:off x="6072198" y="4071942"/>
            <a:ext cx="2786082" cy="1857388"/>
          </a:xfrm>
          <a:prstGeom prst="rect">
            <a:avLst/>
          </a:prstGeom>
          <a:ln>
            <a:noFill/>
          </a:ln>
          <a:effectLst>
            <a:softEdge rad="112500"/>
          </a:effectLst>
        </p:spPr>
      </p:pic>
      <p:sp>
        <p:nvSpPr>
          <p:cNvPr id="12" name="Прямоугольник 11"/>
          <p:cNvSpPr/>
          <p:nvPr/>
        </p:nvSpPr>
        <p:spPr>
          <a:xfrm>
            <a:off x="1214414" y="3000372"/>
            <a:ext cx="6290633" cy="1200329"/>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7200" b="1" dirty="0" smtClean="0">
                <a:ln/>
                <a:solidFill>
                  <a:schemeClr val="accent3"/>
                </a:solidFill>
                <a:latin typeface="+mn-lt"/>
              </a:rPr>
              <a:t>   </a:t>
            </a:r>
            <a:r>
              <a:rPr lang="ru-RU" sz="7200" b="1" dirty="0" err="1" smtClean="0">
                <a:ln/>
                <a:solidFill>
                  <a:schemeClr val="accent3"/>
                </a:solidFill>
                <a:latin typeface="+mn-lt"/>
              </a:rPr>
              <a:t>and</a:t>
            </a:r>
            <a:r>
              <a:rPr lang="ru-RU" sz="7200" b="1" dirty="0" smtClean="0">
                <a:ln/>
                <a:solidFill>
                  <a:schemeClr val="accent3"/>
                </a:solidFill>
                <a:latin typeface="+mn-lt"/>
              </a:rPr>
              <a:t> </a:t>
            </a:r>
            <a:r>
              <a:rPr lang="ru-RU" sz="7200" b="1" dirty="0" err="1">
                <a:ln/>
                <a:solidFill>
                  <a:schemeClr val="accent3"/>
                </a:solidFill>
                <a:latin typeface="+mn-lt"/>
              </a:rPr>
              <a:t>New</a:t>
            </a:r>
            <a:r>
              <a:rPr lang="ru-RU" sz="7200" b="1" dirty="0">
                <a:ln/>
                <a:solidFill>
                  <a:schemeClr val="accent3"/>
                </a:solidFill>
                <a:latin typeface="+mn-lt"/>
              </a:rPr>
              <a:t> </a:t>
            </a:r>
            <a:r>
              <a:rPr lang="ru-RU" sz="7200" b="1" dirty="0" err="1" smtClean="0">
                <a:ln/>
                <a:solidFill>
                  <a:schemeClr val="accent3"/>
                </a:solidFill>
                <a:latin typeface="+mn-lt"/>
              </a:rPr>
              <a:t>Year</a:t>
            </a:r>
            <a:r>
              <a:rPr lang="ru-RU" sz="7200" b="1" dirty="0" smtClean="0">
                <a:ln/>
                <a:solidFill>
                  <a:schemeClr val="accent3"/>
                </a:solidFill>
                <a:latin typeface="+mn-lt"/>
              </a:rPr>
              <a:t> </a:t>
            </a:r>
            <a:endParaRPr lang="ru-RU" sz="7200" b="1" dirty="0">
              <a:ln/>
              <a:solidFill>
                <a:schemeClr val="accent3"/>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Прямоугольник 1"/>
          <p:cNvSpPr>
            <a:spLocks noChangeArrowheads="1"/>
          </p:cNvSpPr>
          <p:nvPr/>
        </p:nvSpPr>
        <p:spPr bwMode="auto">
          <a:xfrm>
            <a:off x="2143125" y="1285875"/>
            <a:ext cx="4572000" cy="4094163"/>
          </a:xfrm>
          <a:prstGeom prst="rect">
            <a:avLst/>
          </a:prstGeom>
          <a:noFill/>
          <a:ln w="9525">
            <a:noFill/>
            <a:miter lim="800000"/>
            <a:headEnd/>
            <a:tailEnd/>
          </a:ln>
        </p:spPr>
        <p:txBody>
          <a:bodyPr>
            <a:spAutoFit/>
          </a:bodyPr>
          <a:lstStyle/>
          <a:p>
            <a:pPr algn="ctr"/>
            <a:r>
              <a:rPr lang="ru-RU" sz="2000" b="1" dirty="0" err="1">
                <a:latin typeface="Calibri" pitchFamily="34" charset="0"/>
              </a:rPr>
              <a:t>Christmas</a:t>
            </a:r>
            <a:r>
              <a:rPr lang="ru-RU" sz="2000" b="1" dirty="0">
                <a:latin typeface="Calibri" pitchFamily="34" charset="0"/>
              </a:rPr>
              <a:t> </a:t>
            </a:r>
            <a:r>
              <a:rPr lang="ru-RU" sz="2000" b="1" dirty="0" err="1">
                <a:latin typeface="Calibri" pitchFamily="34" charset="0"/>
              </a:rPr>
              <a:t>and</a:t>
            </a:r>
            <a:r>
              <a:rPr lang="ru-RU" sz="2000" b="1" dirty="0">
                <a:latin typeface="Calibri" pitchFamily="34" charset="0"/>
              </a:rPr>
              <a:t> </a:t>
            </a:r>
            <a:r>
              <a:rPr lang="ru-RU" sz="2000" b="1" dirty="0" err="1">
                <a:latin typeface="Calibri" pitchFamily="34" charset="0"/>
              </a:rPr>
              <a:t>New</a:t>
            </a:r>
            <a:r>
              <a:rPr lang="ru-RU" sz="2000" b="1" dirty="0">
                <a:latin typeface="Calibri" pitchFamily="34" charset="0"/>
              </a:rPr>
              <a:t> </a:t>
            </a:r>
            <a:r>
              <a:rPr lang="ru-RU" sz="2000" b="1" dirty="0" err="1">
                <a:latin typeface="Calibri" pitchFamily="34" charset="0"/>
              </a:rPr>
              <a:t>Year</a:t>
            </a:r>
            <a:r>
              <a:rPr lang="ru-RU" sz="2000" b="1" dirty="0">
                <a:latin typeface="Calibri" pitchFamily="34" charset="0"/>
              </a:rPr>
              <a:t> </a:t>
            </a:r>
            <a:r>
              <a:rPr lang="ru-RU" sz="2000" b="1" dirty="0" err="1">
                <a:latin typeface="Calibri" pitchFamily="34" charset="0"/>
              </a:rPr>
              <a:t>are</a:t>
            </a:r>
            <a:r>
              <a:rPr lang="ru-RU" sz="2000" b="1" dirty="0">
                <a:latin typeface="Calibri" pitchFamily="34" charset="0"/>
              </a:rPr>
              <a:t> ‘</a:t>
            </a:r>
            <a:r>
              <a:rPr lang="ru-RU" sz="2000" b="1" dirty="0" err="1">
                <a:latin typeface="Calibri" pitchFamily="34" charset="0"/>
              </a:rPr>
              <a:t>Mondayised</a:t>
            </a:r>
            <a:r>
              <a:rPr lang="ru-RU" sz="2000" b="1" dirty="0">
                <a:latin typeface="Calibri" pitchFamily="34" charset="0"/>
              </a:rPr>
              <a:t>’ </a:t>
            </a:r>
            <a:r>
              <a:rPr lang="ru-RU" sz="2000" b="1" dirty="0" err="1">
                <a:latin typeface="Calibri" pitchFamily="34" charset="0"/>
              </a:rPr>
              <a:t>holidays</a:t>
            </a:r>
            <a:r>
              <a:rPr lang="ru-RU" sz="2000" b="1" dirty="0">
                <a:latin typeface="Calibri" pitchFamily="34" charset="0"/>
              </a:rPr>
              <a:t>, </a:t>
            </a:r>
            <a:r>
              <a:rPr lang="ru-RU" sz="2000" b="1" dirty="0" err="1">
                <a:latin typeface="Calibri" pitchFamily="34" charset="0"/>
              </a:rPr>
              <a:t>so</a:t>
            </a:r>
            <a:r>
              <a:rPr lang="ru-RU" sz="2000" b="1" dirty="0">
                <a:latin typeface="Calibri" pitchFamily="34" charset="0"/>
              </a:rPr>
              <a:t> </a:t>
            </a:r>
            <a:r>
              <a:rPr lang="ru-RU" sz="2000" b="1" dirty="0" err="1">
                <a:latin typeface="Calibri" pitchFamily="34" charset="0"/>
              </a:rPr>
              <a:t>if</a:t>
            </a:r>
            <a:r>
              <a:rPr lang="ru-RU" sz="2000" b="1" dirty="0">
                <a:latin typeface="Calibri" pitchFamily="34" charset="0"/>
              </a:rPr>
              <a:t> </a:t>
            </a:r>
            <a:r>
              <a:rPr lang="ru-RU" sz="2000" b="1" dirty="0" err="1">
                <a:latin typeface="Calibri" pitchFamily="34" charset="0"/>
              </a:rPr>
              <a:t>these</a:t>
            </a:r>
            <a:r>
              <a:rPr lang="ru-RU" sz="2000" b="1" dirty="0">
                <a:latin typeface="Calibri" pitchFamily="34" charset="0"/>
              </a:rPr>
              <a:t> </a:t>
            </a:r>
            <a:r>
              <a:rPr lang="ru-RU" sz="2000" b="1" dirty="0" err="1">
                <a:latin typeface="Calibri" pitchFamily="34" charset="0"/>
              </a:rPr>
              <a:t>fall</a:t>
            </a:r>
            <a:r>
              <a:rPr lang="ru-RU" sz="2000" b="1" dirty="0">
                <a:latin typeface="Calibri" pitchFamily="34" charset="0"/>
              </a:rPr>
              <a:t> </a:t>
            </a:r>
            <a:r>
              <a:rPr lang="ru-RU" sz="2000" b="1" dirty="0" err="1">
                <a:latin typeface="Calibri" pitchFamily="34" charset="0"/>
              </a:rPr>
              <a:t>on</a:t>
            </a:r>
            <a:r>
              <a:rPr lang="ru-RU" sz="2000" b="1" dirty="0">
                <a:latin typeface="Calibri" pitchFamily="34" charset="0"/>
              </a:rPr>
              <a:t> </a:t>
            </a:r>
            <a:r>
              <a:rPr lang="ru-RU" sz="2000" b="1" dirty="0" err="1">
                <a:latin typeface="Calibri" pitchFamily="34" charset="0"/>
              </a:rPr>
              <a:t>a</a:t>
            </a:r>
            <a:r>
              <a:rPr lang="ru-RU" sz="2000" b="1" dirty="0">
                <a:latin typeface="Calibri" pitchFamily="34" charset="0"/>
              </a:rPr>
              <a:t> </a:t>
            </a:r>
            <a:r>
              <a:rPr lang="ru-RU" sz="2000" b="1" dirty="0" err="1">
                <a:latin typeface="Calibri" pitchFamily="34" charset="0"/>
              </a:rPr>
              <a:t>weekend</a:t>
            </a:r>
            <a:r>
              <a:rPr lang="ru-RU" sz="2000" b="1" dirty="0">
                <a:latin typeface="Calibri" pitchFamily="34" charset="0"/>
              </a:rPr>
              <a:t> </a:t>
            </a:r>
            <a:r>
              <a:rPr lang="ru-RU" sz="2000" b="1" dirty="0" err="1">
                <a:latin typeface="Calibri" pitchFamily="34" charset="0"/>
              </a:rPr>
              <a:t>that</a:t>
            </a:r>
            <a:r>
              <a:rPr lang="ru-RU" sz="2000" b="1" dirty="0">
                <a:latin typeface="Calibri" pitchFamily="34" charset="0"/>
              </a:rPr>
              <a:t> </a:t>
            </a:r>
            <a:r>
              <a:rPr lang="ru-RU" sz="2000" b="1" dirty="0" err="1">
                <a:latin typeface="Calibri" pitchFamily="34" charset="0"/>
              </a:rPr>
              <a:t>employee</a:t>
            </a:r>
            <a:r>
              <a:rPr lang="ru-RU" sz="2000" b="1" dirty="0">
                <a:latin typeface="Calibri" pitchFamily="34" charset="0"/>
              </a:rPr>
              <a:t> </a:t>
            </a:r>
            <a:r>
              <a:rPr lang="ru-RU" sz="2000" b="1" dirty="0" err="1">
                <a:latin typeface="Calibri" pitchFamily="34" charset="0"/>
              </a:rPr>
              <a:t>does</a:t>
            </a:r>
            <a:r>
              <a:rPr lang="ru-RU" sz="2000" b="1" dirty="0">
                <a:latin typeface="Calibri" pitchFamily="34" charset="0"/>
              </a:rPr>
              <a:t> </a:t>
            </a:r>
            <a:r>
              <a:rPr lang="ru-RU" sz="2000" b="1" dirty="0" err="1">
                <a:latin typeface="Calibri" pitchFamily="34" charset="0"/>
              </a:rPr>
              <a:t>not</a:t>
            </a:r>
            <a:r>
              <a:rPr lang="ru-RU" sz="2000" b="1" dirty="0">
                <a:latin typeface="Calibri" pitchFamily="34" charset="0"/>
              </a:rPr>
              <a:t> </a:t>
            </a:r>
            <a:r>
              <a:rPr lang="ru-RU" sz="2000" b="1" dirty="0" err="1">
                <a:latin typeface="Calibri" pitchFamily="34" charset="0"/>
              </a:rPr>
              <a:t>normally</a:t>
            </a:r>
            <a:r>
              <a:rPr lang="ru-RU" sz="2000" b="1" dirty="0">
                <a:latin typeface="Calibri" pitchFamily="34" charset="0"/>
              </a:rPr>
              <a:t> </a:t>
            </a:r>
            <a:r>
              <a:rPr lang="ru-RU" sz="2000" b="1" dirty="0" err="1">
                <a:latin typeface="Calibri" pitchFamily="34" charset="0"/>
              </a:rPr>
              <a:t>work</a:t>
            </a:r>
            <a:r>
              <a:rPr lang="ru-RU" sz="2000" b="1" dirty="0">
                <a:latin typeface="Calibri" pitchFamily="34" charset="0"/>
              </a:rPr>
              <a:t> </a:t>
            </a:r>
            <a:r>
              <a:rPr lang="ru-RU" sz="2000" b="1" dirty="0" err="1">
                <a:latin typeface="Calibri" pitchFamily="34" charset="0"/>
              </a:rPr>
              <a:t>then</a:t>
            </a:r>
            <a:r>
              <a:rPr lang="ru-RU" sz="2000" b="1" dirty="0">
                <a:latin typeface="Calibri" pitchFamily="34" charset="0"/>
              </a:rPr>
              <a:t> </a:t>
            </a:r>
            <a:r>
              <a:rPr lang="ru-RU" sz="2000" b="1" dirty="0" err="1">
                <a:latin typeface="Calibri" pitchFamily="34" charset="0"/>
              </a:rPr>
              <a:t>the</a:t>
            </a:r>
            <a:r>
              <a:rPr lang="ru-RU" sz="2000" b="1" dirty="0">
                <a:latin typeface="Calibri" pitchFamily="34" charset="0"/>
              </a:rPr>
              <a:t> </a:t>
            </a:r>
            <a:r>
              <a:rPr lang="ru-RU" sz="2000" b="1" dirty="0" err="1">
                <a:latin typeface="Calibri" pitchFamily="34" charset="0"/>
              </a:rPr>
              <a:t>holiday</a:t>
            </a:r>
            <a:r>
              <a:rPr lang="ru-RU" sz="2000" b="1" dirty="0">
                <a:latin typeface="Calibri" pitchFamily="34" charset="0"/>
              </a:rPr>
              <a:t> </a:t>
            </a:r>
            <a:r>
              <a:rPr lang="ru-RU" sz="2000" b="1" dirty="0" err="1">
                <a:latin typeface="Calibri" pitchFamily="34" charset="0"/>
              </a:rPr>
              <a:t>is</a:t>
            </a:r>
            <a:r>
              <a:rPr lang="ru-RU" sz="2000" b="1" dirty="0">
                <a:latin typeface="Calibri" pitchFamily="34" charset="0"/>
              </a:rPr>
              <a:t> </a:t>
            </a:r>
            <a:r>
              <a:rPr lang="ru-RU" sz="2000" b="1" dirty="0" err="1">
                <a:latin typeface="Calibri" pitchFamily="34" charset="0"/>
              </a:rPr>
              <a:t>transferred</a:t>
            </a:r>
            <a:r>
              <a:rPr lang="ru-RU" sz="2000" b="1" dirty="0">
                <a:latin typeface="Calibri" pitchFamily="34" charset="0"/>
              </a:rPr>
              <a:t> </a:t>
            </a:r>
            <a:r>
              <a:rPr lang="ru-RU" sz="2000" b="1" dirty="0" err="1">
                <a:latin typeface="Calibri" pitchFamily="34" charset="0"/>
              </a:rPr>
              <a:t>to</a:t>
            </a:r>
            <a:r>
              <a:rPr lang="ru-RU" sz="2000" b="1" dirty="0">
                <a:latin typeface="Calibri" pitchFamily="34" charset="0"/>
              </a:rPr>
              <a:t> </a:t>
            </a:r>
            <a:r>
              <a:rPr lang="ru-RU" sz="2000" b="1" dirty="0" err="1">
                <a:latin typeface="Calibri" pitchFamily="34" charset="0"/>
              </a:rPr>
              <a:t>the</a:t>
            </a:r>
            <a:r>
              <a:rPr lang="ru-RU" sz="2000" b="1" dirty="0">
                <a:latin typeface="Calibri" pitchFamily="34" charset="0"/>
              </a:rPr>
              <a:t> </a:t>
            </a:r>
            <a:r>
              <a:rPr lang="ru-RU" sz="2000" b="1" dirty="0" err="1">
                <a:latin typeface="Calibri" pitchFamily="34" charset="0"/>
              </a:rPr>
              <a:t>following</a:t>
            </a:r>
            <a:r>
              <a:rPr lang="ru-RU" sz="2000" b="1" dirty="0">
                <a:latin typeface="Calibri" pitchFamily="34" charset="0"/>
              </a:rPr>
              <a:t> </a:t>
            </a:r>
            <a:r>
              <a:rPr lang="ru-RU" sz="2000" b="1" dirty="0" err="1">
                <a:latin typeface="Calibri" pitchFamily="34" charset="0"/>
              </a:rPr>
              <a:t>Monday</a:t>
            </a:r>
            <a:r>
              <a:rPr lang="ru-RU" sz="2000" b="1" dirty="0">
                <a:latin typeface="Calibri" pitchFamily="34" charset="0"/>
              </a:rPr>
              <a:t> </a:t>
            </a:r>
            <a:r>
              <a:rPr lang="ru-RU" sz="2000" b="1" dirty="0" err="1">
                <a:latin typeface="Calibri" pitchFamily="34" charset="0"/>
              </a:rPr>
              <a:t>or</a:t>
            </a:r>
            <a:r>
              <a:rPr lang="ru-RU" sz="2000" b="1" dirty="0">
                <a:latin typeface="Calibri" pitchFamily="34" charset="0"/>
              </a:rPr>
              <a:t> </a:t>
            </a:r>
            <a:r>
              <a:rPr lang="ru-RU" sz="2000" b="1" dirty="0" err="1">
                <a:latin typeface="Calibri" pitchFamily="34" charset="0"/>
              </a:rPr>
              <a:t>Tuesday</a:t>
            </a:r>
            <a:r>
              <a:rPr lang="ru-RU" sz="2000" b="1" dirty="0">
                <a:latin typeface="Calibri" pitchFamily="34" charset="0"/>
              </a:rPr>
              <a:t>. </a:t>
            </a:r>
            <a:r>
              <a:rPr lang="ru-RU" sz="2000" b="1" dirty="0" err="1">
                <a:latin typeface="Calibri" pitchFamily="34" charset="0"/>
              </a:rPr>
              <a:t>If</a:t>
            </a:r>
            <a:r>
              <a:rPr lang="ru-RU" sz="2000" b="1" dirty="0">
                <a:latin typeface="Calibri" pitchFamily="34" charset="0"/>
              </a:rPr>
              <a:t> </a:t>
            </a:r>
            <a:r>
              <a:rPr lang="ru-RU" sz="2000" b="1" dirty="0" err="1">
                <a:latin typeface="Calibri" pitchFamily="34" charset="0"/>
              </a:rPr>
              <a:t>the</a:t>
            </a:r>
            <a:r>
              <a:rPr lang="ru-RU" sz="2000" b="1" dirty="0">
                <a:latin typeface="Calibri" pitchFamily="34" charset="0"/>
              </a:rPr>
              <a:t> </a:t>
            </a:r>
            <a:r>
              <a:rPr lang="ru-RU" sz="2000" b="1" dirty="0" err="1">
                <a:latin typeface="Calibri" pitchFamily="34" charset="0"/>
              </a:rPr>
              <a:t>employee</a:t>
            </a:r>
            <a:r>
              <a:rPr lang="ru-RU" sz="2000" b="1" dirty="0">
                <a:latin typeface="Calibri" pitchFamily="34" charset="0"/>
              </a:rPr>
              <a:t> </a:t>
            </a:r>
            <a:r>
              <a:rPr lang="ru-RU" sz="2000" b="1" dirty="0" err="1">
                <a:latin typeface="Calibri" pitchFamily="34" charset="0"/>
              </a:rPr>
              <a:t>would</a:t>
            </a:r>
            <a:r>
              <a:rPr lang="ru-RU" sz="2000" b="1" dirty="0">
                <a:latin typeface="Calibri" pitchFamily="34" charset="0"/>
              </a:rPr>
              <a:t> </a:t>
            </a:r>
            <a:r>
              <a:rPr lang="ru-RU" sz="2000" b="1" dirty="0" err="1">
                <a:latin typeface="Calibri" pitchFamily="34" charset="0"/>
              </a:rPr>
              <a:t>normally</a:t>
            </a:r>
            <a:r>
              <a:rPr lang="ru-RU" sz="2000" b="1" dirty="0">
                <a:latin typeface="Calibri" pitchFamily="34" charset="0"/>
              </a:rPr>
              <a:t> </a:t>
            </a:r>
            <a:r>
              <a:rPr lang="ru-RU" sz="2000" b="1" dirty="0" err="1">
                <a:latin typeface="Calibri" pitchFamily="34" charset="0"/>
              </a:rPr>
              <a:t>work</a:t>
            </a:r>
            <a:r>
              <a:rPr lang="ru-RU" sz="2000" b="1" dirty="0">
                <a:latin typeface="Calibri" pitchFamily="34" charset="0"/>
              </a:rPr>
              <a:t> </a:t>
            </a:r>
            <a:r>
              <a:rPr lang="ru-RU" sz="2000" b="1" dirty="0" err="1">
                <a:latin typeface="Calibri" pitchFamily="34" charset="0"/>
              </a:rPr>
              <a:t>on</a:t>
            </a:r>
            <a:r>
              <a:rPr lang="ru-RU" sz="2000" b="1" dirty="0">
                <a:latin typeface="Calibri" pitchFamily="34" charset="0"/>
              </a:rPr>
              <a:t> </a:t>
            </a:r>
            <a:r>
              <a:rPr lang="ru-RU" sz="2000" b="1" dirty="0" err="1">
                <a:latin typeface="Calibri" pitchFamily="34" charset="0"/>
              </a:rPr>
              <a:t>the</a:t>
            </a:r>
            <a:r>
              <a:rPr lang="ru-RU" sz="2000" b="1" dirty="0">
                <a:latin typeface="Calibri" pitchFamily="34" charset="0"/>
              </a:rPr>
              <a:t> </a:t>
            </a:r>
            <a:r>
              <a:rPr lang="ru-RU" sz="2000" b="1" dirty="0" err="1">
                <a:latin typeface="Calibri" pitchFamily="34" charset="0"/>
              </a:rPr>
              <a:t>particular</a:t>
            </a:r>
            <a:r>
              <a:rPr lang="ru-RU" sz="2000" b="1" dirty="0">
                <a:latin typeface="Calibri" pitchFamily="34" charset="0"/>
              </a:rPr>
              <a:t> </a:t>
            </a:r>
            <a:r>
              <a:rPr lang="ru-RU" sz="2000" b="1" dirty="0" err="1">
                <a:latin typeface="Calibri" pitchFamily="34" charset="0"/>
              </a:rPr>
              <a:t>weekend</a:t>
            </a:r>
            <a:r>
              <a:rPr lang="ru-RU" sz="2000" b="1" dirty="0">
                <a:latin typeface="Calibri" pitchFamily="34" charset="0"/>
              </a:rPr>
              <a:t> </a:t>
            </a:r>
            <a:r>
              <a:rPr lang="ru-RU" sz="2000" b="1" dirty="0" err="1">
                <a:latin typeface="Calibri" pitchFamily="34" charset="0"/>
              </a:rPr>
              <a:t>then</a:t>
            </a:r>
            <a:r>
              <a:rPr lang="ru-RU" sz="2000" b="1" dirty="0">
                <a:latin typeface="Calibri" pitchFamily="34" charset="0"/>
              </a:rPr>
              <a:t> </a:t>
            </a:r>
            <a:r>
              <a:rPr lang="ru-RU" sz="2000" b="1" dirty="0" err="1">
                <a:latin typeface="Calibri" pitchFamily="34" charset="0"/>
              </a:rPr>
              <a:t>it</a:t>
            </a:r>
            <a:r>
              <a:rPr lang="ru-RU" sz="2000" b="1" dirty="0">
                <a:latin typeface="Calibri" pitchFamily="34" charset="0"/>
              </a:rPr>
              <a:t> </a:t>
            </a:r>
            <a:r>
              <a:rPr lang="ru-RU" sz="2000" b="1" dirty="0" err="1">
                <a:latin typeface="Calibri" pitchFamily="34" charset="0"/>
              </a:rPr>
              <a:t>remains</a:t>
            </a:r>
            <a:r>
              <a:rPr lang="ru-RU" sz="2000" b="1" dirty="0">
                <a:latin typeface="Calibri" pitchFamily="34" charset="0"/>
              </a:rPr>
              <a:t> </a:t>
            </a:r>
            <a:r>
              <a:rPr lang="ru-RU" sz="2000" b="1" dirty="0" err="1">
                <a:latin typeface="Calibri" pitchFamily="34" charset="0"/>
              </a:rPr>
              <a:t>a</a:t>
            </a:r>
            <a:r>
              <a:rPr lang="ru-RU" sz="2000" b="1" dirty="0">
                <a:latin typeface="Calibri" pitchFamily="34" charset="0"/>
              </a:rPr>
              <a:t> </a:t>
            </a:r>
            <a:r>
              <a:rPr lang="ru-RU" sz="2000" b="1" dirty="0" err="1">
                <a:latin typeface="Calibri" pitchFamily="34" charset="0"/>
              </a:rPr>
              <a:t>traditional</a:t>
            </a:r>
            <a:r>
              <a:rPr lang="ru-RU" sz="2000" b="1" dirty="0">
                <a:latin typeface="Calibri" pitchFamily="34" charset="0"/>
              </a:rPr>
              <a:t> </a:t>
            </a:r>
            <a:r>
              <a:rPr lang="ru-RU" sz="2000" b="1" dirty="0" err="1">
                <a:latin typeface="Calibri" pitchFamily="34" charset="0"/>
              </a:rPr>
              <a:t>holiday</a:t>
            </a:r>
            <a:r>
              <a:rPr lang="ru-RU" sz="2000" b="1" dirty="0">
                <a:latin typeface="Calibri" pitchFamily="34" charset="0"/>
              </a:rPr>
              <a:t> </a:t>
            </a:r>
            <a:r>
              <a:rPr lang="ru-RU" sz="2000" b="1" dirty="0" err="1">
                <a:latin typeface="Calibri" pitchFamily="34" charset="0"/>
              </a:rPr>
              <a:t>and</a:t>
            </a:r>
            <a:r>
              <a:rPr lang="ru-RU" sz="2000" b="1" dirty="0">
                <a:latin typeface="Calibri" pitchFamily="34" charset="0"/>
              </a:rPr>
              <a:t> </a:t>
            </a:r>
            <a:r>
              <a:rPr lang="ru-RU" sz="2000" b="1" dirty="0" err="1">
                <a:latin typeface="Calibri" pitchFamily="34" charset="0"/>
              </a:rPr>
              <a:t>the</a:t>
            </a:r>
            <a:r>
              <a:rPr lang="ru-RU" sz="2000" b="1" dirty="0">
                <a:latin typeface="Calibri" pitchFamily="34" charset="0"/>
              </a:rPr>
              <a:t> </a:t>
            </a:r>
            <a:r>
              <a:rPr lang="ru-RU" sz="2000" b="1" dirty="0" err="1">
                <a:latin typeface="Calibri" pitchFamily="34" charset="0"/>
              </a:rPr>
              <a:t>employee</a:t>
            </a:r>
            <a:r>
              <a:rPr lang="ru-RU" sz="2000" b="1" dirty="0">
                <a:latin typeface="Calibri" pitchFamily="34" charset="0"/>
              </a:rPr>
              <a:t> </a:t>
            </a:r>
            <a:r>
              <a:rPr lang="ru-RU" sz="2000" b="1" dirty="0" err="1">
                <a:latin typeface="Calibri" pitchFamily="34" charset="0"/>
              </a:rPr>
              <a:t>is</a:t>
            </a:r>
            <a:r>
              <a:rPr lang="ru-RU" sz="2000" b="1" dirty="0">
                <a:latin typeface="Calibri" pitchFamily="34" charset="0"/>
              </a:rPr>
              <a:t> </a:t>
            </a:r>
            <a:r>
              <a:rPr lang="ru-RU" sz="2000" b="1" dirty="0" err="1">
                <a:latin typeface="Calibri" pitchFamily="34" charset="0"/>
              </a:rPr>
              <a:t>entitled</a:t>
            </a:r>
            <a:r>
              <a:rPr lang="ru-RU" sz="2000" b="1" dirty="0">
                <a:latin typeface="Calibri" pitchFamily="34" charset="0"/>
              </a:rPr>
              <a:t> </a:t>
            </a:r>
            <a:r>
              <a:rPr lang="ru-RU" sz="2000" b="1" dirty="0" err="1">
                <a:latin typeface="Calibri" pitchFamily="34" charset="0"/>
              </a:rPr>
              <a:t>to</a:t>
            </a:r>
            <a:r>
              <a:rPr lang="ru-RU" sz="2000" b="1" dirty="0">
                <a:latin typeface="Calibri" pitchFamily="34" charset="0"/>
              </a:rPr>
              <a:t> </a:t>
            </a:r>
            <a:r>
              <a:rPr lang="ru-RU" sz="2000" b="1" dirty="0" err="1">
                <a:latin typeface="Calibri" pitchFamily="34" charset="0"/>
              </a:rPr>
              <a:t>that</a:t>
            </a:r>
            <a:r>
              <a:rPr lang="ru-RU" sz="2000" b="1" dirty="0">
                <a:latin typeface="Calibri" pitchFamily="34" charset="0"/>
              </a:rPr>
              <a:t> </a:t>
            </a:r>
            <a:r>
              <a:rPr lang="ru-RU" sz="2000" b="1" dirty="0" err="1">
                <a:latin typeface="Calibri" pitchFamily="34" charset="0"/>
              </a:rPr>
              <a:t>day</a:t>
            </a:r>
            <a:r>
              <a:rPr lang="ru-RU" sz="2000" b="1" dirty="0">
                <a:latin typeface="Calibri" pitchFamily="34" charset="0"/>
              </a:rPr>
              <a:t> </a:t>
            </a:r>
            <a:r>
              <a:rPr lang="ru-RU" sz="2000" b="1" dirty="0" err="1">
                <a:latin typeface="Calibri" pitchFamily="34" charset="0"/>
              </a:rPr>
              <a:t>off</a:t>
            </a:r>
            <a:r>
              <a:rPr lang="ru-RU" sz="2000" b="1" dirty="0">
                <a:latin typeface="Calibri" pitchFamily="34" charset="0"/>
              </a:rPr>
              <a:t> </a:t>
            </a:r>
            <a:r>
              <a:rPr lang="ru-RU" sz="2000" b="1" dirty="0" err="1">
                <a:latin typeface="Calibri" pitchFamily="34" charset="0"/>
              </a:rPr>
              <a:t>on</a:t>
            </a:r>
            <a:r>
              <a:rPr lang="ru-RU" sz="2000" b="1" dirty="0">
                <a:latin typeface="Calibri" pitchFamily="34" charset="0"/>
              </a:rPr>
              <a:t> </a:t>
            </a:r>
            <a:r>
              <a:rPr lang="ru-RU" sz="2000" b="1" dirty="0" err="1">
                <a:latin typeface="Calibri" pitchFamily="34" charset="0"/>
              </a:rPr>
              <a:t>pay</a:t>
            </a:r>
            <a:r>
              <a:rPr lang="ru-RU" sz="2000" b="1" dirty="0">
                <a:latin typeface="Calibri" pitchFamily="34" charset="0"/>
              </a:rPr>
              <a:t>. </a:t>
            </a:r>
            <a:r>
              <a:rPr lang="ru-RU" sz="2000" b="1" dirty="0" err="1">
                <a:latin typeface="Calibri" pitchFamily="34" charset="0"/>
              </a:rPr>
              <a:t>If</a:t>
            </a:r>
            <a:r>
              <a:rPr lang="ru-RU" sz="2000" b="1" dirty="0">
                <a:latin typeface="Calibri" pitchFamily="34" charset="0"/>
              </a:rPr>
              <a:t> </a:t>
            </a:r>
            <a:r>
              <a:rPr lang="ru-RU" sz="2000" b="1" dirty="0" err="1">
                <a:latin typeface="Calibri" pitchFamily="34" charset="0"/>
              </a:rPr>
              <a:t>they</a:t>
            </a:r>
            <a:r>
              <a:rPr lang="ru-RU" sz="2000" b="1" dirty="0">
                <a:latin typeface="Calibri" pitchFamily="34" charset="0"/>
              </a:rPr>
              <a:t> </a:t>
            </a:r>
            <a:r>
              <a:rPr lang="ru-RU" sz="2000" b="1" dirty="0" err="1">
                <a:latin typeface="Calibri" pitchFamily="34" charset="0"/>
              </a:rPr>
              <a:t>normally</a:t>
            </a:r>
            <a:r>
              <a:rPr lang="ru-RU" sz="2000" b="1" dirty="0">
                <a:latin typeface="Calibri" pitchFamily="34" charset="0"/>
              </a:rPr>
              <a:t> </a:t>
            </a:r>
            <a:r>
              <a:rPr lang="ru-RU" sz="2000" b="1" dirty="0" err="1">
                <a:latin typeface="Calibri" pitchFamily="34" charset="0"/>
              </a:rPr>
              <a:t>work</a:t>
            </a:r>
            <a:r>
              <a:rPr lang="ru-RU" sz="2000" b="1" dirty="0">
                <a:latin typeface="Calibri" pitchFamily="34" charset="0"/>
              </a:rPr>
              <a:t> </a:t>
            </a:r>
            <a:r>
              <a:rPr lang="ru-RU" sz="2000" b="1" dirty="0" err="1">
                <a:latin typeface="Calibri" pitchFamily="34" charset="0"/>
              </a:rPr>
              <a:t>on</a:t>
            </a:r>
            <a:r>
              <a:rPr lang="ru-RU" sz="2000" b="1" dirty="0">
                <a:latin typeface="Calibri" pitchFamily="34" charset="0"/>
              </a:rPr>
              <a:t> </a:t>
            </a:r>
            <a:r>
              <a:rPr lang="ru-RU" sz="2000" b="1" dirty="0" err="1">
                <a:latin typeface="Calibri" pitchFamily="34" charset="0"/>
              </a:rPr>
              <a:t>both</a:t>
            </a:r>
            <a:r>
              <a:rPr lang="ru-RU" sz="2000" b="1" dirty="0">
                <a:latin typeface="Calibri" pitchFamily="34" charset="0"/>
              </a:rPr>
              <a:t> </a:t>
            </a:r>
            <a:r>
              <a:rPr lang="ru-RU" sz="2000" b="1" dirty="0" err="1">
                <a:latin typeface="Calibri" pitchFamily="34" charset="0"/>
              </a:rPr>
              <a:t>days</a:t>
            </a:r>
            <a:r>
              <a:rPr lang="ru-RU" sz="2000" b="1" dirty="0">
                <a:latin typeface="Calibri" pitchFamily="34" charset="0"/>
              </a:rPr>
              <a:t>, </a:t>
            </a:r>
            <a:r>
              <a:rPr lang="ru-RU" sz="2000" b="1" dirty="0" err="1">
                <a:latin typeface="Calibri" pitchFamily="34" charset="0"/>
              </a:rPr>
              <a:t>they</a:t>
            </a:r>
            <a:r>
              <a:rPr lang="ru-RU" sz="2000" b="1" dirty="0">
                <a:latin typeface="Calibri" pitchFamily="34" charset="0"/>
              </a:rPr>
              <a:t> </a:t>
            </a:r>
            <a:r>
              <a:rPr lang="ru-RU" sz="2000" b="1" dirty="0" err="1">
                <a:latin typeface="Calibri" pitchFamily="34" charset="0"/>
              </a:rPr>
              <a:t>are</a:t>
            </a:r>
            <a:r>
              <a:rPr lang="ru-RU" sz="2000" b="1" dirty="0">
                <a:latin typeface="Calibri" pitchFamily="34" charset="0"/>
              </a:rPr>
              <a:t> </a:t>
            </a:r>
            <a:r>
              <a:rPr lang="ru-RU" sz="2000" b="1" dirty="0" err="1">
                <a:latin typeface="Calibri" pitchFamily="34" charset="0"/>
              </a:rPr>
              <a:t>only</a:t>
            </a:r>
            <a:r>
              <a:rPr lang="ru-RU" sz="2000" b="1" dirty="0">
                <a:latin typeface="Calibri" pitchFamily="34" charset="0"/>
              </a:rPr>
              <a:t> </a:t>
            </a:r>
            <a:r>
              <a:rPr lang="ru-RU" sz="2000" b="1" dirty="0" err="1">
                <a:latin typeface="Calibri" pitchFamily="34" charset="0"/>
              </a:rPr>
              <a:t>entitled</a:t>
            </a:r>
            <a:r>
              <a:rPr lang="ru-RU" sz="2000" b="1" dirty="0">
                <a:latin typeface="Calibri" pitchFamily="34" charset="0"/>
              </a:rPr>
              <a:t> </a:t>
            </a:r>
            <a:r>
              <a:rPr lang="ru-RU" sz="2000" b="1" dirty="0" err="1">
                <a:latin typeface="Calibri" pitchFamily="34" charset="0"/>
              </a:rPr>
              <a:t>to</a:t>
            </a:r>
            <a:r>
              <a:rPr lang="ru-RU" sz="2000" b="1" dirty="0">
                <a:latin typeface="Calibri" pitchFamily="34" charset="0"/>
              </a:rPr>
              <a:t> </a:t>
            </a:r>
            <a:r>
              <a:rPr lang="ru-RU" sz="2000" b="1" dirty="0" err="1">
                <a:latin typeface="Calibri" pitchFamily="34" charset="0"/>
              </a:rPr>
              <a:t>the</a:t>
            </a:r>
            <a:r>
              <a:rPr lang="ru-RU" sz="2000" b="1" dirty="0">
                <a:latin typeface="Calibri" pitchFamily="34" charset="0"/>
              </a:rPr>
              <a:t> </a:t>
            </a:r>
            <a:r>
              <a:rPr lang="ru-RU" sz="2000" b="1" dirty="0" err="1">
                <a:latin typeface="Calibri" pitchFamily="34" charset="0"/>
              </a:rPr>
              <a:t>traditional</a:t>
            </a:r>
            <a:r>
              <a:rPr lang="ru-RU" sz="2000" b="1" dirty="0">
                <a:latin typeface="Calibri" pitchFamily="34" charset="0"/>
              </a:rPr>
              <a:t> </a:t>
            </a:r>
            <a:r>
              <a:rPr lang="ru-RU" sz="2000" b="1" dirty="0" err="1">
                <a:latin typeface="Calibri" pitchFamily="34" charset="0"/>
              </a:rPr>
              <a:t>holiday</a:t>
            </a:r>
            <a:r>
              <a:rPr lang="ru-RU" sz="2000" b="1" dirty="0">
                <a:latin typeface="Calibri" pitchFamily="34" charset="0"/>
              </a:rPr>
              <a:t> </a:t>
            </a:r>
            <a:r>
              <a:rPr lang="ru-RU" sz="2000" b="1" dirty="0" err="1">
                <a:latin typeface="Calibri" pitchFamily="34" charset="0"/>
              </a:rPr>
              <a:t>and</a:t>
            </a:r>
            <a:r>
              <a:rPr lang="ru-RU" sz="2000" b="1" dirty="0">
                <a:latin typeface="Calibri" pitchFamily="34" charset="0"/>
              </a:rPr>
              <a:t> </a:t>
            </a:r>
            <a:r>
              <a:rPr lang="ru-RU" sz="2000" b="1" dirty="0" err="1">
                <a:latin typeface="Calibri" pitchFamily="34" charset="0"/>
              </a:rPr>
              <a:t>the</a:t>
            </a:r>
            <a:r>
              <a:rPr lang="ru-RU" sz="2000" b="1" dirty="0">
                <a:latin typeface="Calibri" pitchFamily="34" charset="0"/>
              </a:rPr>
              <a:t> </a:t>
            </a:r>
            <a:r>
              <a:rPr lang="ru-RU" sz="2000" b="1" dirty="0" err="1">
                <a:latin typeface="Calibri" pitchFamily="34" charset="0"/>
              </a:rPr>
              <a:t>Mondayised</a:t>
            </a:r>
            <a:r>
              <a:rPr lang="ru-RU" sz="2000" b="1" dirty="0">
                <a:latin typeface="Calibri" pitchFamily="34" charset="0"/>
              </a:rPr>
              <a:t> </a:t>
            </a:r>
            <a:r>
              <a:rPr lang="ru-RU" sz="2000" b="1" dirty="0" err="1">
                <a:latin typeface="Calibri" pitchFamily="34" charset="0"/>
              </a:rPr>
              <a:t>holiday</a:t>
            </a:r>
            <a:r>
              <a:rPr lang="ru-RU" sz="2000" b="1" dirty="0">
                <a:latin typeface="Calibri" pitchFamily="34" charset="0"/>
              </a:rPr>
              <a:t> </a:t>
            </a:r>
            <a:r>
              <a:rPr lang="ru-RU" sz="2000" b="1" dirty="0" err="1">
                <a:latin typeface="Calibri" pitchFamily="34" charset="0"/>
              </a:rPr>
              <a:t>is</a:t>
            </a:r>
            <a:r>
              <a:rPr lang="ru-RU" sz="2000" b="1" dirty="0">
                <a:latin typeface="Calibri" pitchFamily="34" charset="0"/>
              </a:rPr>
              <a:t> </a:t>
            </a:r>
            <a:r>
              <a:rPr lang="ru-RU" sz="2000" b="1" dirty="0" err="1">
                <a:latin typeface="Calibri" pitchFamily="34" charset="0"/>
              </a:rPr>
              <a:t>treated</a:t>
            </a:r>
            <a:r>
              <a:rPr lang="ru-RU" sz="2000" b="1" dirty="0">
                <a:latin typeface="Calibri" pitchFamily="34" charset="0"/>
              </a:rPr>
              <a:t> </a:t>
            </a:r>
            <a:r>
              <a:rPr lang="ru-RU" sz="2000" b="1" dirty="0" err="1">
                <a:latin typeface="Calibri" pitchFamily="34" charset="0"/>
              </a:rPr>
              <a:t>as</a:t>
            </a:r>
            <a:r>
              <a:rPr lang="ru-RU" sz="2000" b="1" dirty="0">
                <a:latin typeface="Calibri" pitchFamily="34" charset="0"/>
              </a:rPr>
              <a:t> </a:t>
            </a:r>
            <a:r>
              <a:rPr lang="ru-RU" sz="2000" b="1" dirty="0" err="1">
                <a:latin typeface="Calibri" pitchFamily="34" charset="0"/>
              </a:rPr>
              <a:t>a</a:t>
            </a:r>
            <a:r>
              <a:rPr lang="ru-RU" sz="2000" b="1" dirty="0">
                <a:latin typeface="Calibri" pitchFamily="34" charset="0"/>
              </a:rPr>
              <a:t> </a:t>
            </a:r>
            <a:r>
              <a:rPr lang="ru-RU" sz="2000" b="1" dirty="0" err="1">
                <a:latin typeface="Calibri" pitchFamily="34" charset="0"/>
              </a:rPr>
              <a:t>normal</a:t>
            </a:r>
            <a:r>
              <a:rPr lang="ru-RU" sz="2000" b="1" dirty="0">
                <a:latin typeface="Calibri" pitchFamily="34" charset="0"/>
              </a:rPr>
              <a:t> </a:t>
            </a:r>
            <a:r>
              <a:rPr lang="ru-RU" sz="2000" b="1" dirty="0" err="1">
                <a:latin typeface="Calibri" pitchFamily="34" charset="0"/>
              </a:rPr>
              <a:t>work</a:t>
            </a:r>
            <a:r>
              <a:rPr lang="ru-RU" sz="2000" b="1" dirty="0">
                <a:latin typeface="Calibri" pitchFamily="34" charset="0"/>
              </a:rPr>
              <a:t> </a:t>
            </a:r>
            <a:r>
              <a:rPr lang="ru-RU" sz="2000" b="1" dirty="0" err="1">
                <a:latin typeface="Calibri" pitchFamily="34" charset="0"/>
              </a:rPr>
              <a:t>day</a:t>
            </a:r>
            <a:r>
              <a:rPr lang="ru-RU" sz="2000" b="1" dirty="0">
                <a:latin typeface="Calibri" pitchFamily="34" charset="0"/>
              </a:rPr>
              <a:t>. </a:t>
            </a:r>
          </a:p>
        </p:txBody>
      </p:sp>
      <p:pic>
        <p:nvPicPr>
          <p:cNvPr id="2050" name="Picture 2" descr="C:\Users\lexx\Documents\Картинки\Кое какие картинки\i[28].jpg"/>
          <p:cNvPicPr>
            <a:picLocks noChangeAspect="1" noChangeArrowheads="1"/>
          </p:cNvPicPr>
          <p:nvPr/>
        </p:nvPicPr>
        <p:blipFill>
          <a:blip r:embed="rId2"/>
          <a:srcRect/>
          <a:stretch>
            <a:fillRect/>
          </a:stretch>
        </p:blipFill>
        <p:spPr bwMode="auto">
          <a:xfrm>
            <a:off x="142844" y="357166"/>
            <a:ext cx="2071670" cy="2575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descr="C:\Users\lexx\Documents\Картинки\Кое какие картинки\i[36].jpg"/>
          <p:cNvPicPr>
            <a:picLocks noChangeAspect="1" noChangeArrowheads="1"/>
          </p:cNvPicPr>
          <p:nvPr/>
        </p:nvPicPr>
        <p:blipFill>
          <a:blip r:embed="rId3"/>
          <a:srcRect/>
          <a:stretch>
            <a:fillRect/>
          </a:stretch>
        </p:blipFill>
        <p:spPr bwMode="auto">
          <a:xfrm>
            <a:off x="6643702" y="4143380"/>
            <a:ext cx="2324955" cy="20459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71670" y="2000240"/>
            <a:ext cx="4929190" cy="2031325"/>
          </a:xfrm>
          <a:prstGeom prst="rect">
            <a:avLst/>
          </a:prstGeom>
          <a:noFill/>
        </p:spPr>
        <p:txBody>
          <a:bodyPr wrap="square" rtlCol="0">
            <a:spAutoFit/>
          </a:bodyPr>
          <a:lstStyle/>
          <a:p>
            <a:r>
              <a:rPr lang="ru-RU" sz="3600" dirty="0" smtClean="0"/>
              <a:t>Видео «Салют в новогоднюю ночь в </a:t>
            </a:r>
            <a:r>
              <a:rPr lang="ru-RU" sz="3600" dirty="0" err="1" smtClean="0"/>
              <a:t>Окланде</a:t>
            </a:r>
            <a:r>
              <a:rPr lang="ru-RU" sz="3600" dirty="0" smtClean="0"/>
              <a:t>»</a:t>
            </a:r>
          </a:p>
          <a:p>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7224" y="285728"/>
            <a:ext cx="7858180" cy="584775"/>
          </a:xfrm>
          <a:prstGeom prst="rect">
            <a:avLst/>
          </a:prstGeom>
          <a:noFill/>
        </p:spPr>
        <p:txBody>
          <a:bodyPr wrap="square" rtlCol="0">
            <a:spAutoFit/>
          </a:bodyPr>
          <a:lstStyle/>
          <a:p>
            <a:r>
              <a:rPr lang="en-US" sz="3200" dirty="0" smtClean="0"/>
              <a:t>       Traditions in NEW ZEALAND</a:t>
            </a:r>
            <a:endParaRPr lang="ru-RU" sz="3200" dirty="0"/>
          </a:p>
        </p:txBody>
      </p:sp>
      <p:pic>
        <p:nvPicPr>
          <p:cNvPr id="4" name="Рисунок 3" descr="The hemisphere centred on New Zealand">
            <a:hlinkClick r:id="rId2" tooltip="&quot;The hemisphere centred on New Zealand&quot;"/>
          </p:cNvPr>
          <p:cNvPicPr/>
          <p:nvPr/>
        </p:nvPicPr>
        <p:blipFill>
          <a:blip r:embed="rId3"/>
          <a:srcRect/>
          <a:stretch>
            <a:fillRect/>
          </a:stretch>
        </p:blipFill>
        <p:spPr bwMode="auto">
          <a:xfrm>
            <a:off x="1071538" y="1071546"/>
            <a:ext cx="7358114" cy="55007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a:xfrm>
            <a:off x="457200" y="274638"/>
            <a:ext cx="8362950" cy="1858962"/>
          </a:xfrm>
        </p:spPr>
        <p:txBody>
          <a:bodyPr/>
          <a:lstStyle/>
          <a:p>
            <a:r>
              <a:rPr lang="en-US" sz="4000" smtClean="0"/>
              <a:t>In New Zealand there are two types of national public holidays, those that are 'Mondayised' and those that are not.</a:t>
            </a:r>
            <a:endParaRPr lang="ru-RU" sz="4000" smtClean="0"/>
          </a:p>
        </p:txBody>
      </p:sp>
      <p:pic>
        <p:nvPicPr>
          <p:cNvPr id="4" name="imgb" descr="http://t2.gstatic.com/images?q=tbn:ANd9GcSQExyhZrTls-jqvYCS76tJxDNihr0umVy9b9bnmRnEBT34J7lA"/>
          <p:cNvPicPr/>
          <p:nvPr/>
        </p:nvPicPr>
        <p:blipFill>
          <a:blip r:embed="rId2"/>
          <a:srcRect/>
          <a:stretch>
            <a:fillRect/>
          </a:stretch>
        </p:blipFill>
        <p:spPr bwMode="auto">
          <a:xfrm>
            <a:off x="1928794" y="2143116"/>
            <a:ext cx="5786478"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7693"/>
            <a:ext cx="3714776" cy="6555641"/>
          </a:xfrm>
          <a:prstGeom prst="rect">
            <a:avLst/>
          </a:prstGeom>
        </p:spPr>
        <p:txBody>
          <a:bodyPr wrap="square">
            <a:spAutoFit/>
          </a:bodyPr>
          <a:lstStyle/>
          <a:p>
            <a:r>
              <a:rPr lang="en-US" sz="2400" b="1" u="sng" dirty="0" smtClean="0"/>
              <a:t>     Kiwi hospitality </a:t>
            </a:r>
            <a:r>
              <a:rPr lang="en-US" dirty="0" smtClean="0"/>
              <a:t/>
            </a:r>
            <a:br>
              <a:rPr lang="en-US" dirty="0" smtClean="0"/>
            </a:br>
            <a:r>
              <a:rPr lang="en-US" dirty="0" smtClean="0"/>
              <a:t/>
            </a:r>
            <a:br>
              <a:rPr lang="en-US" dirty="0" smtClean="0"/>
            </a:br>
            <a:r>
              <a:rPr lang="en-US" dirty="0" smtClean="0"/>
              <a:t>Traditions here are very similar to the traditions of Australia and the UK. Here, for example, is never to invite guests between 16.45 and 17.13, never cavalier will not be asked to pay for a lady in a restaurant. Invited to a party, you will most likely be invited to the picnic, which will take place in the mountains, beach, near the waterfall or in a garden near the house. In this case we expect from you will only drink, assuming that the starter is the case of your host. For dessert you certainly will offer air-cake "</a:t>
            </a:r>
            <a:r>
              <a:rPr lang="en-US" dirty="0" err="1" smtClean="0"/>
              <a:t>Pavlova</a:t>
            </a:r>
            <a:r>
              <a:rPr lang="en-US" dirty="0" smtClean="0"/>
              <a:t>", which was named in 1926 after the famous Russian ballerina Anna </a:t>
            </a:r>
            <a:r>
              <a:rPr lang="en-US" dirty="0" err="1" smtClean="0"/>
              <a:t>Pavlova</a:t>
            </a:r>
            <a:r>
              <a:rPr lang="en-US" dirty="0" smtClean="0"/>
              <a:t> and presents here at every holiday table. </a:t>
            </a:r>
            <a:br>
              <a:rPr lang="en-US" dirty="0" smtClean="0"/>
            </a:br>
            <a:endParaRPr lang="en-US" dirty="0"/>
          </a:p>
        </p:txBody>
      </p:sp>
      <p:pic>
        <p:nvPicPr>
          <p:cNvPr id="47106" name="Picture 2" descr="http://googleads.g.doubleclick.net/pagead/imgad?id=CIfY8cf8l5LoYhDIARi9ATIItYIIqwnKpQA"/>
          <p:cNvPicPr>
            <a:picLocks noChangeAspect="1" noChangeArrowheads="1"/>
          </p:cNvPicPr>
          <p:nvPr/>
        </p:nvPicPr>
        <p:blipFill>
          <a:blip r:embed="rId2"/>
          <a:srcRect/>
          <a:stretch>
            <a:fillRect/>
          </a:stretch>
        </p:blipFill>
        <p:spPr bwMode="auto">
          <a:xfrm>
            <a:off x="4500563" y="1285860"/>
            <a:ext cx="4245066" cy="421484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Local traditions</a:t>
            </a:r>
            <a:endParaRPr lang="ru-RU" dirty="0"/>
          </a:p>
        </p:txBody>
      </p:sp>
      <p:sp>
        <p:nvSpPr>
          <p:cNvPr id="3" name="Прямоугольник 2"/>
          <p:cNvSpPr/>
          <p:nvPr/>
        </p:nvSpPr>
        <p:spPr>
          <a:xfrm>
            <a:off x="3714744" y="1785926"/>
            <a:ext cx="4572000" cy="3970318"/>
          </a:xfrm>
          <a:prstGeom prst="rect">
            <a:avLst/>
          </a:prstGeom>
        </p:spPr>
        <p:txBody>
          <a:bodyPr wrap="square">
            <a:spAutoFit/>
          </a:bodyPr>
          <a:lstStyle/>
          <a:p>
            <a:r>
              <a:rPr lang="en-US" sz="2800" b="1" u="sng" dirty="0" err="1" smtClean="0"/>
              <a:t>Buzzy</a:t>
            </a:r>
            <a:r>
              <a:rPr lang="en-US" sz="2800" b="1" u="sng" dirty="0" smtClean="0"/>
              <a:t> Bee </a:t>
            </a:r>
            <a:r>
              <a:rPr lang="en-US" sz="2800" dirty="0" smtClean="0"/>
              <a:t>'- bright red and yellow toy, which publishes a characteristic noise when driving. How many children kiwi rose to her to say impossible, but today it is among the favorite toys, and popular and will remain an integral part of Kiwi.</a:t>
            </a:r>
            <a:endParaRPr lang="ru-RU" sz="2800" dirty="0"/>
          </a:p>
        </p:txBody>
      </p:sp>
      <p:pic>
        <p:nvPicPr>
          <p:cNvPr id="6146" name="Picture 2" descr="New Zealand"/>
          <p:cNvPicPr>
            <a:picLocks noChangeAspect="1" noChangeArrowheads="1"/>
          </p:cNvPicPr>
          <p:nvPr/>
        </p:nvPicPr>
        <p:blipFill>
          <a:blip r:embed="rId2"/>
          <a:srcRect/>
          <a:stretch>
            <a:fillRect/>
          </a:stretch>
        </p:blipFill>
        <p:spPr bwMode="auto">
          <a:xfrm>
            <a:off x="214282" y="1714488"/>
            <a:ext cx="3143272" cy="257176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lstStyle/>
          <a:p>
            <a:r>
              <a:rPr lang="en-US" dirty="0" err="1" smtClean="0"/>
              <a:t>Ragby</a:t>
            </a:r>
            <a:r>
              <a:rPr lang="en-US" dirty="0" smtClean="0"/>
              <a:t> </a:t>
            </a:r>
            <a:endParaRPr lang="ru-RU" dirty="0"/>
          </a:p>
        </p:txBody>
      </p:sp>
      <p:pic>
        <p:nvPicPr>
          <p:cNvPr id="5122" name="Picture 2" descr="Новая Зеландия"/>
          <p:cNvPicPr>
            <a:picLocks noChangeAspect="1" noChangeArrowheads="1"/>
          </p:cNvPicPr>
          <p:nvPr/>
        </p:nvPicPr>
        <p:blipFill>
          <a:blip r:embed="rId2"/>
          <a:srcRect/>
          <a:stretch>
            <a:fillRect/>
          </a:stretch>
        </p:blipFill>
        <p:spPr bwMode="auto">
          <a:xfrm>
            <a:off x="857224" y="1785926"/>
            <a:ext cx="2428892" cy="3286148"/>
          </a:xfrm>
          <a:prstGeom prst="rect">
            <a:avLst/>
          </a:prstGeom>
          <a:noFill/>
        </p:spPr>
      </p:pic>
      <p:sp>
        <p:nvSpPr>
          <p:cNvPr id="4" name="Прямоугольник 3"/>
          <p:cNvSpPr/>
          <p:nvPr/>
        </p:nvSpPr>
        <p:spPr>
          <a:xfrm>
            <a:off x="4071934" y="1142984"/>
            <a:ext cx="4572000" cy="4832092"/>
          </a:xfrm>
          <a:prstGeom prst="rect">
            <a:avLst/>
          </a:prstGeom>
        </p:spPr>
        <p:txBody>
          <a:bodyPr>
            <a:spAutoFit/>
          </a:bodyPr>
          <a:lstStyle/>
          <a:p>
            <a:r>
              <a:rPr lang="en-US" sz="2800" dirty="0" smtClean="0"/>
              <a:t>Ask a Kiwi, a sport he loves, and the answer can be no doubt. Of course, the rugby! Of boys age five to the power of fathers family - all played and loved the hard sport. All kiwis in every corner of the country gather in front of the TV during the broadcast of a major match</a:t>
            </a:r>
            <a:r>
              <a:rPr lang="en-US" dirty="0" smtClean="0"/>
              <a: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L &amp; P</a:t>
            </a:r>
            <a:endParaRPr lang="ru-RU" dirty="0"/>
          </a:p>
        </p:txBody>
      </p:sp>
      <p:pic>
        <p:nvPicPr>
          <p:cNvPr id="55298" name="Picture 2" descr="Новая Зеландия"/>
          <p:cNvPicPr>
            <a:picLocks noChangeAspect="1" noChangeArrowheads="1"/>
          </p:cNvPicPr>
          <p:nvPr/>
        </p:nvPicPr>
        <p:blipFill>
          <a:blip r:embed="rId2"/>
          <a:srcRect/>
          <a:stretch>
            <a:fillRect/>
          </a:stretch>
        </p:blipFill>
        <p:spPr bwMode="auto">
          <a:xfrm>
            <a:off x="285720" y="1571612"/>
            <a:ext cx="3286148" cy="2571768"/>
          </a:xfrm>
          <a:prstGeom prst="rect">
            <a:avLst/>
          </a:prstGeom>
          <a:noFill/>
        </p:spPr>
      </p:pic>
      <p:sp>
        <p:nvSpPr>
          <p:cNvPr id="4" name="Прямоугольник 3"/>
          <p:cNvSpPr/>
          <p:nvPr/>
        </p:nvSpPr>
        <p:spPr>
          <a:xfrm>
            <a:off x="3929058" y="1214422"/>
            <a:ext cx="4572000" cy="5262979"/>
          </a:xfrm>
          <a:prstGeom prst="rect">
            <a:avLst/>
          </a:prstGeom>
        </p:spPr>
        <p:txBody>
          <a:bodyPr>
            <a:spAutoFit/>
          </a:bodyPr>
          <a:lstStyle/>
          <a:p>
            <a:r>
              <a:rPr lang="en-US" sz="2800" dirty="0" smtClean="0"/>
              <a:t>L &amp; P - has been and will long remain the national drink of kiwifruit. The recipe of the drink was invented in 1904 in the town of </a:t>
            </a:r>
            <a:r>
              <a:rPr lang="en-US" sz="2800" dirty="0" err="1" smtClean="0"/>
              <a:t>Paeroa</a:t>
            </a:r>
            <a:r>
              <a:rPr lang="en-US" sz="2800" dirty="0" smtClean="0"/>
              <a:t> and was a characteristic blend of lemon and a local mineral water. Despite almost a century, a drink is always popular among the Kiwis and even exported abroad.</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Book “Edmonds”</a:t>
            </a:r>
            <a:endParaRPr lang="ru-RU" dirty="0"/>
          </a:p>
        </p:txBody>
      </p:sp>
      <p:pic>
        <p:nvPicPr>
          <p:cNvPr id="56322" name="Picture 2" descr="Новая Зеландия"/>
          <p:cNvPicPr>
            <a:picLocks noGrp="1" noChangeAspect="1" noChangeArrowheads="1"/>
          </p:cNvPicPr>
          <p:nvPr>
            <p:ph type="tbl" idx="1"/>
          </p:nvPr>
        </p:nvPicPr>
        <p:blipFill>
          <a:blip r:embed="rId2"/>
          <a:srcRect/>
          <a:stretch>
            <a:fillRect/>
          </a:stretch>
        </p:blipFill>
        <p:spPr bwMode="auto">
          <a:xfrm>
            <a:off x="857224" y="1714488"/>
            <a:ext cx="2500330" cy="3643338"/>
          </a:xfrm>
          <a:prstGeom prst="rect">
            <a:avLst/>
          </a:prstGeom>
          <a:noFill/>
        </p:spPr>
      </p:pic>
      <p:sp>
        <p:nvSpPr>
          <p:cNvPr id="5" name="Прямоугольник 4"/>
          <p:cNvSpPr/>
          <p:nvPr/>
        </p:nvSpPr>
        <p:spPr>
          <a:xfrm>
            <a:off x="4143372" y="1643050"/>
            <a:ext cx="4572000" cy="4401205"/>
          </a:xfrm>
          <a:prstGeom prst="rect">
            <a:avLst/>
          </a:prstGeom>
        </p:spPr>
        <p:txBody>
          <a:bodyPr>
            <a:spAutoFit/>
          </a:bodyPr>
          <a:lstStyle/>
          <a:p>
            <a:r>
              <a:rPr lang="en-US" sz="2800" dirty="0" smtClean="0"/>
              <a:t>Each family has a kiwi Edmonds Cookbook - an assertion that does not require proof! Was first published in 1907, this </a:t>
            </a:r>
            <a:r>
              <a:rPr lang="en-US" sz="2800" dirty="0" err="1" smtClean="0"/>
              <a:t>povarennayakniga</a:t>
            </a:r>
            <a:r>
              <a:rPr lang="en-US" sz="2800" dirty="0" smtClean="0"/>
              <a:t> became the most published book in New Zealand with a total circulation of about 3.5 million!</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00562" y="273050"/>
            <a:ext cx="4186238" cy="6370660"/>
          </a:xfrm>
        </p:spPr>
        <p:txBody>
          <a:bodyPr/>
          <a:lstStyle/>
          <a:p>
            <a:r>
              <a:rPr lang="en-US" sz="2800" dirty="0" smtClean="0"/>
              <a:t>Traditional kitchen of the country, which existed on the islands long before the Europeans arrived, almost unknown to tourists. Numerous settlers from all over the world have brought here the culinary traditions of their homeland, so now the country can taste dishes of almost all the nations of the world. But prevails, of course, the Anglo-Saxon kitchen. </a:t>
            </a:r>
            <a:r>
              <a:rPr lang="en-US" dirty="0" smtClean="0"/>
              <a:t/>
            </a:r>
            <a:br>
              <a:rPr lang="en-US" dirty="0" smtClean="0"/>
            </a:br>
            <a:endParaRPr lang="en-US" dirty="0" smtClean="0"/>
          </a:p>
          <a:p>
            <a:endParaRPr lang="ru-RU" dirty="0"/>
          </a:p>
        </p:txBody>
      </p:sp>
      <p:pic>
        <p:nvPicPr>
          <p:cNvPr id="50178" name="Picture 2" descr="http://star-tour.com.ua/files/u32/menu012.jpg"/>
          <p:cNvPicPr>
            <a:picLocks noChangeAspect="1" noChangeArrowheads="1"/>
          </p:cNvPicPr>
          <p:nvPr/>
        </p:nvPicPr>
        <p:blipFill>
          <a:blip r:embed="rId2"/>
          <a:srcRect/>
          <a:stretch>
            <a:fillRect/>
          </a:stretch>
        </p:blipFill>
        <p:spPr bwMode="auto">
          <a:xfrm>
            <a:off x="214282" y="1928802"/>
            <a:ext cx="4143404" cy="4572032"/>
          </a:xfrm>
          <a:prstGeom prst="rect">
            <a:avLst/>
          </a:prstGeom>
          <a:noFill/>
        </p:spPr>
      </p:pic>
      <p:sp>
        <p:nvSpPr>
          <p:cNvPr id="6" name="TextBox 5"/>
          <p:cNvSpPr txBox="1"/>
          <p:nvPr/>
        </p:nvSpPr>
        <p:spPr>
          <a:xfrm>
            <a:off x="1285852" y="214290"/>
            <a:ext cx="2714644" cy="1200329"/>
          </a:xfrm>
          <a:prstGeom prst="rect">
            <a:avLst/>
          </a:prstGeom>
          <a:noFill/>
        </p:spPr>
        <p:txBody>
          <a:bodyPr wrap="square" rtlCol="0">
            <a:spAutoFit/>
          </a:bodyPr>
          <a:lstStyle/>
          <a:p>
            <a:r>
              <a:rPr lang="en-US" sz="3600" dirty="0" smtClean="0"/>
              <a:t>Traditional kitchen</a:t>
            </a:r>
            <a:endParaRPr lang="ru-RU"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star-tour.com.ua/files/u32/tort2.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00034" y="214290"/>
            <a:ext cx="8229600" cy="2654296"/>
          </a:xfrm>
        </p:spPr>
        <p:txBody>
          <a:bodyPr/>
          <a:lstStyle/>
          <a:p>
            <a:r>
              <a:rPr lang="en-US" sz="3200" dirty="0" smtClean="0"/>
              <a:t>Traditional desserts of New Zealand - a cake with whipped cream and fruit, a big round cake with fruit and whipped cream, a variety of jams and dry biscuits English type.</a:t>
            </a:r>
            <a:endParaRPr lang="ru-RU" sz="3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in-pic" descr="Картинка 8 из 10439">
            <a:hlinkClick r:id="rId3" tgtFrame="_blank"/>
          </p:cNvPr>
          <p:cNvPicPr/>
          <p:nvPr/>
        </p:nvPicPr>
        <p:blipFill>
          <a:blip r:embed="rId4"/>
          <a:srcRect/>
          <a:stretch>
            <a:fillRect/>
          </a:stretch>
        </p:blipFill>
        <p:spPr bwMode="auto">
          <a:xfrm>
            <a:off x="142844" y="142852"/>
            <a:ext cx="4763135" cy="3331845"/>
          </a:xfrm>
          <a:prstGeom prst="rect">
            <a:avLst/>
          </a:prstGeom>
          <a:ln>
            <a:noFill/>
          </a:ln>
          <a:effectLst>
            <a:softEdge rad="112500"/>
          </a:effectLst>
        </p:spPr>
      </p:pic>
      <p:pic>
        <p:nvPicPr>
          <p:cNvPr id="3" name="i-main-pic" descr="Картинка 10 из 10439">
            <a:hlinkClick r:id="rId5" tgtFrame="_blank"/>
          </p:cNvPr>
          <p:cNvPicPr/>
          <p:nvPr/>
        </p:nvPicPr>
        <p:blipFill>
          <a:blip r:embed="rId6"/>
          <a:srcRect/>
          <a:stretch>
            <a:fillRect/>
          </a:stretch>
        </p:blipFill>
        <p:spPr bwMode="auto">
          <a:xfrm>
            <a:off x="4150360" y="2857496"/>
            <a:ext cx="4993640" cy="3808730"/>
          </a:xfrm>
          <a:prstGeom prst="rect">
            <a:avLst/>
          </a:prstGeom>
          <a:ln>
            <a:noFill/>
          </a:ln>
          <a:effectLst>
            <a:softEdge rad="112500"/>
          </a:effectLst>
        </p:spPr>
      </p:pic>
      <p:pic>
        <p:nvPicPr>
          <p:cNvPr id="4" name="i-main-pic" descr="Картинка 14 из 84000">
            <a:hlinkClick r:id="rId7" tgtFrame="_blank"/>
          </p:cNvPr>
          <p:cNvPicPr/>
          <p:nvPr/>
        </p:nvPicPr>
        <p:blipFill>
          <a:blip r:embed="rId8"/>
          <a:srcRect/>
          <a:stretch>
            <a:fillRect/>
          </a:stretch>
        </p:blipFill>
        <p:spPr bwMode="auto">
          <a:xfrm>
            <a:off x="142844" y="3500438"/>
            <a:ext cx="4000528" cy="3087061"/>
          </a:xfrm>
          <a:prstGeom prst="rect">
            <a:avLst/>
          </a:prstGeom>
          <a:ln>
            <a:noFill/>
          </a:ln>
          <a:effectLst>
            <a:softEdge rad="112500"/>
          </a:effectLst>
        </p:spPr>
      </p:pic>
      <p:pic>
        <p:nvPicPr>
          <p:cNvPr id="5" name="Рисунок 4" descr="http://a18003.rimg.info/icon/172329800021bffbb92852ef9c59650579a28848d3.jpg"/>
          <p:cNvPicPr/>
          <p:nvPr/>
        </p:nvPicPr>
        <p:blipFill>
          <a:blip r:embed="rId9"/>
          <a:srcRect/>
          <a:stretch>
            <a:fillRect/>
          </a:stretch>
        </p:blipFill>
        <p:spPr bwMode="auto">
          <a:xfrm>
            <a:off x="4857752" y="142852"/>
            <a:ext cx="4143404" cy="285749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in-pic" descr="Картинка 13 из 84000">
            <a:hlinkClick r:id="rId2" tgtFrame="_blank"/>
          </p:cNvPr>
          <p:cNvPicPr/>
          <p:nvPr/>
        </p:nvPicPr>
        <p:blipFill>
          <a:blip r:embed="rId3"/>
          <a:srcRect/>
          <a:stretch>
            <a:fillRect/>
          </a:stretch>
        </p:blipFill>
        <p:spPr bwMode="auto">
          <a:xfrm>
            <a:off x="0" y="0"/>
            <a:ext cx="9144000" cy="6858000"/>
          </a:xfrm>
          <a:prstGeom prst="rect">
            <a:avLst/>
          </a:prstGeom>
          <a:ln>
            <a:noFill/>
          </a:ln>
          <a:effectLst>
            <a:softEdge rad="112500"/>
          </a:effectLst>
        </p:spPr>
      </p:pic>
      <p:sp>
        <p:nvSpPr>
          <p:cNvPr id="2" name="TextBox 1"/>
          <p:cNvSpPr txBox="1"/>
          <p:nvPr/>
        </p:nvSpPr>
        <p:spPr>
          <a:xfrm>
            <a:off x="1571604" y="1571612"/>
            <a:ext cx="6357982" cy="3046988"/>
          </a:xfrm>
          <a:prstGeom prst="rect">
            <a:avLst/>
          </a:prstGeom>
          <a:noFill/>
        </p:spPr>
        <p:txBody>
          <a:bodyPr wrap="square" rtlCol="0">
            <a:spAutoFit/>
          </a:bodyPr>
          <a:lstStyle/>
          <a:p>
            <a:r>
              <a:rPr lang="en-US" sz="9600" dirty="0" smtClean="0">
                <a:solidFill>
                  <a:srgbClr val="00B050"/>
                </a:solidFill>
              </a:rPr>
              <a:t>Thank you!!!</a:t>
            </a:r>
            <a:endParaRPr lang="ru-RU" sz="9600" dirty="0">
              <a:solidFill>
                <a:srgbClr val="00B05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835" name="Group 139"/>
          <p:cNvGraphicFramePr>
            <a:graphicFrameLocks noGrp="1"/>
          </p:cNvGraphicFramePr>
          <p:nvPr>
            <p:ph/>
          </p:nvPr>
        </p:nvGraphicFramePr>
        <p:xfrm>
          <a:off x="0" y="0"/>
          <a:ext cx="9144000" cy="6669088"/>
        </p:xfrm>
        <a:graphic>
          <a:graphicData uri="http://schemas.openxmlformats.org/drawingml/2006/table">
            <a:tbl>
              <a:tblPr/>
              <a:tblGrid>
                <a:gridCol w="5018088"/>
                <a:gridCol w="4125912"/>
              </a:tblGrid>
              <a:tr h="606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000000"/>
                          </a:solidFill>
                          <a:effectLst/>
                          <a:latin typeface="Times New Roman" pitchFamily="18" charset="0"/>
                          <a:cs typeface="Times New Roman" pitchFamily="18" charset="0"/>
                        </a:rPr>
                        <a:t>Date</a:t>
                      </a:r>
                      <a:endParaRPr kumimoji="0" lang="ru-RU" sz="18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0645AD"/>
                          </a:solidFill>
                          <a:effectLst/>
                          <a:latin typeface="Times New Roman" pitchFamily="18" charset="0"/>
                          <a:cs typeface="Times New Roman" pitchFamily="18" charset="0"/>
                        </a:rPr>
                        <a:t>Holiday</a:t>
                      </a:r>
                      <a:endParaRPr kumimoji="0" lang="ru-RU" sz="18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2F2F2"/>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 January</a:t>
                      </a:r>
                      <a:r>
                        <a:rPr kumimoji="0" lang="ru-RU" sz="1600" b="0" i="0" u="none" strike="noStrike" cap="none" normalizeH="0" baseline="30000" smtClean="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New</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Year's</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2 January</a:t>
                      </a:r>
                      <a:r>
                        <a:rPr kumimoji="0" lang="ru-RU" sz="1600" b="0" i="0" u="none" strike="noStrike" cap="none" normalizeH="0" baseline="30000" dirty="0" smtClean="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Day after New Year's Day</a:t>
                      </a:r>
                      <a:endParaRPr kumimoji="0" lang="en-US"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cs typeface="Times New Roman" pitchFamily="18" charset="0"/>
                        </a:rPr>
                        <a:t>6 </a:t>
                      </a:r>
                      <a:r>
                        <a:rPr kumimoji="0" lang="ru-RU" sz="1600" b="0" i="0" u="none" strike="noStrike" cap="none" normalizeH="0" baseline="0" dirty="0" err="1" smtClean="0">
                          <a:ln>
                            <a:noFill/>
                          </a:ln>
                          <a:solidFill>
                            <a:srgbClr val="000000"/>
                          </a:solidFill>
                          <a:effectLst/>
                          <a:latin typeface="Times New Roman" pitchFamily="18" charset="0"/>
                          <a:cs typeface="Times New Roman" pitchFamily="18" charset="0"/>
                        </a:rPr>
                        <a:t>February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Waitangi</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The Friday before</a:t>
                      </a:r>
                      <a:r>
                        <a:rPr kumimoji="0" lang="en-US" sz="1600" b="0" i="0" u="none" strike="noStrike" cap="none" normalizeH="0" baseline="0" dirty="0" smtClean="0">
                          <a:ln>
                            <a:noFill/>
                          </a:ln>
                          <a:solidFill>
                            <a:srgbClr val="000000"/>
                          </a:solidFill>
                          <a:effectLst/>
                          <a:latin typeface="Calibri"/>
                          <a:cs typeface="Times New Roman" pitchFamily="18" charset="0"/>
                        </a:rPr>
                        <a:t> </a:t>
                      </a:r>
                      <a:r>
                        <a:rPr kumimoji="0" lang="en-US" sz="1600" b="0" i="0" u="none" strike="noStrike" cap="none" normalizeH="0" baseline="0" dirty="0" smtClean="0">
                          <a:ln>
                            <a:noFill/>
                          </a:ln>
                          <a:solidFill>
                            <a:srgbClr val="0645AD"/>
                          </a:solidFill>
                          <a:effectLst/>
                          <a:latin typeface="Times New Roman" pitchFamily="18" charset="0"/>
                          <a:cs typeface="Times New Roman" pitchFamily="18" charset="0"/>
                        </a:rPr>
                        <a:t>Easter Sunday</a:t>
                      </a:r>
                      <a:endParaRPr kumimoji="0" lang="en-US"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Good</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Friday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4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cs typeface="Times New Roman" pitchFamily="18" charset="0"/>
                        </a:rPr>
                        <a:t>The day after</a:t>
                      </a:r>
                      <a:r>
                        <a:rPr kumimoji="0" lang="en-US" sz="1600" b="0" i="0" u="none" strike="noStrike" cap="none" normalizeH="0" baseline="0" dirty="0" smtClean="0">
                          <a:ln>
                            <a:noFill/>
                          </a:ln>
                          <a:solidFill>
                            <a:srgbClr val="000000"/>
                          </a:solidFill>
                          <a:effectLst/>
                          <a:latin typeface="Calibri"/>
                          <a:cs typeface="Times New Roman" pitchFamily="18" charset="0"/>
                        </a:rPr>
                        <a:t> </a:t>
                      </a:r>
                      <a:r>
                        <a:rPr kumimoji="0" lang="en-US" sz="1600" b="0" i="0" u="none" strike="noStrike" cap="none" normalizeH="0" baseline="0" dirty="0" smtClean="0">
                          <a:ln>
                            <a:noFill/>
                          </a:ln>
                          <a:solidFill>
                            <a:srgbClr val="0645AD"/>
                          </a:solidFill>
                          <a:effectLst/>
                          <a:latin typeface="Times New Roman" pitchFamily="18" charset="0"/>
                          <a:cs typeface="Times New Roman" pitchFamily="18" charset="0"/>
                        </a:rPr>
                        <a:t>Easter Sunday</a:t>
                      </a:r>
                      <a:endParaRPr kumimoji="0" lang="en-US"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Easter</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Monday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25 April</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Anzac</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The first Monday in June</a:t>
                      </a:r>
                      <a:endParaRPr kumimoji="0" lang="en-US"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Queen's</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Birthday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Times New Roman" pitchFamily="18" charset="0"/>
                          <a:cs typeface="Times New Roman" pitchFamily="18" charset="0"/>
                        </a:rPr>
                        <a:t>The fourth Monday in October</a:t>
                      </a:r>
                      <a:endParaRPr kumimoji="0" lang="en-US"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Labour</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25 December</a:t>
                      </a:r>
                      <a:r>
                        <a:rPr kumimoji="0" lang="ru-RU" sz="1600" b="0" i="0" u="none" strike="noStrike" cap="none" normalizeH="0" baseline="30000" smtClean="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Christmas</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r h="6064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26 December</a:t>
                      </a:r>
                      <a:r>
                        <a:rPr kumimoji="0" lang="ru-RU" sz="1600" b="0" i="0" u="none" strike="noStrike" cap="none" normalizeH="0" baseline="30000" smtClean="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Boxing</a:t>
                      </a:r>
                      <a:r>
                        <a:rPr kumimoji="0" lang="ru-RU" sz="1600" b="0" i="0" u="none" strike="noStrike" cap="none" normalizeH="0" baseline="0" dirty="0" smtClean="0">
                          <a:ln>
                            <a:noFill/>
                          </a:ln>
                          <a:solidFill>
                            <a:srgbClr val="0645AD"/>
                          </a:solidFill>
                          <a:effectLst/>
                          <a:latin typeface="Times New Roman" pitchFamily="18" charset="0"/>
                          <a:cs typeface="Times New Roman" pitchFamily="18" charset="0"/>
                        </a:rPr>
                        <a:t> </a:t>
                      </a:r>
                      <a:r>
                        <a:rPr kumimoji="0" lang="ru-RU" sz="1600" b="0" i="0" u="none" strike="noStrike" cap="none" normalizeH="0" baseline="0" dirty="0" err="1" smtClean="0">
                          <a:ln>
                            <a:noFill/>
                          </a:ln>
                          <a:solidFill>
                            <a:srgbClr val="0645AD"/>
                          </a:solidFill>
                          <a:effectLst/>
                          <a:latin typeface="Times New Roman" pitchFamily="18" charset="0"/>
                          <a:cs typeface="Times New Roman" pitchFamily="18" charset="0"/>
                        </a:rPr>
                        <a:t>Day</a:t>
                      </a:r>
                      <a:endParaRPr kumimoji="0" lang="ru-RU" sz="1600" b="0" i="0" u="none" strike="noStrike" cap="none" normalizeH="0" baseline="0" dirty="0" smtClean="0">
                        <a:ln>
                          <a:noFill/>
                        </a:ln>
                        <a:solidFill>
                          <a:schemeClr val="tx1"/>
                        </a:solidFill>
                        <a:effectLst/>
                        <a:latin typeface="Calibri" pitchFamily="34" charset="0"/>
                      </a:endParaRPr>
                    </a:p>
                  </a:txBody>
                  <a:tcPr anchor="ctr" horzOverflow="overflow">
                    <a:lnL w="12700" cap="flat" cmpd="sng" algn="ctr">
                      <a:solidFill>
                        <a:srgbClr val="AAAAAA"/>
                      </a:solidFill>
                      <a:prstDash val="solid"/>
                      <a:round/>
                      <a:headEnd type="none" w="med" len="med"/>
                      <a:tailEnd type="none" w="med" len="med"/>
                    </a:lnL>
                    <a:lnR w="12700" cap="flat" cmpd="sng" algn="ctr">
                      <a:solidFill>
                        <a:srgbClr val="AAAAAA"/>
                      </a:solidFill>
                      <a:prstDash val="solid"/>
                      <a:round/>
                      <a:headEnd type="none" w="med" len="med"/>
                      <a:tailEnd type="none" w="med" len="med"/>
                    </a:lnR>
                    <a:lnT w="12700" cap="flat" cmpd="sng" algn="ctr">
                      <a:solidFill>
                        <a:srgbClr val="AAAAAA"/>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395288" y="0"/>
            <a:ext cx="8229600" cy="765175"/>
          </a:xfrm>
        </p:spPr>
        <p:txBody>
          <a:bodyPr/>
          <a:lstStyle/>
          <a:p>
            <a:r>
              <a:rPr lang="en-US" smtClean="0"/>
              <a:t>Anzac Day</a:t>
            </a:r>
            <a:r>
              <a:rPr lang="ru-RU" smtClean="0"/>
              <a:t> </a:t>
            </a:r>
          </a:p>
        </p:txBody>
      </p:sp>
      <p:graphicFrame>
        <p:nvGraphicFramePr>
          <p:cNvPr id="31837" name="Group 93"/>
          <p:cNvGraphicFramePr>
            <a:graphicFrameLocks noGrp="1"/>
          </p:cNvGraphicFramePr>
          <p:nvPr>
            <p:ph idx="1"/>
          </p:nvPr>
        </p:nvGraphicFramePr>
        <p:xfrm>
          <a:off x="457200" y="1100157"/>
          <a:ext cx="8229600" cy="5400677"/>
        </p:xfrm>
        <a:graphic>
          <a:graphicData uri="http://schemas.openxmlformats.org/drawingml/2006/table">
            <a:tbl>
              <a:tblPr/>
              <a:tblGrid>
                <a:gridCol w="4114800"/>
                <a:gridCol w="4114800"/>
              </a:tblGrid>
              <a:tr h="515938">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err="1" smtClean="0">
                          <a:ln>
                            <a:noFill/>
                          </a:ln>
                          <a:solidFill>
                            <a:srgbClr val="000000"/>
                          </a:solidFill>
                          <a:effectLst/>
                          <a:latin typeface="Times New Roman" pitchFamily="18" charset="0"/>
                          <a:cs typeface="Times New Roman" pitchFamily="18" charset="0"/>
                        </a:rPr>
                        <a:t>Anzac</a:t>
                      </a:r>
                      <a:r>
                        <a:rPr kumimoji="0" lang="ru-RU" sz="1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800" b="1" i="0" u="none" strike="noStrike" cap="none" normalizeH="0" baseline="0" dirty="0" err="1" smtClean="0">
                          <a:ln>
                            <a:noFill/>
                          </a:ln>
                          <a:solidFill>
                            <a:srgbClr val="000000"/>
                          </a:solidFill>
                          <a:effectLst/>
                          <a:latin typeface="Times New Roman" pitchFamily="18" charset="0"/>
                          <a:cs typeface="Times New Roman" pitchFamily="18" charset="0"/>
                        </a:rPr>
                        <a:t>Day</a:t>
                      </a:r>
                      <a:endParaRPr kumimoji="0" lang="ru-RU" sz="1800" b="0" i="0" u="none" strike="noStrike" cap="none" normalizeH="0" baseline="0" dirty="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AAAAAA"/>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A07A"/>
                    </a:solidFill>
                  </a:tcPr>
                </a:tc>
                <a:tc hMerge="1">
                  <a:txBody>
                    <a:bodyPr/>
                    <a:lstStyle/>
                    <a:p>
                      <a:endParaRPr lang="ru-RU"/>
                    </a:p>
                  </a:txBody>
                  <a:tcPr/>
                </a:tc>
              </a:tr>
              <a:tr h="1249363">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Anzac Day Dawn Service at</a:t>
                      </a:r>
                      <a:r>
                        <a:rPr kumimoji="0" lang="en-US" sz="1800" b="0" i="0" u="none" strike="noStrike" cap="none" normalizeH="0" baseline="0" dirty="0" smtClean="0">
                          <a:ln>
                            <a:noFill/>
                          </a:ln>
                          <a:solidFill>
                            <a:srgbClr val="000000"/>
                          </a:solidFill>
                          <a:effectLst/>
                          <a:latin typeface="Calibri"/>
                          <a:cs typeface="Times New Roman" pitchFamily="18" charset="0"/>
                        </a:rPr>
                        <a:t> </a:t>
                      </a:r>
                      <a:r>
                        <a:rPr kumimoji="0" lang="en-US" sz="1800" b="0" i="0" u="none" strike="noStrike" cap="none" normalizeH="0" baseline="0" dirty="0" smtClean="0">
                          <a:ln>
                            <a:noFill/>
                          </a:ln>
                          <a:solidFill>
                            <a:srgbClr val="0645AD"/>
                          </a:solidFill>
                          <a:effectLst/>
                          <a:latin typeface="Times New Roman" pitchFamily="18" charset="0"/>
                          <a:cs typeface="Times New Roman" pitchFamily="18" charset="0"/>
                        </a:rPr>
                        <a:t>Kings Park, Western Australia</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 25 April 2009, 94th anniversary</a:t>
                      </a:r>
                      <a:endParaRPr kumimoji="0" lang="en-US" sz="1800" b="0" i="0" u="none" strike="noStrike" cap="none" normalizeH="0" baseline="0" dirty="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hMerge="1">
                  <a:txBody>
                    <a:bodyPr/>
                    <a:lstStyle/>
                    <a:p>
                      <a:endParaRPr lang="ru-RU"/>
                    </a:p>
                  </a:txBody>
                  <a:tcPr/>
                </a:tc>
              </a:tr>
              <a:tr h="447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Observed by</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Memorial services, public holiday</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447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Type</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Patriotic</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ru-RU" sz="1800" b="0" i="0" u="none" strike="noStrike" cap="none" normalizeH="0" baseline="0" dirty="0" err="1" smtClean="0">
                          <a:ln>
                            <a:noFill/>
                          </a:ln>
                          <a:solidFill>
                            <a:srgbClr val="000000"/>
                          </a:solidFill>
                          <a:effectLst/>
                          <a:latin typeface="Times New Roman" pitchFamily="18" charset="0"/>
                          <a:cs typeface="Times New Roman" pitchFamily="18" charset="0"/>
                        </a:rPr>
                        <a:t>Historical</a:t>
                      </a:r>
                      <a:r>
                        <a:rPr kumimoji="0" lang="ru-RU" sz="18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ru-RU" sz="1800" b="0" i="0" u="none" strike="noStrike" cap="none" normalizeH="0" baseline="0" dirty="0" smtClean="0">
                          <a:ln>
                            <a:noFill/>
                          </a:ln>
                          <a:solidFill>
                            <a:srgbClr val="000000"/>
                          </a:solidFill>
                          <a:effectLst/>
                          <a:latin typeface="Calibri"/>
                          <a:cs typeface="Times New Roman" pitchFamily="18" charset="0"/>
                        </a:rPr>
                        <a:t> </a:t>
                      </a:r>
                      <a:r>
                        <a:rPr kumimoji="0" lang="ru-RU" sz="1800" b="0" i="0" u="none" strike="noStrike" cap="none" normalizeH="0" baseline="0" dirty="0" err="1" smtClean="0">
                          <a:ln>
                            <a:noFill/>
                          </a:ln>
                          <a:solidFill>
                            <a:srgbClr val="0645AD"/>
                          </a:solidFill>
                          <a:effectLst/>
                          <a:latin typeface="Times New Roman" pitchFamily="18" charset="0"/>
                          <a:cs typeface="Times New Roman" pitchFamily="18" charset="0"/>
                        </a:rPr>
                        <a:t>Nationalist</a:t>
                      </a:r>
                      <a:endParaRPr kumimoji="0" lang="ru-RU" sz="1800" b="0" i="0" u="none" strike="noStrike" cap="none" normalizeH="0" baseline="0" dirty="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684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Significance</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itchFamily="18" charset="0"/>
                          <a:cs typeface="Times New Roman" pitchFamily="18" charset="0"/>
                        </a:rPr>
                        <a:t>First landing of the Anzacs at Gallipoli</a:t>
                      </a:r>
                      <a:endParaRPr kumimoji="0" lang="en-US"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4476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Date</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25 April</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684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Observances</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rgbClr val="000000"/>
                          </a:solidFill>
                          <a:effectLst/>
                          <a:latin typeface="Times New Roman" pitchFamily="18" charset="0"/>
                          <a:cs typeface="Times New Roman" pitchFamily="18" charset="0"/>
                        </a:rPr>
                        <a:t>Military parades, remembrance services</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9239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rgbClr val="000000"/>
                          </a:solidFill>
                          <a:effectLst/>
                          <a:latin typeface="Times New Roman" pitchFamily="18" charset="0"/>
                          <a:cs typeface="Times New Roman" pitchFamily="18" charset="0"/>
                        </a:rPr>
                        <a:t>Related to</a:t>
                      </a:r>
                      <a:endParaRPr kumimoji="0" lang="ru-RU" sz="1800" b="0" i="0" u="none" strike="noStrike" cap="none" normalizeH="0" baseline="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645AD"/>
                          </a:solidFill>
                          <a:effectLst/>
                          <a:latin typeface="Times New Roman" pitchFamily="18" charset="0"/>
                          <a:cs typeface="Times New Roman" pitchFamily="18" charset="0"/>
                        </a:rPr>
                        <a:t>Remembrance Day</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t>
                      </a:r>
                      <a:r>
                        <a:rPr kumimoji="0" lang="en-US" sz="1800" b="0" i="0" u="none" strike="noStrike" cap="none" normalizeH="0" baseline="0" dirty="0" smtClean="0">
                          <a:ln>
                            <a:noFill/>
                          </a:ln>
                          <a:solidFill>
                            <a:srgbClr val="0645AD"/>
                          </a:solidFill>
                          <a:effectLst/>
                          <a:latin typeface="Times New Roman" pitchFamily="18" charset="0"/>
                          <a:cs typeface="Times New Roman" pitchFamily="18" charset="0"/>
                        </a:rPr>
                        <a:t>Commonwealth of Nations</a:t>
                      </a:r>
                      <a: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t>),</a:t>
                      </a:r>
                      <a:br>
                        <a:rPr kumimoji="0" lang="en-US" sz="1800" b="0" i="0" u="none" strike="noStrike" cap="none" normalizeH="0" baseline="0" dirty="0" smtClean="0">
                          <a:ln>
                            <a:noFill/>
                          </a:ln>
                          <a:solidFill>
                            <a:srgbClr val="000000"/>
                          </a:solidFill>
                          <a:effectLst/>
                          <a:latin typeface="Times New Roman" pitchFamily="18" charset="0"/>
                          <a:cs typeface="Times New Roman" pitchFamily="18" charset="0"/>
                        </a:rPr>
                      </a:br>
                      <a:r>
                        <a:rPr kumimoji="0" lang="en-US" sz="1800" b="0" i="0" u="none" strike="noStrike" cap="none" normalizeH="0" baseline="0" dirty="0" smtClean="0">
                          <a:ln>
                            <a:noFill/>
                          </a:ln>
                          <a:solidFill>
                            <a:srgbClr val="0645AD"/>
                          </a:solidFill>
                          <a:effectLst/>
                          <a:latin typeface="Times New Roman" pitchFamily="18" charset="0"/>
                          <a:cs typeface="Times New Roman" pitchFamily="18" charset="0"/>
                        </a:rPr>
                        <a:t>Armistice Day</a:t>
                      </a:r>
                      <a:endParaRPr kumimoji="0" lang="en-US" sz="1800" b="0" i="0" u="none" strike="noStrike" cap="none" normalizeH="0" baseline="0" dirty="0" smtClean="0">
                        <a:ln>
                          <a:noFill/>
                        </a:ln>
                        <a:solidFill>
                          <a:schemeClr val="tx1"/>
                        </a:solidFill>
                        <a:effectLst/>
                        <a:latin typeface="Calibri" pitchFamily="34"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AAAAAA"/>
                      </a:solidFill>
                      <a:prstDash val="solid"/>
                      <a:round/>
                      <a:headEnd type="none" w="med" len="med"/>
                      <a:tailEnd type="none" w="med" len="med"/>
                    </a:lnB>
                    <a:lnTlToBr>
                      <a:noFill/>
                    </a:lnTlToBr>
                    <a:lnBlToTr>
                      <a:noFill/>
                    </a:lnBlToTr>
                    <a:solidFill>
                      <a:srgbClr val="F9F9F9"/>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zac Day">
            <a:hlinkClick r:id="rId2" tooltip="&quot;Anzac Day&quot;"/>
          </p:cNvPr>
          <p:cNvPicPr/>
          <p:nvPr/>
        </p:nvPicPr>
        <p:blipFill>
          <a:blip r:embed="rId3"/>
          <a:srcRect/>
          <a:stretch>
            <a:fillRect/>
          </a:stretch>
        </p:blipFill>
        <p:spPr bwMode="auto">
          <a:xfrm>
            <a:off x="357158" y="571480"/>
            <a:ext cx="4143404" cy="5715040"/>
          </a:xfrm>
          <a:prstGeom prst="rect">
            <a:avLst/>
          </a:prstGeom>
          <a:noFill/>
          <a:ln w="9525">
            <a:noFill/>
            <a:miter lim="800000"/>
            <a:headEnd/>
            <a:tailEnd/>
          </a:ln>
        </p:spPr>
      </p:pic>
      <p:sp>
        <p:nvSpPr>
          <p:cNvPr id="5" name="Прямоугольник 4"/>
          <p:cNvSpPr/>
          <p:nvPr/>
        </p:nvSpPr>
        <p:spPr>
          <a:xfrm>
            <a:off x="4572000" y="857232"/>
            <a:ext cx="4572000" cy="5262979"/>
          </a:xfrm>
          <a:prstGeom prst="rect">
            <a:avLst/>
          </a:prstGeom>
        </p:spPr>
        <p:txBody>
          <a:bodyPr>
            <a:spAutoFit/>
          </a:bodyPr>
          <a:lstStyle/>
          <a:p>
            <a:r>
              <a:rPr lang="en-US" sz="2800" b="1" dirty="0" smtClean="0"/>
              <a:t>Anzac Day</a:t>
            </a:r>
            <a:r>
              <a:rPr lang="en-US" sz="2800" dirty="0" smtClean="0"/>
              <a:t> is a national day of remembrance in Australia and New Zealand, and is commemorated by both countries on 25 April every year to </a:t>
            </a:r>
            <a:r>
              <a:rPr lang="en-US" sz="2800" dirty="0" err="1" smtClean="0"/>
              <a:t>honour</a:t>
            </a:r>
            <a:r>
              <a:rPr lang="en-US" sz="2800" dirty="0" smtClean="0"/>
              <a:t> members of the Australian and New Zealand Army Corps (ANZAC) who fought at Gallipoli in Turkey during World War I. </a:t>
            </a:r>
            <a:endParaRPr lang="ru-RU"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3" name="Рисунок 2" descr="http://upload.wikimedia.org/wikipedia/commons/thumb/0/09/Australian_veteran.jpg/220px-Australian_veteran.jpg">
            <a:hlinkClick r:id="rId2"/>
          </p:cNvPr>
          <p:cNvPicPr>
            <a:picLocks noChangeAspect="1" noChangeArrowheads="1"/>
          </p:cNvPicPr>
          <p:nvPr/>
        </p:nvPicPr>
        <p:blipFill>
          <a:blip r:embed="rId3"/>
          <a:srcRect/>
          <a:stretch>
            <a:fillRect/>
          </a:stretch>
        </p:blipFill>
        <p:spPr bwMode="auto">
          <a:xfrm>
            <a:off x="357158" y="714356"/>
            <a:ext cx="3000396" cy="4429156"/>
          </a:xfrm>
          <a:prstGeom prst="rect">
            <a:avLst/>
          </a:prstGeom>
          <a:noFill/>
          <a:ln w="9525">
            <a:noFill/>
            <a:miter lim="800000"/>
            <a:headEnd/>
            <a:tailEnd/>
          </a:ln>
        </p:spPr>
      </p:pic>
      <p:sp>
        <p:nvSpPr>
          <p:cNvPr id="32774" name="Rectangle 6"/>
          <p:cNvSpPr>
            <a:spLocks noChangeArrowheads="1"/>
          </p:cNvSpPr>
          <p:nvPr/>
        </p:nvSpPr>
        <p:spPr bwMode="auto">
          <a:xfrm>
            <a:off x="214282" y="5357826"/>
            <a:ext cx="5203476" cy="646331"/>
          </a:xfrm>
          <a:prstGeom prst="rect">
            <a:avLst/>
          </a:prstGeom>
          <a:noFill/>
          <a:ln w="9525">
            <a:noFill/>
            <a:miter lim="800000"/>
            <a:headEnd/>
            <a:tailEnd/>
          </a:ln>
          <a:effectLst/>
        </p:spPr>
        <p:txBody>
          <a:bodyPr wrap="none" anchor="ctr">
            <a:spAutoFit/>
          </a:bodyPr>
          <a:lstStyle/>
          <a:p>
            <a:r>
              <a:rPr lang="en-US" sz="3600" dirty="0"/>
              <a:t>A veteran on Anzac Day.</a:t>
            </a:r>
          </a:p>
        </p:txBody>
      </p:sp>
      <p:sp>
        <p:nvSpPr>
          <p:cNvPr id="5" name="Прямоугольник 4"/>
          <p:cNvSpPr/>
          <p:nvPr/>
        </p:nvSpPr>
        <p:spPr>
          <a:xfrm>
            <a:off x="3786182" y="1500174"/>
            <a:ext cx="4572000" cy="3539430"/>
          </a:xfrm>
          <a:prstGeom prst="rect">
            <a:avLst/>
          </a:prstGeom>
        </p:spPr>
        <p:txBody>
          <a:bodyPr>
            <a:spAutoFit/>
          </a:bodyPr>
          <a:lstStyle/>
          <a:p>
            <a:r>
              <a:rPr lang="en-US" sz="2800" dirty="0" smtClean="0"/>
              <a:t>It now more broadly commemorates all those who died and served in military operations for their countries. Anzac Day is also observed in the Cook Islands, Niue, Samoa and Tonga</a:t>
            </a:r>
            <a:r>
              <a:rPr lang="ru-RU" sz="2800" dirty="0" smtClean="0"/>
              <a:t>.</a:t>
            </a:r>
            <a:endParaRPr lang="ru-RU"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upload.wikimedia.org/wikipedia/commons/thumb/e/e3/Remebrance_poppy_ww2_section_of_Aust_war_memorial.jpg/220px-Remebrance_poppy_ww2_section_of_Aust_war_memorial.jpg">
            <a:hlinkClick r:id="rId2"/>
          </p:cNvPr>
          <p:cNvPicPr/>
          <p:nvPr/>
        </p:nvPicPr>
        <p:blipFill>
          <a:blip r:embed="rId3"/>
          <a:srcRect/>
          <a:stretch>
            <a:fillRect/>
          </a:stretch>
        </p:blipFill>
        <p:spPr bwMode="auto">
          <a:xfrm>
            <a:off x="0" y="0"/>
            <a:ext cx="4500562" cy="3571876"/>
          </a:xfrm>
          <a:prstGeom prst="rect">
            <a:avLst/>
          </a:prstGeom>
          <a:noFill/>
          <a:ln w="9525">
            <a:noFill/>
            <a:miter lim="800000"/>
            <a:headEnd/>
            <a:tailEnd/>
          </a:ln>
        </p:spPr>
      </p:pic>
      <p:pic>
        <p:nvPicPr>
          <p:cNvPr id="5" name="Рисунок 4" descr="http://upload.wikimedia.org/wikipedia/commons/thumb/1/1d/A_view_of_Anzac_Cove_Turkey.jpg/220px-A_view_of_Anzac_Cove_Turkey.jpg">
            <a:hlinkClick r:id="rId4"/>
          </p:cNvPr>
          <p:cNvPicPr/>
          <p:nvPr/>
        </p:nvPicPr>
        <p:blipFill>
          <a:blip r:embed="rId5"/>
          <a:srcRect/>
          <a:stretch>
            <a:fillRect/>
          </a:stretch>
        </p:blipFill>
        <p:spPr bwMode="auto">
          <a:xfrm>
            <a:off x="4429124" y="0"/>
            <a:ext cx="4714876" cy="3571876"/>
          </a:xfrm>
          <a:prstGeom prst="rect">
            <a:avLst/>
          </a:prstGeom>
          <a:noFill/>
          <a:ln w="9525">
            <a:noFill/>
            <a:miter lim="800000"/>
            <a:headEnd/>
            <a:tailEnd/>
          </a:ln>
        </p:spPr>
      </p:pic>
      <p:pic>
        <p:nvPicPr>
          <p:cNvPr id="6" name="Рисунок 5" descr="http://upload.wikimedia.org/wikipedia/commons/thumb/5/5a/Anzac_poppies.JPG/220px-Anzac_poppies.JPG">
            <a:hlinkClick r:id="rId6"/>
          </p:cNvPr>
          <p:cNvPicPr/>
          <p:nvPr/>
        </p:nvPicPr>
        <p:blipFill>
          <a:blip r:embed="rId7"/>
          <a:srcRect/>
          <a:stretch>
            <a:fillRect/>
          </a:stretch>
        </p:blipFill>
        <p:spPr bwMode="auto">
          <a:xfrm>
            <a:off x="4500562" y="3571876"/>
            <a:ext cx="4643438" cy="3286124"/>
          </a:xfrm>
          <a:prstGeom prst="rect">
            <a:avLst/>
          </a:prstGeom>
          <a:noFill/>
          <a:ln w="9525">
            <a:noFill/>
            <a:miter lim="800000"/>
            <a:headEnd/>
            <a:tailEnd/>
          </a:ln>
        </p:spPr>
      </p:pic>
      <p:pic>
        <p:nvPicPr>
          <p:cNvPr id="7" name="Рисунок 6" descr="http://upload.wikimedia.org/wikipedia/en/thumb/1/1b/WGNT_ANZAC.jpg/220px-WGNT_ANZAC.jpg">
            <a:hlinkClick r:id="rId8"/>
          </p:cNvPr>
          <p:cNvPicPr/>
          <p:nvPr/>
        </p:nvPicPr>
        <p:blipFill>
          <a:blip r:embed="rId9"/>
          <a:srcRect/>
          <a:stretch>
            <a:fillRect/>
          </a:stretch>
        </p:blipFill>
        <p:spPr bwMode="auto">
          <a:xfrm>
            <a:off x="0" y="3571876"/>
            <a:ext cx="4500562" cy="32861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500034" y="428605"/>
          <a:ext cx="8143932" cy="6132909"/>
        </p:xfrm>
        <a:graphic>
          <a:graphicData uri="http://schemas.openxmlformats.org/drawingml/2006/table">
            <a:tbl>
              <a:tblPr/>
              <a:tblGrid>
                <a:gridCol w="4071966"/>
                <a:gridCol w="4071966"/>
              </a:tblGrid>
              <a:tr h="1040692">
                <a:tc gridSpan="2">
                  <a:txBody>
                    <a:bodyPr/>
                    <a:lstStyle/>
                    <a:p>
                      <a:pPr algn="ctr">
                        <a:lnSpc>
                          <a:spcPct val="150000"/>
                        </a:lnSpc>
                        <a:spcBef>
                          <a:spcPts val="600"/>
                        </a:spcBef>
                        <a:spcAft>
                          <a:spcPts val="600"/>
                        </a:spcAft>
                      </a:pPr>
                      <a:r>
                        <a:rPr lang="ru-RU" sz="3200" b="1" dirty="0" err="1" smtClean="0">
                          <a:solidFill>
                            <a:srgbClr val="000000"/>
                          </a:solidFill>
                          <a:latin typeface="Times New Roman"/>
                          <a:ea typeface="Times New Roman"/>
                          <a:cs typeface="Times New Roman"/>
                        </a:rPr>
                        <a:t>Waitangi</a:t>
                      </a:r>
                      <a:r>
                        <a:rPr lang="ru-RU" sz="3200" b="1" dirty="0" smtClean="0">
                          <a:solidFill>
                            <a:srgbClr val="000000"/>
                          </a:solidFill>
                          <a:latin typeface="Times New Roman"/>
                          <a:ea typeface="Times New Roman"/>
                          <a:cs typeface="Times New Roman"/>
                        </a:rPr>
                        <a:t> </a:t>
                      </a:r>
                      <a:r>
                        <a:rPr lang="ru-RU" sz="3200" b="1" dirty="0" err="1">
                          <a:solidFill>
                            <a:srgbClr val="000000"/>
                          </a:solidFill>
                          <a:latin typeface="Times New Roman"/>
                          <a:ea typeface="Times New Roman"/>
                          <a:cs typeface="Times New Roman"/>
                        </a:rPr>
                        <a:t>Day</a:t>
                      </a:r>
                      <a:endParaRPr lang="ru-RU" sz="3200" dirty="0">
                        <a:latin typeface="Calibri"/>
                        <a:ea typeface="Calibri"/>
                        <a:cs typeface="Times New Roman"/>
                      </a:endParaRPr>
                    </a:p>
                  </a:txBody>
                  <a:tcPr marL="30480" marR="30480" marT="30480" marB="30480">
                    <a:lnL>
                      <a:noFill/>
                    </a:lnL>
                    <a:lnR>
                      <a:noFill/>
                    </a:lnR>
                    <a:lnT>
                      <a:noFill/>
                    </a:lnT>
                    <a:lnB>
                      <a:noFill/>
                    </a:lnB>
                    <a:solidFill>
                      <a:srgbClr val="1E90FF"/>
                    </a:solidFill>
                  </a:tcPr>
                </a:tc>
                <a:tc hMerge="1">
                  <a:txBody>
                    <a:bodyPr/>
                    <a:lstStyle/>
                    <a:p>
                      <a:endParaRPr lang="ru-RU"/>
                    </a:p>
                  </a:txBody>
                  <a:tcPr/>
                </a:tc>
              </a:tr>
              <a:tr h="888133">
                <a:tc gridSpan="2">
                  <a:txBody>
                    <a:bodyPr/>
                    <a:lstStyle/>
                    <a:p>
                      <a:pPr algn="ctr">
                        <a:lnSpc>
                          <a:spcPts val="1800"/>
                        </a:lnSpc>
                        <a:spcBef>
                          <a:spcPts val="600"/>
                        </a:spcBef>
                        <a:spcAft>
                          <a:spcPts val="600"/>
                        </a:spcAft>
                      </a:pPr>
                      <a:r>
                        <a:rPr lang="en-US" sz="2000" dirty="0">
                          <a:solidFill>
                            <a:schemeClr val="tx1"/>
                          </a:solidFill>
                          <a:latin typeface="Times New Roman"/>
                          <a:ea typeface="Times New Roman"/>
                          <a:cs typeface="Times New Roman"/>
                        </a:rPr>
                        <a:t/>
                      </a:r>
                      <a:br>
                        <a:rPr lang="en-US" sz="2000" dirty="0">
                          <a:solidFill>
                            <a:schemeClr val="tx1"/>
                          </a:solidFill>
                          <a:latin typeface="Times New Roman"/>
                          <a:ea typeface="Times New Roman"/>
                          <a:cs typeface="Times New Roman"/>
                        </a:rPr>
                      </a:br>
                      <a:r>
                        <a:rPr lang="en-US" sz="2000" dirty="0">
                          <a:solidFill>
                            <a:schemeClr val="tx1"/>
                          </a:solidFill>
                          <a:latin typeface="Times New Roman"/>
                          <a:ea typeface="Times New Roman"/>
                          <a:cs typeface="Times New Roman"/>
                        </a:rPr>
                        <a:t>Traditional Maori Waitangi Day celebrations at Waitangi, Bay of Islands.</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c hMerge="1">
                  <a:txBody>
                    <a:bodyPr/>
                    <a:lstStyle/>
                    <a:p>
                      <a:endParaRPr lang="ru-RU"/>
                    </a:p>
                  </a:txBody>
                  <a:tcPr/>
                </a:tc>
              </a:tr>
              <a:tr h="509234">
                <a:tc>
                  <a:txBody>
                    <a:bodyPr/>
                    <a:lstStyle/>
                    <a:p>
                      <a:pPr algn="l">
                        <a:lnSpc>
                          <a:spcPts val="1800"/>
                        </a:lnSpc>
                        <a:spcBef>
                          <a:spcPts val="600"/>
                        </a:spcBef>
                        <a:spcAft>
                          <a:spcPts val="600"/>
                        </a:spcAft>
                      </a:pPr>
                      <a:r>
                        <a:rPr lang="ru-RU" sz="2000" b="1" dirty="0" err="1">
                          <a:solidFill>
                            <a:schemeClr val="tx1"/>
                          </a:solidFill>
                          <a:latin typeface="Times New Roman"/>
                          <a:ea typeface="Times New Roman"/>
                          <a:cs typeface="Times New Roman"/>
                        </a:rPr>
                        <a:t>Also</a:t>
                      </a:r>
                      <a:r>
                        <a:rPr lang="ru-RU" sz="2000" b="1" dirty="0">
                          <a:solidFill>
                            <a:schemeClr val="tx1"/>
                          </a:solidFill>
                          <a:latin typeface="Times New Roman"/>
                          <a:ea typeface="Times New Roman"/>
                          <a:cs typeface="Times New Roman"/>
                        </a:rPr>
                        <a:t> </a:t>
                      </a:r>
                      <a:r>
                        <a:rPr lang="ru-RU" sz="2000" b="1" dirty="0" err="1">
                          <a:solidFill>
                            <a:schemeClr val="tx1"/>
                          </a:solidFill>
                          <a:latin typeface="Times New Roman"/>
                          <a:ea typeface="Times New Roman"/>
                          <a:cs typeface="Times New Roman"/>
                        </a:rPr>
                        <a:t>called</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c>
                  <a:txBody>
                    <a:bodyPr/>
                    <a:lstStyle/>
                    <a:p>
                      <a:pPr algn="l">
                        <a:lnSpc>
                          <a:spcPts val="1800"/>
                        </a:lnSpc>
                        <a:spcBef>
                          <a:spcPts val="600"/>
                        </a:spcBef>
                        <a:spcAft>
                          <a:spcPts val="600"/>
                        </a:spcAft>
                      </a:pPr>
                      <a:r>
                        <a:rPr lang="ru-RU" sz="2000" dirty="0" err="1">
                          <a:solidFill>
                            <a:schemeClr val="tx1"/>
                          </a:solidFill>
                          <a:latin typeface="Times New Roman"/>
                          <a:ea typeface="Times New Roman"/>
                          <a:cs typeface="Times New Roman"/>
                        </a:rPr>
                        <a:t>New</a:t>
                      </a:r>
                      <a:r>
                        <a:rPr lang="ru-RU" sz="2000" dirty="0">
                          <a:solidFill>
                            <a:schemeClr val="tx1"/>
                          </a:solidFill>
                          <a:latin typeface="Times New Roman"/>
                          <a:ea typeface="Times New Roman"/>
                          <a:cs typeface="Times New Roman"/>
                        </a:rPr>
                        <a:t> </a:t>
                      </a:r>
                      <a:r>
                        <a:rPr lang="ru-RU" sz="2000" dirty="0" err="1">
                          <a:solidFill>
                            <a:schemeClr val="tx1"/>
                          </a:solidFill>
                          <a:latin typeface="Times New Roman"/>
                          <a:ea typeface="Times New Roman"/>
                          <a:cs typeface="Times New Roman"/>
                        </a:rPr>
                        <a:t>Zealand</a:t>
                      </a:r>
                      <a:r>
                        <a:rPr lang="ru-RU" sz="2000" dirty="0">
                          <a:solidFill>
                            <a:schemeClr val="tx1"/>
                          </a:solidFill>
                          <a:latin typeface="Times New Roman"/>
                          <a:ea typeface="Times New Roman"/>
                          <a:cs typeface="Times New Roman"/>
                        </a:rPr>
                        <a:t> </a:t>
                      </a:r>
                      <a:r>
                        <a:rPr lang="ru-RU" sz="2000" dirty="0" err="1">
                          <a:solidFill>
                            <a:schemeClr val="tx1"/>
                          </a:solidFill>
                          <a:latin typeface="Times New Roman"/>
                          <a:ea typeface="Times New Roman"/>
                          <a:cs typeface="Times New Roman"/>
                        </a:rPr>
                        <a:t>Day</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r>
              <a:tr h="509234">
                <a:tc>
                  <a:txBody>
                    <a:bodyPr/>
                    <a:lstStyle/>
                    <a:p>
                      <a:pPr algn="l">
                        <a:lnSpc>
                          <a:spcPts val="1800"/>
                        </a:lnSpc>
                        <a:spcBef>
                          <a:spcPts val="600"/>
                        </a:spcBef>
                        <a:spcAft>
                          <a:spcPts val="600"/>
                        </a:spcAft>
                      </a:pPr>
                      <a:r>
                        <a:rPr lang="ru-RU" sz="2000" b="1" dirty="0" err="1">
                          <a:solidFill>
                            <a:schemeClr val="tx1"/>
                          </a:solidFill>
                          <a:latin typeface="Times New Roman"/>
                          <a:ea typeface="Times New Roman"/>
                          <a:cs typeface="Times New Roman"/>
                        </a:rPr>
                        <a:t>Observed</a:t>
                      </a:r>
                      <a:r>
                        <a:rPr lang="ru-RU" sz="2000" b="1" dirty="0">
                          <a:solidFill>
                            <a:schemeClr val="tx1"/>
                          </a:solidFill>
                          <a:latin typeface="Times New Roman"/>
                          <a:ea typeface="Times New Roman"/>
                          <a:cs typeface="Times New Roman"/>
                        </a:rPr>
                        <a:t> </a:t>
                      </a:r>
                      <a:r>
                        <a:rPr lang="ru-RU" sz="2000" b="1" dirty="0" err="1">
                          <a:solidFill>
                            <a:schemeClr val="tx1"/>
                          </a:solidFill>
                          <a:latin typeface="Times New Roman"/>
                          <a:ea typeface="Times New Roman"/>
                          <a:cs typeface="Times New Roman"/>
                        </a:rPr>
                        <a:t>by</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c>
                  <a:txBody>
                    <a:bodyPr/>
                    <a:lstStyle/>
                    <a:p>
                      <a:pPr algn="l">
                        <a:lnSpc>
                          <a:spcPts val="1800"/>
                        </a:lnSpc>
                        <a:spcBef>
                          <a:spcPts val="600"/>
                        </a:spcBef>
                        <a:spcAft>
                          <a:spcPts val="600"/>
                        </a:spcAft>
                      </a:pPr>
                      <a:r>
                        <a:rPr lang="ru-RU" sz="2000" dirty="0" err="1">
                          <a:solidFill>
                            <a:schemeClr val="tx1"/>
                          </a:solidFill>
                          <a:latin typeface="Times New Roman"/>
                          <a:ea typeface="Times New Roman"/>
                          <a:cs typeface="Times New Roman"/>
                        </a:rPr>
                        <a:t>New</a:t>
                      </a:r>
                      <a:r>
                        <a:rPr lang="ru-RU" sz="2000" dirty="0">
                          <a:solidFill>
                            <a:schemeClr val="tx1"/>
                          </a:solidFill>
                          <a:latin typeface="Times New Roman"/>
                          <a:ea typeface="Times New Roman"/>
                          <a:cs typeface="Times New Roman"/>
                        </a:rPr>
                        <a:t> </a:t>
                      </a:r>
                      <a:r>
                        <a:rPr lang="ru-RU" sz="2000" dirty="0" err="1">
                          <a:solidFill>
                            <a:schemeClr val="tx1"/>
                          </a:solidFill>
                          <a:latin typeface="Times New Roman"/>
                          <a:ea typeface="Times New Roman"/>
                          <a:cs typeface="Times New Roman"/>
                        </a:rPr>
                        <a:t>Zealanders</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r>
              <a:tr h="509234">
                <a:tc>
                  <a:txBody>
                    <a:bodyPr/>
                    <a:lstStyle/>
                    <a:p>
                      <a:pPr algn="l">
                        <a:lnSpc>
                          <a:spcPts val="1800"/>
                        </a:lnSpc>
                        <a:spcBef>
                          <a:spcPts val="600"/>
                        </a:spcBef>
                        <a:spcAft>
                          <a:spcPts val="600"/>
                        </a:spcAft>
                      </a:pPr>
                      <a:r>
                        <a:rPr lang="ru-RU" sz="2000" b="1" dirty="0" err="1">
                          <a:solidFill>
                            <a:schemeClr val="tx1"/>
                          </a:solidFill>
                          <a:latin typeface="Times New Roman"/>
                          <a:ea typeface="Times New Roman"/>
                          <a:cs typeface="Times New Roman"/>
                        </a:rPr>
                        <a:t>Type</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c>
                  <a:txBody>
                    <a:bodyPr/>
                    <a:lstStyle/>
                    <a:p>
                      <a:pPr algn="l">
                        <a:lnSpc>
                          <a:spcPts val="1800"/>
                        </a:lnSpc>
                        <a:spcBef>
                          <a:spcPts val="600"/>
                        </a:spcBef>
                        <a:spcAft>
                          <a:spcPts val="600"/>
                        </a:spcAft>
                      </a:pPr>
                      <a:r>
                        <a:rPr lang="ru-RU" sz="2000" dirty="0" err="1">
                          <a:solidFill>
                            <a:schemeClr val="tx1"/>
                          </a:solidFill>
                          <a:latin typeface="Times New Roman"/>
                          <a:ea typeface="Times New Roman"/>
                          <a:cs typeface="Times New Roman"/>
                        </a:rPr>
                        <a:t>National</a:t>
                      </a:r>
                      <a:r>
                        <a:rPr lang="ru-RU" sz="2000" dirty="0">
                          <a:solidFill>
                            <a:schemeClr val="tx1"/>
                          </a:solidFill>
                          <a:latin typeface="Times New Roman"/>
                          <a:ea typeface="Times New Roman"/>
                          <a:cs typeface="Times New Roman"/>
                        </a:rPr>
                        <a:t>, </a:t>
                      </a:r>
                      <a:r>
                        <a:rPr lang="ru-RU" sz="2000" dirty="0" err="1">
                          <a:solidFill>
                            <a:schemeClr val="tx1"/>
                          </a:solidFill>
                          <a:latin typeface="Times New Roman"/>
                          <a:ea typeface="Times New Roman"/>
                          <a:cs typeface="Times New Roman"/>
                        </a:rPr>
                        <a:t>Nationalist</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r>
              <a:tr h="911261">
                <a:tc>
                  <a:txBody>
                    <a:bodyPr/>
                    <a:lstStyle/>
                    <a:p>
                      <a:pPr algn="l">
                        <a:lnSpc>
                          <a:spcPts val="1800"/>
                        </a:lnSpc>
                        <a:spcBef>
                          <a:spcPts val="600"/>
                        </a:spcBef>
                        <a:spcAft>
                          <a:spcPts val="600"/>
                        </a:spcAft>
                      </a:pPr>
                      <a:r>
                        <a:rPr lang="ru-RU" sz="2000" b="1">
                          <a:solidFill>
                            <a:schemeClr val="tx1"/>
                          </a:solidFill>
                          <a:latin typeface="Times New Roman"/>
                          <a:ea typeface="Times New Roman"/>
                          <a:cs typeface="Times New Roman"/>
                        </a:rPr>
                        <a:t>Significance</a:t>
                      </a:r>
                      <a:endParaRPr lang="ru-RU" sz="200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c>
                  <a:txBody>
                    <a:bodyPr/>
                    <a:lstStyle/>
                    <a:p>
                      <a:pPr algn="l">
                        <a:lnSpc>
                          <a:spcPts val="1800"/>
                        </a:lnSpc>
                        <a:spcBef>
                          <a:spcPts val="600"/>
                        </a:spcBef>
                        <a:spcAft>
                          <a:spcPts val="600"/>
                        </a:spcAft>
                      </a:pPr>
                      <a:r>
                        <a:rPr lang="en-US" sz="2000" dirty="0">
                          <a:solidFill>
                            <a:schemeClr val="tx1"/>
                          </a:solidFill>
                          <a:latin typeface="Times New Roman"/>
                          <a:ea typeface="Times New Roman"/>
                          <a:cs typeface="Times New Roman"/>
                        </a:rPr>
                        <a:t>The day which the Treaty of </a:t>
                      </a:r>
                      <a:r>
                        <a:rPr lang="en-US" sz="2000" dirty="0" smtClean="0">
                          <a:solidFill>
                            <a:schemeClr val="tx1"/>
                          </a:solidFill>
                          <a:latin typeface="Times New Roman"/>
                          <a:ea typeface="Times New Roman"/>
                          <a:cs typeface="Times New Roman"/>
                        </a:rPr>
                        <a:t>Waitangi</a:t>
                      </a:r>
                      <a:r>
                        <a:rPr lang="ru-RU" sz="2000" baseline="0" dirty="0" smtClean="0">
                          <a:solidFill>
                            <a:schemeClr val="tx1"/>
                          </a:solidFill>
                          <a:latin typeface="Times New Roman"/>
                          <a:ea typeface="Times New Roman"/>
                          <a:cs typeface="Times New Roman"/>
                        </a:rPr>
                        <a:t> </a:t>
                      </a:r>
                      <a:r>
                        <a:rPr lang="en-US" sz="2000" dirty="0" smtClean="0">
                          <a:solidFill>
                            <a:schemeClr val="tx1"/>
                          </a:solidFill>
                          <a:latin typeface="Times New Roman"/>
                          <a:ea typeface="Times New Roman"/>
                          <a:cs typeface="Times New Roman"/>
                        </a:rPr>
                        <a:t>was </a:t>
                      </a:r>
                      <a:r>
                        <a:rPr lang="en-US" sz="2000" dirty="0">
                          <a:solidFill>
                            <a:schemeClr val="tx1"/>
                          </a:solidFill>
                          <a:latin typeface="Times New Roman"/>
                          <a:ea typeface="Times New Roman"/>
                          <a:cs typeface="Times New Roman"/>
                        </a:rPr>
                        <a:t>signed in 1840</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r>
              <a:tr h="509234">
                <a:tc>
                  <a:txBody>
                    <a:bodyPr/>
                    <a:lstStyle/>
                    <a:p>
                      <a:pPr algn="l">
                        <a:lnSpc>
                          <a:spcPts val="1800"/>
                        </a:lnSpc>
                        <a:spcBef>
                          <a:spcPts val="600"/>
                        </a:spcBef>
                        <a:spcAft>
                          <a:spcPts val="600"/>
                        </a:spcAft>
                      </a:pPr>
                      <a:r>
                        <a:rPr lang="ru-RU" sz="2000" b="1" dirty="0" err="1">
                          <a:solidFill>
                            <a:schemeClr val="tx1"/>
                          </a:solidFill>
                          <a:latin typeface="Times New Roman"/>
                          <a:ea typeface="Times New Roman"/>
                          <a:cs typeface="Times New Roman"/>
                        </a:rPr>
                        <a:t>Date</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c>
                  <a:txBody>
                    <a:bodyPr/>
                    <a:lstStyle/>
                    <a:p>
                      <a:pPr algn="l">
                        <a:lnSpc>
                          <a:spcPts val="1800"/>
                        </a:lnSpc>
                        <a:spcBef>
                          <a:spcPts val="600"/>
                        </a:spcBef>
                        <a:spcAft>
                          <a:spcPts val="600"/>
                        </a:spcAft>
                      </a:pPr>
                      <a:r>
                        <a:rPr lang="ru-RU" sz="2000" dirty="0">
                          <a:solidFill>
                            <a:schemeClr val="tx1"/>
                          </a:solidFill>
                          <a:latin typeface="Times New Roman"/>
                          <a:ea typeface="Times New Roman"/>
                          <a:cs typeface="Times New Roman"/>
                        </a:rPr>
                        <a:t>6 </a:t>
                      </a:r>
                      <a:r>
                        <a:rPr lang="ru-RU" sz="2000" dirty="0" err="1">
                          <a:solidFill>
                            <a:schemeClr val="tx1"/>
                          </a:solidFill>
                          <a:latin typeface="Times New Roman"/>
                          <a:ea typeface="Times New Roman"/>
                          <a:cs typeface="Times New Roman"/>
                        </a:rPr>
                        <a:t>February</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r>
              <a:tr h="1255887">
                <a:tc>
                  <a:txBody>
                    <a:bodyPr/>
                    <a:lstStyle/>
                    <a:p>
                      <a:pPr algn="l">
                        <a:lnSpc>
                          <a:spcPts val="1800"/>
                        </a:lnSpc>
                        <a:spcBef>
                          <a:spcPts val="600"/>
                        </a:spcBef>
                        <a:spcAft>
                          <a:spcPts val="600"/>
                        </a:spcAft>
                      </a:pPr>
                      <a:r>
                        <a:rPr lang="ru-RU" sz="2000" b="1">
                          <a:solidFill>
                            <a:schemeClr val="tx1"/>
                          </a:solidFill>
                          <a:latin typeface="Times New Roman"/>
                          <a:ea typeface="Times New Roman"/>
                          <a:cs typeface="Times New Roman"/>
                        </a:rPr>
                        <a:t>Observances</a:t>
                      </a:r>
                      <a:endParaRPr lang="ru-RU" sz="200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c>
                  <a:txBody>
                    <a:bodyPr/>
                    <a:lstStyle/>
                    <a:p>
                      <a:pPr algn="l">
                        <a:lnSpc>
                          <a:spcPts val="1800"/>
                        </a:lnSpc>
                        <a:spcBef>
                          <a:spcPts val="600"/>
                        </a:spcBef>
                        <a:spcAft>
                          <a:spcPts val="600"/>
                        </a:spcAft>
                      </a:pPr>
                      <a:r>
                        <a:rPr lang="en-US" sz="2000" dirty="0">
                          <a:solidFill>
                            <a:schemeClr val="tx1"/>
                          </a:solidFill>
                          <a:latin typeface="Times New Roman"/>
                          <a:ea typeface="Times New Roman"/>
                          <a:cs typeface="Times New Roman"/>
                        </a:rPr>
                        <a:t>Family meetings, </a:t>
                      </a:r>
                      <a:r>
                        <a:rPr lang="en-US" sz="2000" dirty="0" err="1">
                          <a:solidFill>
                            <a:schemeClr val="tx1"/>
                          </a:solidFill>
                          <a:latin typeface="Times New Roman"/>
                          <a:ea typeface="Times New Roman"/>
                          <a:cs typeface="Times New Roman"/>
                        </a:rPr>
                        <a:t>hui</a:t>
                      </a:r>
                      <a:r>
                        <a:rPr lang="en-US" sz="2000" dirty="0">
                          <a:solidFill>
                            <a:schemeClr val="tx1"/>
                          </a:solidFill>
                          <a:latin typeface="Times New Roman"/>
                          <a:ea typeface="Times New Roman"/>
                          <a:cs typeface="Times New Roman"/>
                        </a:rPr>
                        <a:t>, parades, citizenship ceremonies, Order of New Zealand </a:t>
                      </a:r>
                      <a:r>
                        <a:rPr lang="en-US" sz="2000" dirty="0" err="1">
                          <a:solidFill>
                            <a:schemeClr val="tx1"/>
                          </a:solidFill>
                          <a:latin typeface="Times New Roman"/>
                          <a:ea typeface="Times New Roman"/>
                          <a:cs typeface="Times New Roman"/>
                        </a:rPr>
                        <a:t>honours</a:t>
                      </a:r>
                      <a:r>
                        <a:rPr lang="en-US" sz="2000" dirty="0">
                          <a:solidFill>
                            <a:schemeClr val="tx1"/>
                          </a:solidFill>
                          <a:latin typeface="Times New Roman"/>
                          <a:ea typeface="Times New Roman"/>
                          <a:cs typeface="Times New Roman"/>
                        </a:rPr>
                        <a:t>.</a:t>
                      </a:r>
                      <a:endParaRPr lang="ru-RU" sz="2000" dirty="0">
                        <a:solidFill>
                          <a:schemeClr val="tx1"/>
                        </a:solidFill>
                        <a:latin typeface="Calibri"/>
                        <a:ea typeface="Calibri"/>
                        <a:cs typeface="Times New Roman"/>
                      </a:endParaRPr>
                    </a:p>
                  </a:txBody>
                  <a:tcPr marL="30480" marR="30480" marT="30480" marB="30480">
                    <a:lnL>
                      <a:noFill/>
                    </a:lnL>
                    <a:lnR>
                      <a:noFill/>
                    </a:lnR>
                    <a:lnT>
                      <a:noFill/>
                    </a:lnT>
                    <a:lnB>
                      <a:noFill/>
                    </a:lnB>
                    <a:solidFill>
                      <a:srgbClr val="F9F9F9"/>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Waitangi Day">
            <a:hlinkClick r:id="rId2" tooltip="&quot;Waitangi Day&quot;"/>
          </p:cNvPr>
          <p:cNvPicPr/>
          <p:nvPr/>
        </p:nvPicPr>
        <p:blipFill>
          <a:blip r:embed="rId3"/>
          <a:srcRect/>
          <a:stretch>
            <a:fillRect/>
          </a:stretch>
        </p:blipFill>
        <p:spPr bwMode="auto">
          <a:xfrm>
            <a:off x="214282" y="928670"/>
            <a:ext cx="3429024" cy="3357586"/>
          </a:xfrm>
          <a:prstGeom prst="rect">
            <a:avLst/>
          </a:prstGeom>
          <a:noFill/>
          <a:ln w="9525">
            <a:noFill/>
            <a:miter lim="800000"/>
            <a:headEnd/>
            <a:tailEnd/>
          </a:ln>
        </p:spPr>
      </p:pic>
      <p:sp>
        <p:nvSpPr>
          <p:cNvPr id="10242" name="Rectangle 2"/>
          <p:cNvSpPr>
            <a:spLocks noChangeArrowheads="1"/>
          </p:cNvSpPr>
          <p:nvPr/>
        </p:nvSpPr>
        <p:spPr bwMode="auto">
          <a:xfrm>
            <a:off x="3714744" y="1714488"/>
            <a:ext cx="5089855" cy="34163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Waitangi Day</a:t>
            </a:r>
            <a:r>
              <a:rPr kumimoji="0" lang="en-US" sz="2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commemorates a</a:t>
            </a:r>
            <a:endPar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significant day</a:t>
            </a:r>
            <a:endPar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the history of</a:t>
            </a:r>
            <a:r>
              <a:rPr kumimoji="0" lang="en-US" sz="2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rgbClr val="0B0080"/>
                </a:solidFill>
                <a:effectLst/>
                <a:latin typeface="Arial" pitchFamily="34" charset="0"/>
                <a:ea typeface="Times New Roman" pitchFamily="18" charset="0"/>
                <a:cs typeface="Arial" pitchFamily="34" charset="0"/>
              </a:rPr>
              <a:t>New Zealand</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It is a</a:t>
            </a:r>
            <a:r>
              <a:rPr kumimoji="0" lang="en-US" sz="2400" b="0" i="0" u="none" strike="noStrike" cap="none" normalizeH="0" baseline="0" dirty="0" smtClean="0">
                <a:ln>
                  <a:noFill/>
                </a:ln>
                <a:solidFill>
                  <a:srgbClr val="000000"/>
                </a:solidFill>
                <a:effectLst/>
                <a:latin typeface="Calibri"/>
                <a:ea typeface="Times New Roman" pitchFamily="18" charset="0"/>
                <a:cs typeface="Arial" pitchFamily="34" charset="0"/>
              </a:rPr>
              <a:t> </a:t>
            </a:r>
            <a:r>
              <a:rPr kumimoji="0" lang="en-US" sz="2400" b="0" i="0" u="none" strike="noStrike" cap="none" normalizeH="0" baseline="0" dirty="0" smtClean="0">
                <a:ln>
                  <a:noFill/>
                </a:ln>
                <a:solidFill>
                  <a:srgbClr val="0645AD"/>
                </a:solidFill>
                <a:effectLst/>
                <a:latin typeface="Arial" pitchFamily="34" charset="0"/>
                <a:ea typeface="Times New Roman" pitchFamily="18" charset="0"/>
                <a:cs typeface="Arial" pitchFamily="34" charset="0"/>
              </a:rPr>
              <a:t>public holiday</a:t>
            </a:r>
            <a:r>
              <a:rPr kumimoji="0" lang="en-US" sz="2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2400" b="0" i="0" u="none" strike="noStrike" cap="none" normalizeH="0" baseline="0" dirty="0" smtClean="0">
              <a:ln>
                <a:noFill/>
              </a:ln>
              <a:solidFill>
                <a:srgbClr val="000000"/>
              </a:solidFill>
              <a:effectLst/>
              <a:latin typeface="Calibri"/>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held each year on 6 February to </a:t>
            </a:r>
            <a:endPar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celebrate the signing of the</a:t>
            </a:r>
            <a:r>
              <a:rPr kumimoji="0" lang="en-US" sz="2400" b="0" i="0" u="none" strike="noStrike" cap="none" normalizeH="0" baseline="0" dirty="0" smtClean="0">
                <a:ln>
                  <a:noFill/>
                </a:ln>
                <a:solidFill>
                  <a:srgbClr val="000000"/>
                </a:solidFill>
                <a:effectLst/>
                <a:latin typeface="Calibri"/>
                <a:ea typeface="Times New Roman" pitchFamily="18" charset="0"/>
                <a:cs typeface="Arial" pitchFamily="34" charset="0"/>
              </a:rPr>
              <a:t> </a:t>
            </a:r>
            <a:endParaRPr kumimoji="0" lang="ru-RU" sz="2400" b="0" i="0" u="none" strike="noStrike" cap="none" normalizeH="0" baseline="0" dirty="0" smtClean="0">
              <a:ln>
                <a:noFill/>
              </a:ln>
              <a:solidFill>
                <a:srgbClr val="000000"/>
              </a:solidFill>
              <a:effectLst/>
              <a:latin typeface="Calibri"/>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645AD"/>
                </a:solidFill>
                <a:effectLst/>
                <a:latin typeface="Arial" pitchFamily="34" charset="0"/>
                <a:ea typeface="Times New Roman" pitchFamily="18" charset="0"/>
                <a:cs typeface="Arial" pitchFamily="34" charset="0"/>
              </a:rPr>
              <a:t>Treaty of Waitangi</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endPar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New Zealand's founding document, </a:t>
            </a:r>
            <a:endParaRPr kumimoji="0" lang="ru-RU"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on that date in 1840.</a:t>
            </a:r>
            <a:endParaRPr kumimoji="0" lang="en-US" sz="24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768</Words>
  <Application>Microsoft Office PowerPoint</Application>
  <PresentationFormat>Экран (4:3)</PresentationFormat>
  <Paragraphs>102</Paragraphs>
  <Slides>28</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In New Zealand there are two types of national public holidays, those that are 'Mondayised' and those that are not.</vt:lpstr>
      <vt:lpstr>Слайд 3</vt:lpstr>
      <vt:lpstr>Anzac Day </vt:lpstr>
      <vt:lpstr>Слайд 5</vt:lpstr>
      <vt:lpstr>Слайд 6</vt:lpstr>
      <vt:lpstr>Слайд 7</vt:lpstr>
      <vt:lpstr>Слайд 8</vt:lpstr>
      <vt:lpstr>Слайд 9</vt:lpstr>
      <vt:lpstr>Слайд 10</vt:lpstr>
      <vt:lpstr>Слайд 11</vt:lpstr>
      <vt:lpstr>LABOUR DAY</vt:lpstr>
      <vt:lpstr>In 1899 government legislated that the day be a public holiday from 1900. The day was celebrated on different days in different provinces. This led to ship owners complaining that seamen were taking excessive holidays by having one Labour Day in one port then another in their next port. In 1910 the government stipulated that the holiday would be observed on the same day throughout the nation. </vt:lpstr>
      <vt:lpstr>Boxing Day </vt:lpstr>
      <vt:lpstr>Слайд 15</vt:lpstr>
      <vt:lpstr>Слайд 16</vt:lpstr>
      <vt:lpstr>Слайд 17</vt:lpstr>
      <vt:lpstr>Слайд 18</vt:lpstr>
      <vt:lpstr>Слайд 19</vt:lpstr>
      <vt:lpstr>Слайд 20</vt:lpstr>
      <vt:lpstr>Local traditions</vt:lpstr>
      <vt:lpstr>Ragby </vt:lpstr>
      <vt:lpstr>L &amp; P</vt:lpstr>
      <vt:lpstr>Book “Edmonds”</vt:lpstr>
      <vt:lpstr>Слайд 25</vt:lpstr>
      <vt:lpstr>Traditional desserts of New Zealand - a cake with whipped cream and fruit, a big round cake with fruit and whipped cream, a variety of jams and dry biscuits English type.</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lexx</dc:creator>
  <cp:lastModifiedBy>User</cp:lastModifiedBy>
  <cp:revision>46</cp:revision>
  <dcterms:created xsi:type="dcterms:W3CDTF">2011-03-16T15:11:56Z</dcterms:created>
  <dcterms:modified xsi:type="dcterms:W3CDTF">2011-03-19T12:11:48Z</dcterms:modified>
</cp:coreProperties>
</file>