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4" r:id="rId2"/>
    <p:sldId id="285" r:id="rId3"/>
    <p:sldId id="305" r:id="rId4"/>
    <p:sldId id="306" r:id="rId5"/>
    <p:sldId id="308" r:id="rId6"/>
    <p:sldId id="307" r:id="rId7"/>
    <p:sldId id="288" r:id="rId8"/>
    <p:sldId id="281" r:id="rId9"/>
    <p:sldId id="309" r:id="rId10"/>
    <p:sldId id="293" r:id="rId11"/>
    <p:sldId id="302" r:id="rId12"/>
    <p:sldId id="303" r:id="rId13"/>
    <p:sldId id="311" r:id="rId14"/>
    <p:sldId id="265" r:id="rId15"/>
    <p:sldId id="266" r:id="rId16"/>
    <p:sldId id="312" r:id="rId17"/>
    <p:sldId id="313" r:id="rId18"/>
    <p:sldId id="310" r:id="rId19"/>
    <p:sldId id="268" r:id="rId20"/>
    <p:sldId id="304" r:id="rId21"/>
    <p:sldId id="301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18" autoAdjust="0"/>
    <p:restoredTop sz="94660"/>
  </p:normalViewPr>
  <p:slideViewPr>
    <p:cSldViewPr>
      <p:cViewPr varScale="1">
        <p:scale>
          <a:sx n="87" d="100"/>
          <a:sy n="87" d="100"/>
        </p:scale>
        <p:origin x="-12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9BB9B8-86FE-4D24-81A2-EAD7AF4F375A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C69548-C109-44B6-9E6C-8C50B174A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409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69548-C109-44B6-9E6C-8C50B174A31A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festival.1september.ru/articles/411765/img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49694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691680" y="5162709"/>
            <a:ext cx="69482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Разгадайте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шифрограмму!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605363"/>
            <a:ext cx="86439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80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Л Г О Р И Т М</a:t>
            </a:r>
            <a:endParaRPr lang="ru-RU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«Ветвление»</a:t>
            </a:r>
            <a:endParaRPr lang="ru-RU" sz="36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381000" y="773023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tabLst>
                <a:tab pos="1771650" algn="l"/>
              </a:tabLst>
            </a:pPr>
            <a:r>
              <a:rPr lang="ru-RU" sz="24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Ветвление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это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алгоритмическая структура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 которой осуществляется выбор одного из двух вариантов дальнейших действий в зависимости от некоторых условий.</a:t>
            </a:r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2233892" y="1905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1124230" y="2133600"/>
            <a:ext cx="2209800" cy="762000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/>
              <a:t>условие</a:t>
            </a:r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>
            <a:off x="3300692" y="2514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>
            <a:off x="3681692" y="2514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2919692" y="2895600"/>
            <a:ext cx="1524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Вариант </a:t>
            </a:r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252692" y="2895600"/>
            <a:ext cx="1524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Вариант </a:t>
            </a:r>
            <a:r>
              <a:rPr lang="ru-RU" sz="2000" b="1" dirty="0" smtClean="0"/>
              <a:t>1</a:t>
            </a:r>
            <a:endParaRPr lang="ru-RU" sz="2000" b="1" dirty="0"/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 flipH="1">
            <a:off x="862292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>
            <a:off x="862292" y="2514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22" name="Line 18"/>
          <p:cNvSpPr>
            <a:spLocks noChangeShapeType="1"/>
          </p:cNvSpPr>
          <p:nvPr/>
        </p:nvSpPr>
        <p:spPr bwMode="auto">
          <a:xfrm>
            <a:off x="786092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23" name="Line 19"/>
          <p:cNvSpPr>
            <a:spLocks noChangeShapeType="1"/>
          </p:cNvSpPr>
          <p:nvPr/>
        </p:nvSpPr>
        <p:spPr bwMode="auto">
          <a:xfrm>
            <a:off x="3605492" y="3429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24" name="Line 20"/>
          <p:cNvSpPr>
            <a:spLocks noChangeShapeType="1"/>
          </p:cNvSpPr>
          <p:nvPr/>
        </p:nvSpPr>
        <p:spPr bwMode="auto">
          <a:xfrm>
            <a:off x="786092" y="38100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25" name="Line 21"/>
          <p:cNvSpPr>
            <a:spLocks noChangeShapeType="1"/>
          </p:cNvSpPr>
          <p:nvPr/>
        </p:nvSpPr>
        <p:spPr bwMode="auto">
          <a:xfrm flipH="1">
            <a:off x="2233892" y="38100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26" name="Line 22"/>
          <p:cNvSpPr>
            <a:spLocks noChangeShapeType="1"/>
          </p:cNvSpPr>
          <p:nvPr/>
        </p:nvSpPr>
        <p:spPr bwMode="auto">
          <a:xfrm>
            <a:off x="2219605" y="3810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862292" y="2133600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Да</a:t>
            </a:r>
          </a:p>
        </p:txBody>
      </p:sp>
      <p:sp>
        <p:nvSpPr>
          <p:cNvPr id="21529" name="Text Box 25"/>
          <p:cNvSpPr txBox="1">
            <a:spLocks noChangeArrowheads="1"/>
          </p:cNvSpPr>
          <p:nvPr/>
        </p:nvSpPr>
        <p:spPr bwMode="auto">
          <a:xfrm>
            <a:off x="3148292" y="21336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Нет</a:t>
            </a:r>
          </a:p>
        </p:txBody>
      </p:sp>
      <p:sp>
        <p:nvSpPr>
          <p:cNvPr id="21531" name="Line 27"/>
          <p:cNvSpPr>
            <a:spLocks noChangeShapeType="1"/>
          </p:cNvSpPr>
          <p:nvPr/>
        </p:nvSpPr>
        <p:spPr bwMode="auto">
          <a:xfrm>
            <a:off x="7339292" y="1752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2" name="AutoShape 28"/>
          <p:cNvSpPr>
            <a:spLocks noChangeArrowheads="1"/>
          </p:cNvSpPr>
          <p:nvPr/>
        </p:nvSpPr>
        <p:spPr bwMode="auto">
          <a:xfrm>
            <a:off x="6320117" y="2133600"/>
            <a:ext cx="2057400" cy="762000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/>
              <a:t>условие</a:t>
            </a:r>
          </a:p>
        </p:txBody>
      </p:sp>
      <p:sp>
        <p:nvSpPr>
          <p:cNvPr id="21533" name="Line 29"/>
          <p:cNvSpPr>
            <a:spLocks noChangeShapeType="1"/>
          </p:cNvSpPr>
          <p:nvPr/>
        </p:nvSpPr>
        <p:spPr bwMode="auto">
          <a:xfrm flipH="1">
            <a:off x="5967692" y="2514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4" name="Line 30"/>
          <p:cNvSpPr>
            <a:spLocks noChangeShapeType="1"/>
          </p:cNvSpPr>
          <p:nvPr/>
        </p:nvSpPr>
        <p:spPr bwMode="auto">
          <a:xfrm>
            <a:off x="5991505" y="2514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5" name="Rectangle 31"/>
          <p:cNvSpPr>
            <a:spLocks noChangeArrowheads="1"/>
          </p:cNvSpPr>
          <p:nvPr/>
        </p:nvSpPr>
        <p:spPr bwMode="auto">
          <a:xfrm>
            <a:off x="5129492" y="2895600"/>
            <a:ext cx="1676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/>
              <a:t>Вариант 1</a:t>
            </a:r>
          </a:p>
        </p:txBody>
      </p:sp>
      <p:sp>
        <p:nvSpPr>
          <p:cNvPr id="21536" name="Line 32"/>
          <p:cNvSpPr>
            <a:spLocks noChangeShapeType="1"/>
          </p:cNvSpPr>
          <p:nvPr/>
        </p:nvSpPr>
        <p:spPr bwMode="auto">
          <a:xfrm>
            <a:off x="8329892" y="2514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7" name="Line 33"/>
          <p:cNvSpPr>
            <a:spLocks noChangeShapeType="1"/>
          </p:cNvSpPr>
          <p:nvPr/>
        </p:nvSpPr>
        <p:spPr bwMode="auto">
          <a:xfrm>
            <a:off x="8710892" y="25146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8" name="Line 34"/>
          <p:cNvSpPr>
            <a:spLocks noChangeShapeType="1"/>
          </p:cNvSpPr>
          <p:nvPr/>
        </p:nvSpPr>
        <p:spPr bwMode="auto">
          <a:xfrm>
            <a:off x="5967692" y="3429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9" name="Line 35"/>
          <p:cNvSpPr>
            <a:spLocks noChangeShapeType="1"/>
          </p:cNvSpPr>
          <p:nvPr/>
        </p:nvSpPr>
        <p:spPr bwMode="auto">
          <a:xfrm>
            <a:off x="5967692" y="37338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40" name="Line 36"/>
          <p:cNvSpPr>
            <a:spLocks noChangeShapeType="1"/>
          </p:cNvSpPr>
          <p:nvPr/>
        </p:nvSpPr>
        <p:spPr bwMode="auto">
          <a:xfrm flipH="1">
            <a:off x="7263092" y="37338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41" name="Line 37"/>
          <p:cNvSpPr>
            <a:spLocks noChangeShapeType="1"/>
          </p:cNvSpPr>
          <p:nvPr/>
        </p:nvSpPr>
        <p:spPr bwMode="auto">
          <a:xfrm>
            <a:off x="7263092" y="3733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5400756" y="4149080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Неполная форма алгоритма</a:t>
            </a:r>
            <a:endParaRPr lang="ru-RU" sz="36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152284" y="4214818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Полная форма алгоритма</a:t>
            </a:r>
            <a:endParaRPr lang="ru-RU" sz="3600" b="1" dirty="0"/>
          </a:p>
        </p:txBody>
      </p:sp>
      <p:sp>
        <p:nvSpPr>
          <p:cNvPr id="32" name="Text Box 24"/>
          <p:cNvSpPr txBox="1">
            <a:spLocks noChangeArrowheads="1"/>
          </p:cNvSpPr>
          <p:nvPr/>
        </p:nvSpPr>
        <p:spPr bwMode="auto">
          <a:xfrm>
            <a:off x="5894040" y="2133599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Да</a:t>
            </a:r>
          </a:p>
        </p:txBody>
      </p:sp>
      <p:sp>
        <p:nvSpPr>
          <p:cNvPr id="33" name="Text Box 25"/>
          <p:cNvSpPr txBox="1">
            <a:spLocks noChangeArrowheads="1"/>
          </p:cNvSpPr>
          <p:nvPr/>
        </p:nvSpPr>
        <p:spPr bwMode="auto">
          <a:xfrm>
            <a:off x="8338120" y="2132856"/>
            <a:ext cx="62636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Нет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 smtClean="0">
                <a:solidFill>
                  <a:srgbClr val="990000"/>
                </a:solidFill>
                <a:latin typeface="Comic Sans MS" pitchFamily="66" charset="0"/>
              </a:rPr>
              <a:t>Попробуйте сформулировать известную русскую пословицу по ее блок-схеме </a:t>
            </a:r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1547812" y="1428736"/>
          <a:ext cx="6810401" cy="4879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" name="Рисунок" r:id="rId3" imgW="3985162" imgH="2988684" progId="Word.Picture.8">
                  <p:embed/>
                </p:oleObj>
              </mc:Choice>
              <mc:Fallback>
                <p:oleObj name="Рисунок" r:id="rId3" imgW="3985162" imgH="2988684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2" y="1428736"/>
                        <a:ext cx="6810401" cy="48799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 smtClean="0">
                <a:solidFill>
                  <a:srgbClr val="990000"/>
                </a:solidFill>
                <a:latin typeface="Comic Sans MS" pitchFamily="66" charset="0"/>
              </a:rPr>
              <a:t>Попробуйте сформулировать известную русскую пословицу по ее блок-схеме</a:t>
            </a:r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0" y="2309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928663" y="1500174"/>
          <a:ext cx="7715304" cy="4071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6" name="Рисунок" r:id="rId3" imgW="5510544" imgH="2883989" progId="Word.Picture.8">
                  <p:embed/>
                </p:oleObj>
              </mc:Choice>
              <mc:Fallback>
                <p:oleObj name="Рисунок" r:id="rId3" imgW="5510544" imgH="2883989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3" y="1500174"/>
                        <a:ext cx="7715304" cy="40719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 smtClean="0">
                <a:solidFill>
                  <a:srgbClr val="990000"/>
                </a:solidFill>
                <a:latin typeface="Comic Sans MS" pitchFamily="66" charset="0"/>
              </a:rPr>
              <a:t>Составьте блок-схему алгоритма для кота из Лукоморья</a:t>
            </a:r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0" y="2309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1981200"/>
            <a:ext cx="328453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-0.27431 C 0.15729 -0.27431 0.28455 -0.13264 0.28455 0.04236 C 0.28455 0.2162 0.15729 0.35903 0.00174 0.35903 C -0.15451 0.35903 -0.28107 0.2162 -0.28107 0.04236 C -0.28107 -0.13264 -0.15451 -0.27431 0.00174 -0.27431 Z " pathEditMode="relative" rAng="0" ptsTypes="fffff">
                                      <p:cBhvr>
                                        <p:cTn id="6" dur="5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" presetID="1" presetClass="path" presetSubtype="0" repeatCount="200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4 -0.27431 C 0.15729 -0.27431 0.28542 -0.1331 0.28542 0.04236 C 0.28542 0.21574 0.15729 0.35903 0.00174 0.35903 C -0.15538 0.35903 -0.28177 0.21574 -0.28177 0.04236 C -0.28177 -0.1331 -0.15538 -0.27431 0.00174 -0.27431 Z " pathEditMode="relative" rAng="0" ptsTypes="fffff">
                                      <p:cBhvr>
                                        <p:cTn id="9" dur="49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100"/>
                            </p:stCondLst>
                            <p:childTnLst>
                              <p:par>
                                <p:cTn id="11" presetID="3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285 0.06759 L 0.00382 -0.25209 L 0.27049 0.06759 L 0.00382 0.38842 L -0.26285 0.06759 Z " pathEditMode="relative" rAng="0" ptsTypes="FFFFF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100"/>
                            </p:stCondLst>
                            <p:childTnLst>
                              <p:par>
                                <p:cTn id="14" presetID="3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285 0.06759 L 0.00382 -0.24283 L 0.27048 0.06759 L 0.00382 0.3794 L -0.26285 0.06759 Z " pathEditMode="relative" rAng="0" ptsTypes="FFFFF">
                                      <p:cBhvr>
                                        <p:cTn id="15" dur="5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100"/>
                            </p:stCondLst>
                            <p:childTnLst>
                              <p:par>
                                <p:cTn id="17" presetID="22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663 -0.01643 C 0.39166 0.12338 0.31319 0.24259 0.21441 0.24746 C 0.09774 0.25324 0.05208 0.12755 0.03212 0.05185 L 0.01146 -0.04907 C -0.0092 -0.125 -0.05782 -0.25 -0.18941 -0.24352 C -0.27361 -0.23889 -0.36597 -0.11991 -0.36181 0.0206 C -0.35799 0.16019 -0.25938 0.2706 -0.175 0.26667 C -0.04358 0.26019 -0.00226 0.13033 0.01423 0.05278 L 0.02934 -0.05 C 0.04496 -0.12754 0.0835 -0.25694 0.2 -0.26273 C 0.29896 -0.26759 0.3835 -0.15625 0.38663 -0.01643 Z " pathEditMode="relative" rAng="5275741" ptsTypes="ffFffffFfff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" y="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E:\для школы 7\картинки\p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0602" y="1921465"/>
            <a:ext cx="2506600" cy="2803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WordArt 2"/>
          <p:cNvSpPr>
            <a:spLocks noChangeArrowheads="1" noChangeShapeType="1" noTextEdit="1"/>
          </p:cNvSpPr>
          <p:nvPr/>
        </p:nvSpPr>
        <p:spPr bwMode="auto">
          <a:xfrm>
            <a:off x="1835696" y="1691122"/>
            <a:ext cx="5688632" cy="350563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kern="10" dirty="0">
                <a:ln w="11430"/>
                <a:solidFill>
                  <a:srgbClr val="0070C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/>
              </a:rPr>
              <a:t>МОЛОДЦЫ!</a:t>
            </a: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835696" y="4437112"/>
            <a:ext cx="6756411" cy="1235809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0"/>
            <a:r>
              <a:rPr lang="ru-RU" sz="3600" b="1" kern="1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Берегите зрение!</a:t>
            </a:r>
            <a:endParaRPr lang="ru-RU" sz="3600" b="1" kern="1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900" dirty="0" smtClean="0">
                <a:solidFill>
                  <a:srgbClr val="990000"/>
                </a:solidFill>
                <a:latin typeface="Comic Sans MS" pitchFamily="66" charset="0"/>
              </a:rPr>
              <a:t>Составьте блок-схему для определения кислотности вещества с помощью лакмусовой бумаги:</a:t>
            </a:r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0" y="2309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4514" name="AutoShape 2" descr="https://encrypted-tbn1.gstatic.com/images?q=tbn:ANd9GcQcPIc7x45pEJgrK3jz3O3xPXpdO01vjjkJXlEHtQ2pj5b_Bizh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4515" name="Picture 3" descr="C:\Users\Читкан\Pictures\images (1)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57356" y="5007429"/>
            <a:ext cx="1357322" cy="1219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1357298"/>
            <a:ext cx="284783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Индикатор лакмус —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красный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Кислоту укажет ясно.</a:t>
            </a:r>
            <a:br>
              <a:rPr lang="ru-RU" sz="2000" b="1" dirty="0" smtClean="0"/>
            </a:br>
            <a:r>
              <a:rPr lang="ru-RU" sz="2000" b="1" dirty="0" smtClean="0"/>
              <a:t>Индикатор лакмус — </a:t>
            </a:r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</a:rPr>
              <a:t>синий</a:t>
            </a:r>
            <a:r>
              <a:rPr lang="ru-RU" sz="2000" b="1" dirty="0" smtClean="0"/>
              <a:t>,</a:t>
            </a:r>
            <a:br>
              <a:rPr lang="ru-RU" sz="2000" b="1" dirty="0" smtClean="0"/>
            </a:br>
            <a:r>
              <a:rPr lang="ru-RU" sz="2000" b="1" dirty="0" smtClean="0"/>
              <a:t>Щёлочь здесь — </a:t>
            </a:r>
            <a:endParaRPr lang="ru-RU" sz="2000" b="1" dirty="0" smtClean="0"/>
          </a:p>
          <a:p>
            <a:r>
              <a:rPr lang="ru-RU" sz="2000" b="1" dirty="0" smtClean="0"/>
              <a:t>не </a:t>
            </a:r>
            <a:r>
              <a:rPr lang="ru-RU" sz="2000" b="1" dirty="0" smtClean="0"/>
              <a:t>будь разиней,</a:t>
            </a:r>
            <a:br>
              <a:rPr lang="ru-RU" sz="2000" b="1" dirty="0" smtClean="0"/>
            </a:br>
            <a:r>
              <a:rPr lang="ru-RU" sz="2000" b="1" dirty="0" smtClean="0"/>
              <a:t>Когда ж </a:t>
            </a:r>
            <a:endParaRPr lang="ru-RU" sz="2000" b="1" dirty="0" smtClean="0"/>
          </a:p>
          <a:p>
            <a:r>
              <a:rPr lang="ru-RU" sz="2000" b="1" dirty="0" smtClean="0"/>
              <a:t>нейтральная </a:t>
            </a:r>
            <a:r>
              <a:rPr lang="ru-RU" sz="2000" b="1" dirty="0" smtClean="0"/>
              <a:t>среда,</a:t>
            </a:r>
            <a:br>
              <a:rPr lang="ru-RU" sz="2000" b="1" dirty="0" smtClean="0"/>
            </a:br>
            <a:r>
              <a:rPr lang="ru-RU" sz="2000" b="1" dirty="0" smtClean="0"/>
              <a:t>Он 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фиолетовый</a:t>
            </a:r>
            <a:r>
              <a:rPr lang="ru-RU" sz="2000" b="1" dirty="0" smtClean="0"/>
              <a:t> всегда.</a:t>
            </a:r>
            <a:endParaRPr lang="ru-RU" sz="2000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3275856" y="1778300"/>
            <a:ext cx="5616624" cy="4170980"/>
            <a:chOff x="3275856" y="1778300"/>
            <a:chExt cx="5616624" cy="4170980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4716016" y="1778300"/>
              <a:ext cx="1800200" cy="360040"/>
            </a:xfrm>
            <a:prstGeom prst="roundRect">
              <a:avLst>
                <a:gd name="adj" fmla="val 50000"/>
              </a:avLst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араллелограмм 7"/>
            <p:cNvSpPr/>
            <p:nvPr/>
          </p:nvSpPr>
          <p:spPr>
            <a:xfrm>
              <a:off x="4687416" y="2379867"/>
              <a:ext cx="1800200" cy="360040"/>
            </a:xfrm>
            <a:prstGeom prst="parallelogram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омб 8"/>
            <p:cNvSpPr/>
            <p:nvPr/>
          </p:nvSpPr>
          <p:spPr>
            <a:xfrm>
              <a:off x="4499992" y="2993706"/>
              <a:ext cx="2088232" cy="584794"/>
            </a:xfrm>
            <a:prstGeom prst="diamond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Ромб 9"/>
            <p:cNvSpPr/>
            <p:nvPr/>
          </p:nvSpPr>
          <p:spPr>
            <a:xfrm>
              <a:off x="6012160" y="3580934"/>
              <a:ext cx="2088232" cy="584794"/>
            </a:xfrm>
            <a:prstGeom prst="diamond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карточка 10"/>
            <p:cNvSpPr/>
            <p:nvPr/>
          </p:nvSpPr>
          <p:spPr>
            <a:xfrm>
              <a:off x="3275856" y="3846383"/>
              <a:ext cx="1584176" cy="584794"/>
            </a:xfrm>
            <a:prstGeom prst="flowChartPunchedCard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карточка 11"/>
            <p:cNvSpPr/>
            <p:nvPr/>
          </p:nvSpPr>
          <p:spPr>
            <a:xfrm>
              <a:off x="4860032" y="4620268"/>
              <a:ext cx="1584176" cy="584794"/>
            </a:xfrm>
            <a:prstGeom prst="flowChartPunchedCard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карточка 12"/>
            <p:cNvSpPr/>
            <p:nvPr/>
          </p:nvSpPr>
          <p:spPr>
            <a:xfrm>
              <a:off x="7308304" y="4593358"/>
              <a:ext cx="1584176" cy="584794"/>
            </a:xfrm>
            <a:prstGeom prst="flowChartPunchedCard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4716016" y="5589240"/>
              <a:ext cx="1800200" cy="360040"/>
            </a:xfrm>
            <a:prstGeom prst="roundRect">
              <a:avLst>
                <a:gd name="adj" fmla="val 50000"/>
              </a:avLst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>
          <a:xfrm>
            <a:off x="500034" y="428604"/>
            <a:ext cx="7858180" cy="1143000"/>
          </a:xfrm>
        </p:spPr>
        <p:txBody>
          <a:bodyPr>
            <a:normAutofit/>
          </a:bodyPr>
          <a:lstStyle/>
          <a:p>
            <a:r>
              <a:rPr lang="ru-RU" sz="2900" dirty="0" smtClean="0">
                <a:solidFill>
                  <a:srgbClr val="990000"/>
                </a:solidFill>
                <a:latin typeface="Comic Sans MS" pitchFamily="66" charset="0"/>
              </a:rPr>
              <a:t>По данной блок-схеме вычислите значения </a:t>
            </a:r>
            <a:r>
              <a:rPr lang="en-US" sz="2900" b="1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ru-RU" sz="2900" dirty="0" smtClean="0">
                <a:solidFill>
                  <a:srgbClr val="990000"/>
                </a:solidFill>
                <a:latin typeface="Comic Sans MS" pitchFamily="66" charset="0"/>
              </a:rPr>
              <a:t> и заполните таблицу значений:</a:t>
            </a:r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0" y="2309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4514" name="AutoShape 2" descr="https://encrypted-tbn1.gstatic.com/images?q=tbn:ANd9GcQcPIc7x45pEJgrK3jz3O3xPXpdO01vjjkJXlEHtQ2pj5b_Bizh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1643050"/>
            <a:ext cx="2000264" cy="428628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Начало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00562" y="5715016"/>
            <a:ext cx="2000264" cy="428628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Конец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араллелограмм 9"/>
          <p:cNvSpPr/>
          <p:nvPr/>
        </p:nvSpPr>
        <p:spPr>
          <a:xfrm>
            <a:off x="4429124" y="2285992"/>
            <a:ext cx="2000264" cy="428628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Ввод </a:t>
            </a:r>
            <a:r>
              <a:rPr lang="en-US" sz="2400" b="1" dirty="0" smtClean="0">
                <a:solidFill>
                  <a:schemeClr val="tx1"/>
                </a:solidFill>
              </a:rPr>
              <a:t>  </a:t>
            </a:r>
            <a:r>
              <a:rPr lang="en-US" sz="2400" b="1" i="1" dirty="0" smtClean="0">
                <a:solidFill>
                  <a:schemeClr val="tx1"/>
                </a:solidFill>
              </a:rPr>
              <a:t>a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1" name="Ромб 10"/>
          <p:cNvSpPr/>
          <p:nvPr/>
        </p:nvSpPr>
        <p:spPr>
          <a:xfrm>
            <a:off x="4429124" y="3000372"/>
            <a:ext cx="2000264" cy="785818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>
                <a:solidFill>
                  <a:schemeClr val="tx1"/>
                </a:solidFill>
              </a:rPr>
              <a:t>a = 5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28794" y="3929066"/>
            <a:ext cx="2714644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chemeClr val="tx1"/>
                </a:solidFill>
              </a:rPr>
              <a:t>y </a:t>
            </a:r>
            <a:r>
              <a:rPr lang="ru-RU" sz="3600" b="1" i="1" dirty="0" smtClean="0">
                <a:solidFill>
                  <a:schemeClr val="tx1"/>
                </a:solidFill>
              </a:rPr>
              <a:t>= </a:t>
            </a:r>
            <a:r>
              <a:rPr lang="en-US" sz="3600" b="1" i="1" dirty="0" smtClean="0">
                <a:solidFill>
                  <a:schemeClr val="tx1"/>
                </a:solidFill>
              </a:rPr>
              <a:t>a/(a – 5)</a:t>
            </a:r>
            <a:endParaRPr lang="ru-RU" sz="36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72198" y="3929066"/>
            <a:ext cx="2714644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«выражение не имеет смысла»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5" name="Параллелограмм 14"/>
          <p:cNvSpPr/>
          <p:nvPr/>
        </p:nvSpPr>
        <p:spPr>
          <a:xfrm>
            <a:off x="2428860" y="5072074"/>
            <a:ext cx="2000264" cy="500066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Вывод </a:t>
            </a:r>
            <a:r>
              <a:rPr lang="en-US" sz="2400" b="1" dirty="0" smtClean="0">
                <a:solidFill>
                  <a:schemeClr val="tx1"/>
                </a:solidFill>
              </a:rPr>
              <a:t>  </a:t>
            </a:r>
            <a:r>
              <a:rPr lang="en-US" sz="2400" b="1" i="1" dirty="0" smtClean="0">
                <a:solidFill>
                  <a:schemeClr val="tx1"/>
                </a:solidFill>
              </a:rPr>
              <a:t>y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cxnSp>
        <p:nvCxnSpPr>
          <p:cNvPr id="17" name="Прямая со стрелкой 16"/>
          <p:cNvCxnSpPr>
            <a:stCxn id="8" idx="2"/>
            <a:endCxn id="10" idx="0"/>
          </p:cNvCxnSpPr>
          <p:nvPr/>
        </p:nvCxnSpPr>
        <p:spPr>
          <a:xfrm rot="5400000">
            <a:off x="5322099" y="2178835"/>
            <a:ext cx="21431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11" idx="0"/>
          </p:cNvCxnSpPr>
          <p:nvPr/>
        </p:nvCxnSpPr>
        <p:spPr>
          <a:xfrm rot="5400000">
            <a:off x="5287174" y="2856702"/>
            <a:ext cx="28575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3106727" y="4821247"/>
            <a:ext cx="500066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>
            <a:stCxn id="11" idx="1"/>
            <a:endCxn id="13" idx="0"/>
          </p:cNvCxnSpPr>
          <p:nvPr/>
        </p:nvCxnSpPr>
        <p:spPr>
          <a:xfrm rot="10800000" flipV="1">
            <a:off x="3286116" y="3393280"/>
            <a:ext cx="1143008" cy="535785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hape 26"/>
          <p:cNvCxnSpPr>
            <a:stCxn id="11" idx="3"/>
            <a:endCxn id="14" idx="0"/>
          </p:cNvCxnSpPr>
          <p:nvPr/>
        </p:nvCxnSpPr>
        <p:spPr>
          <a:xfrm>
            <a:off x="6429388" y="3393281"/>
            <a:ext cx="1000132" cy="535785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>
            <a:stCxn id="15" idx="3"/>
            <a:endCxn id="9" idx="1"/>
          </p:cNvCxnSpPr>
          <p:nvPr/>
        </p:nvCxnSpPr>
        <p:spPr>
          <a:xfrm rot="16200000" flipH="1">
            <a:off x="3754928" y="5183696"/>
            <a:ext cx="357190" cy="1134078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hape 31"/>
          <p:cNvCxnSpPr>
            <a:stCxn id="14" idx="2"/>
            <a:endCxn id="9" idx="3"/>
          </p:cNvCxnSpPr>
          <p:nvPr/>
        </p:nvCxnSpPr>
        <p:spPr>
          <a:xfrm rot="5400000">
            <a:off x="6429388" y="4929198"/>
            <a:ext cx="1071570" cy="928694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428596" y="1714488"/>
          <a:ext cx="342902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5"/>
                <a:gridCol w="685805"/>
                <a:gridCol w="685805"/>
                <a:gridCol w="685805"/>
                <a:gridCol w="685805"/>
              </a:tblGrid>
              <a:tr h="12479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 smtClean="0"/>
                        <a:t>a</a:t>
                      </a:r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 smtClean="0"/>
                        <a:t>6</a:t>
                      </a:r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 smtClean="0"/>
                        <a:t>0</a:t>
                      </a:r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 smtClean="0"/>
                        <a:t>5</a:t>
                      </a:r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 smtClean="0"/>
                        <a:t>-5</a:t>
                      </a:r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 smtClean="0"/>
                        <a:t>y</a:t>
                      </a:r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3500430" y="3000372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нет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72264" y="300037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да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642918"/>
            <a:ext cx="4235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Цели урока: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484784"/>
            <a:ext cx="8229600" cy="46413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Познакомиться с понятием разветвляющегося</a:t>
            </a:r>
            <a:r>
              <a:rPr kumimoji="0" lang="ru-RU" sz="4000" b="1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алгоритма, с полной и неполной формами ветвления;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ru-RU" sz="4000" b="1" i="1" baseline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Научиться представлять алгоритмы с ветвлением в виде блок-схем;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43042" y="1905081"/>
            <a:ext cx="69614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  Какие новые понятия вы сегодня узнали?</a:t>
            </a:r>
          </a:p>
          <a:p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  В чем особенность алгоритмической структуры ветвления?</a:t>
            </a:r>
          </a:p>
          <a:p>
            <a:pPr marL="457200" indent="-457200"/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571480"/>
            <a:ext cx="43711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Итог урока: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MPj04394070000[1]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4064" y="476672"/>
            <a:ext cx="1995354" cy="201622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Алгоритм – это понятное 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точное предписание исполнителю выполнить конечную последовательность команд, приводящую от исходных данных к искомому результату.</a:t>
            </a:r>
            <a:endParaRPr lang="ru-RU" sz="4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620688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такое алгоритм? </a:t>
            </a:r>
            <a:endParaRPr lang="ru-RU" sz="40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76672"/>
            <a:ext cx="8125102" cy="547260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lvl="3">
              <a:buNone/>
            </a:pPr>
            <a:endParaRPr lang="ru-RU" sz="3600" b="1" dirty="0" smtClean="0"/>
          </a:p>
          <a:p>
            <a:pPr lvl="3">
              <a:buNone/>
            </a:pPr>
            <a:endParaRPr lang="ru-RU" sz="3600" b="1" dirty="0" smtClean="0"/>
          </a:p>
          <a:p>
            <a:pPr lvl="3">
              <a:buNone/>
            </a:pPr>
            <a:r>
              <a:rPr lang="ru-RU" sz="3600" b="1" dirty="0" smtClean="0"/>
              <a:t>Составить блок-схему алгоритма для вычисления значения корней квадратного уравнения</a:t>
            </a:r>
          </a:p>
          <a:p>
            <a:pPr algn="ctr">
              <a:buNone/>
            </a:pPr>
            <a:r>
              <a:rPr lang="en-US" sz="4800" b="1" i="1" dirty="0" smtClean="0"/>
              <a:t>ax</a:t>
            </a:r>
            <a:r>
              <a:rPr lang="ru-RU" sz="4800" b="1" i="1" baseline="30000" dirty="0" smtClean="0"/>
              <a:t>2 </a:t>
            </a:r>
            <a:r>
              <a:rPr lang="en-US" sz="4800" b="1" i="1" dirty="0" smtClean="0"/>
              <a:t>+ </a:t>
            </a:r>
            <a:r>
              <a:rPr lang="en-US" sz="4800" b="1" i="1" dirty="0" err="1" smtClean="0"/>
              <a:t>bx</a:t>
            </a:r>
            <a:r>
              <a:rPr lang="en-US" sz="4800" b="1" i="1" dirty="0" smtClean="0"/>
              <a:t> + c = 0</a:t>
            </a:r>
            <a:endParaRPr lang="ru-RU" sz="4800" b="1" dirty="0" smtClean="0"/>
          </a:p>
          <a:p>
            <a:endParaRPr lang="ru-RU" dirty="0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714356"/>
            <a:ext cx="6568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задание: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04664"/>
            <a:ext cx="8424862" cy="5976664"/>
          </a:xfrm>
        </p:spPr>
        <p:txBody>
          <a:bodyPr>
            <a:normAutofit lnSpcReduction="10000"/>
          </a:bodyPr>
          <a:lstStyle/>
          <a:p>
            <a:pPr algn="ctr">
              <a:buFont typeface="Wingdings" pitchFamily="2" charset="2"/>
              <a:buNone/>
            </a:pPr>
            <a:r>
              <a:rPr lang="ru-RU" sz="43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Вся наша жизнь – это алгоритм сложной структуры. </a:t>
            </a:r>
          </a:p>
          <a:p>
            <a:pPr algn="ctr">
              <a:buFont typeface="Wingdings" pitchFamily="2" charset="2"/>
              <a:buNone/>
            </a:pPr>
            <a:r>
              <a:rPr lang="ru-RU" sz="43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Надо стремиться к тому, чтобы каждое наше действие было обдуманным и приводило к  правильному, достойному результату!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 lvl="2">
              <a:buFont typeface="Wingdings" pitchFamily="2" charset="2"/>
              <a:buChar char="ü"/>
            </a:pPr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Словесно-формульный</a:t>
            </a:r>
          </a:p>
          <a:p>
            <a:pPr lvl="2">
              <a:buFont typeface="Wingdings" pitchFamily="2" charset="2"/>
              <a:buChar char="ü"/>
            </a:pPr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помощью блок-схем</a:t>
            </a:r>
          </a:p>
          <a:p>
            <a:pPr lvl="2">
              <a:buFont typeface="Wingdings" pitchFamily="2" charset="2"/>
              <a:buChar char="ü"/>
            </a:pPr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Алгоритмический язык</a:t>
            </a:r>
          </a:p>
          <a:p>
            <a:pPr lvl="2">
              <a:buFont typeface="Wingdings" pitchFamily="2" charset="2"/>
              <a:buChar char="ü"/>
            </a:pPr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Таблицы</a:t>
            </a:r>
            <a:endParaRPr lang="ru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620688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Способы записи алгоритма: </a:t>
            </a:r>
            <a:endParaRPr lang="ru-RU" sz="40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620688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Элементы блок-схем: </a:t>
            </a:r>
            <a:endParaRPr lang="ru-RU" sz="40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71604" y="1428736"/>
          <a:ext cx="7000924" cy="4480878"/>
        </p:xfrm>
        <a:graphic>
          <a:graphicData uri="http://schemas.openxmlformats.org/drawingml/2006/table">
            <a:tbl>
              <a:tblPr/>
              <a:tblGrid>
                <a:gridCol w="2495379"/>
                <a:gridCol w="4505545"/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Начало и конец алгоритма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Описание ввода и вывода данных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Описание линейной последовательности команд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Обозначение условий в алгоритмических структурах «ветвление» и «выбор»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Объявление переменных или ввод комментариев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AutoShape 28"/>
          <p:cNvSpPr>
            <a:spLocks noChangeArrowheads="1"/>
          </p:cNvSpPr>
          <p:nvPr/>
        </p:nvSpPr>
        <p:spPr bwMode="auto">
          <a:xfrm>
            <a:off x="1928794" y="1643050"/>
            <a:ext cx="1655763" cy="360363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8" name="AutoShape 29"/>
          <p:cNvSpPr>
            <a:spLocks noChangeArrowheads="1"/>
          </p:cNvSpPr>
          <p:nvPr/>
        </p:nvSpPr>
        <p:spPr bwMode="auto">
          <a:xfrm>
            <a:off x="1785918" y="2357430"/>
            <a:ext cx="1944688" cy="576263"/>
          </a:xfrm>
          <a:prstGeom prst="flowChartInputOutpu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9" name="AutoShape 30"/>
          <p:cNvSpPr>
            <a:spLocks noChangeArrowheads="1"/>
          </p:cNvSpPr>
          <p:nvPr/>
        </p:nvSpPr>
        <p:spPr bwMode="auto">
          <a:xfrm>
            <a:off x="1857356" y="3214686"/>
            <a:ext cx="1785950" cy="503413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10" name="AutoShape 31"/>
          <p:cNvSpPr>
            <a:spLocks noChangeArrowheads="1"/>
          </p:cNvSpPr>
          <p:nvPr/>
        </p:nvSpPr>
        <p:spPr bwMode="auto">
          <a:xfrm>
            <a:off x="1928794" y="4143380"/>
            <a:ext cx="1800225" cy="720725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11" name="AutoShape 32"/>
          <p:cNvSpPr>
            <a:spLocks noChangeArrowheads="1"/>
          </p:cNvSpPr>
          <p:nvPr/>
        </p:nvSpPr>
        <p:spPr bwMode="auto">
          <a:xfrm>
            <a:off x="1928794" y="5214950"/>
            <a:ext cx="1928826" cy="578223"/>
          </a:xfrm>
          <a:prstGeom prst="flowChartPunchedCar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- </a:t>
            </a:r>
            <a:r>
              <a:rPr lang="ru-RU" sz="5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пошаговое </a:t>
            </a:r>
          </a:p>
          <a:p>
            <a:pPr>
              <a:buNone/>
            </a:pPr>
            <a:r>
              <a:rPr lang="ru-RU" sz="5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		выполнение </a:t>
            </a:r>
          </a:p>
          <a:p>
            <a:pPr>
              <a:buNone/>
            </a:pPr>
            <a:r>
              <a:rPr lang="ru-RU" sz="5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			алгоритма.</a:t>
            </a:r>
            <a:endParaRPr lang="ru-RU" sz="5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400" i="1" dirty="0" smtClean="0"/>
              <a:t> </a:t>
            </a:r>
            <a:endParaRPr lang="ru-RU" sz="5400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620688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такое ДИСКРЕТНОСТЬ алгоритма? </a:t>
            </a:r>
            <a:endParaRPr lang="ru-RU" sz="40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620688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Вычисление площади прямоугольника: </a:t>
            </a:r>
            <a:endParaRPr lang="ru-RU" sz="3600" b="1" dirty="0"/>
          </a:p>
        </p:txBody>
      </p:sp>
      <p:sp>
        <p:nvSpPr>
          <p:cNvPr id="12" name="AutoShape 28"/>
          <p:cNvSpPr>
            <a:spLocks noChangeArrowheads="1"/>
          </p:cNvSpPr>
          <p:nvPr/>
        </p:nvSpPr>
        <p:spPr bwMode="auto">
          <a:xfrm>
            <a:off x="3143240" y="1357298"/>
            <a:ext cx="2857520" cy="500066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Начало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3" name="AutoShape 28"/>
          <p:cNvSpPr>
            <a:spLocks noChangeArrowheads="1"/>
          </p:cNvSpPr>
          <p:nvPr/>
        </p:nvSpPr>
        <p:spPr bwMode="auto">
          <a:xfrm>
            <a:off x="3143240" y="4786322"/>
            <a:ext cx="2857520" cy="500066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Конец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AutoShape 28"/>
          <p:cNvSpPr>
            <a:spLocks noChangeArrowheads="1"/>
          </p:cNvSpPr>
          <p:nvPr/>
        </p:nvSpPr>
        <p:spPr bwMode="auto">
          <a:xfrm>
            <a:off x="1214414" y="2071678"/>
            <a:ext cx="6572296" cy="642942"/>
          </a:xfrm>
          <a:prstGeom prst="flowChartInputOutpu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Ввести значения длины и ширины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" name="AutoShape 28"/>
          <p:cNvSpPr>
            <a:spLocks noChangeArrowheads="1"/>
          </p:cNvSpPr>
          <p:nvPr/>
        </p:nvSpPr>
        <p:spPr bwMode="auto">
          <a:xfrm>
            <a:off x="1214414" y="3000372"/>
            <a:ext cx="6572296" cy="642942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Вычислить произведение длины на ширину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" name="AutoShape 28"/>
          <p:cNvSpPr>
            <a:spLocks noChangeArrowheads="1"/>
          </p:cNvSpPr>
          <p:nvPr/>
        </p:nvSpPr>
        <p:spPr bwMode="auto">
          <a:xfrm>
            <a:off x="1214414" y="3929066"/>
            <a:ext cx="6572296" cy="642942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Вывести значение площади прямоугольника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357686" y="1857364"/>
            <a:ext cx="357190" cy="28575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357686" y="2714620"/>
            <a:ext cx="357190" cy="28575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4357686" y="3643314"/>
            <a:ext cx="357190" cy="28575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357686" y="4572008"/>
            <a:ext cx="357190" cy="28575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7858148" y="1428736"/>
            <a:ext cx="928694" cy="4143404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b="1" dirty="0" smtClean="0"/>
              <a:t>Линейный алгоритм</a:t>
            </a:r>
            <a:endParaRPr lang="ru-RU" sz="28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548680"/>
            <a:ext cx="3891852" cy="4721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</a:rPr>
              <a:t>Линейный алгоритм</a:t>
            </a:r>
            <a:r>
              <a:rPr lang="ru-RU" sz="3200" dirty="0" smtClean="0">
                <a:latin typeface="Arial" pitchFamily="34" charset="0"/>
                <a:ea typeface="Times New Roman" pitchFamily="18" charset="0"/>
              </a:rPr>
              <a:t> </a:t>
            </a:r>
          </a:p>
          <a:p>
            <a:pPr algn="ctr">
              <a:buFontTx/>
              <a:buChar char="-"/>
            </a:pPr>
            <a:r>
              <a:rPr lang="ru-RU" sz="3200" dirty="0" smtClean="0">
                <a:latin typeface="Arial" pitchFamily="34" charset="0"/>
                <a:ea typeface="Times New Roman" pitchFamily="18" charset="0"/>
              </a:rPr>
              <a:t>это алгоритм, в котором все операции выполняются последовательно одна за другой </a:t>
            </a:r>
          </a:p>
          <a:p>
            <a:pPr algn="ctr"/>
            <a:endParaRPr lang="ru-RU" sz="3200" dirty="0"/>
          </a:p>
        </p:txBody>
      </p:sp>
      <p:pic>
        <p:nvPicPr>
          <p:cNvPr id="5" name="Picture 4" descr="C:\Мои документы\snegovik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500542"/>
            <a:ext cx="4384154" cy="5958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600" y="1010345"/>
            <a:ext cx="7070104" cy="285866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Алгоритмическая структура </a:t>
            </a:r>
            <a:b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«ветвление»</a:t>
            </a:r>
            <a:b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913" name="Picture 1" descr="C:\Users\Читкан\Pictures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286124"/>
            <a:ext cx="4214842" cy="2866712"/>
          </a:xfrm>
          <a:prstGeom prst="rect">
            <a:avLst/>
          </a:prstGeom>
          <a:noFill/>
        </p:spPr>
      </p:pic>
      <p:pic>
        <p:nvPicPr>
          <p:cNvPr id="38914" name="Picture 2" descr="C:\Users\Читкан\Pictures\images (2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5EF"/>
              </a:clrFrom>
              <a:clrTo>
                <a:srgbClr val="FAF5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349192" y="2619360"/>
            <a:ext cx="3192333" cy="221932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65107" y="54868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23.11.2013 г.</a:t>
            </a:r>
            <a:endParaRPr lang="ru-RU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642918"/>
            <a:ext cx="4235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Цели урока: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772816"/>
            <a:ext cx="8229600" cy="43533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Познакомиться с понятием разветвляющегося</a:t>
            </a:r>
            <a:r>
              <a:rPr kumimoji="0" lang="ru-RU" sz="3600" b="1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алгоритма, с полной и неполной формами ветвления;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ru-RU" sz="3600" b="1" i="1" baseline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Научиться представлять алгоритмы с ветвлением в виде </a:t>
            </a:r>
            <a:r>
              <a:rPr lang="ru-RU" sz="3600" b="1" i="1" baseline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блок-схем.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24480f04237f2599b5b7e3467aba3a3bcf7d1e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371</Words>
  <Application>Microsoft Office PowerPoint</Application>
  <PresentationFormat>Экран (4:3)</PresentationFormat>
  <Paragraphs>93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Алгоритмическая структура  «ветвление» </vt:lpstr>
      <vt:lpstr>Презентация PowerPoint</vt:lpstr>
      <vt:lpstr>«Ветвление»</vt:lpstr>
      <vt:lpstr>Попробуйте сформулировать известную русскую пословицу по ее блок-схеме </vt:lpstr>
      <vt:lpstr>Попробуйте сформулировать известную русскую пословицу по ее блок-схеме</vt:lpstr>
      <vt:lpstr>Составьте блок-схему алгоритма для кота из Лукоморья</vt:lpstr>
      <vt:lpstr>Презентация PowerPoint</vt:lpstr>
      <vt:lpstr>Презентация PowerPoint</vt:lpstr>
      <vt:lpstr>Составьте блок-схему для определения кислотности вещества с помощью лакмусовой бумаги:</vt:lpstr>
      <vt:lpstr>По данной блок-схеме вычислите значения y и заполните таблицу значений: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Шадрин</cp:lastModifiedBy>
  <cp:revision>131</cp:revision>
  <dcterms:modified xsi:type="dcterms:W3CDTF">2013-11-22T05:10:30Z</dcterms:modified>
</cp:coreProperties>
</file>