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63" r:id="rId4"/>
    <p:sldId id="264" r:id="rId5"/>
    <p:sldId id="265" r:id="rId6"/>
    <p:sldId id="266" r:id="rId7"/>
    <p:sldId id="267" r:id="rId8"/>
    <p:sldId id="269" r:id="rId9"/>
    <p:sldId id="276" r:id="rId10"/>
    <p:sldId id="270" r:id="rId11"/>
    <p:sldId id="272" r:id="rId12"/>
    <p:sldId id="278" r:id="rId13"/>
    <p:sldId id="277" r:id="rId14"/>
    <p:sldId id="259" r:id="rId15"/>
    <p:sldId id="260" r:id="rId16"/>
    <p:sldId id="27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2B2B-AD10-49EE-9924-8B0D24B1522E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7B765-9632-419E-9D1C-ECEFDDDD2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6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26A691-9462-497B-A487-7C815F93D089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7B765-9632-419E-9D1C-ECEFDDDD2CF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2EAE89-718C-4E2F-B354-75F2F8ED14C5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08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22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82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E4AC-34AC-44B7-B31E-33B44E129F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4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C1DC-237F-49D6-8078-0638298F8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28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22E5-3945-4D26-824F-F50AE73759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4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0DBA-5073-4B02-AC39-294B2A14E7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0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2025-CA50-4293-BA94-7E5EF5AD05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6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24CB-248A-4DC4-8E82-0EDD22BBE9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326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F4A7-066D-4485-86C2-15984E9A9A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30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3C3A-6461-42E9-A1DC-0650FF03D5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231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1948-F9B5-4E01-9B84-0D0830195D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489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D0532-1493-4A4D-AB28-2B6DBF7FAA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16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03D1-B1AC-4D41-8A09-6CF87E627C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1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84E1-4A6D-41F9-B377-CD4AB80F36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4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E4AC-34AC-44B7-B31E-33B44E129F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346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C1DC-237F-49D6-8078-0638298F8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6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22E5-3945-4D26-824F-F50AE73759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84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0DBA-5073-4B02-AC39-294B2A14E7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940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2025-CA50-4293-BA94-7E5EF5AD05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13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24CB-248A-4DC4-8E82-0EDD22BBE9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363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F4A7-066D-4485-86C2-15984E9A9A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593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3C3A-6461-42E9-A1DC-0650FF03D5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76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1948-F9B5-4E01-9B84-0D0830195D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72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D0532-1493-4A4D-AB28-2B6DBF7FAA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672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03D1-B1AC-4D41-8A09-6CF87E627C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84E1-4A6D-41F9-B377-CD4AB80F36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89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8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98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1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7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41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7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CC9B-0463-4ACC-BA30-B0CE80BCD582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386D-9F7A-4B26-A5E5-3606BE9EE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74844-3A06-4150-B55F-CE66C0590E5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23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74844-3A06-4150-B55F-CE66C0590E5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707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928688"/>
            <a:ext cx="7461250" cy="25717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66"/>
                </a:solidFill>
              </a:rPr>
              <a:t> </a:t>
            </a:r>
            <a:r>
              <a:rPr lang="ru-RU" sz="4800" dirty="0" smtClean="0">
                <a:solidFill>
                  <a:srgbClr val="FFFF66"/>
                </a:solidFill>
              </a:rPr>
              <a:t>Современные требования к уроку географии</a:t>
            </a:r>
            <a:r>
              <a:rPr lang="en-US" sz="4800" dirty="0" smtClean="0">
                <a:solidFill>
                  <a:srgbClr val="FFFF66"/>
                </a:solidFill>
              </a:rPr>
              <a:t/>
            </a:r>
            <a:br>
              <a:rPr lang="en-US" sz="4800" dirty="0" smtClean="0">
                <a:solidFill>
                  <a:srgbClr val="FFFF66"/>
                </a:solidFill>
              </a:rPr>
            </a:br>
            <a:r>
              <a:rPr lang="en-US" sz="4800" dirty="0" smtClean="0">
                <a:solidFill>
                  <a:srgbClr val="FFFF66"/>
                </a:solidFill>
              </a:rPr>
              <a:t/>
            </a:r>
            <a:br>
              <a:rPr lang="en-US" sz="4800" dirty="0" smtClean="0">
                <a:solidFill>
                  <a:srgbClr val="FFFF66"/>
                </a:solidFill>
              </a:rPr>
            </a:br>
            <a:r>
              <a:rPr lang="en-US" sz="4800" dirty="0" smtClean="0">
                <a:solidFill>
                  <a:srgbClr val="FFFF66"/>
                </a:solidFill>
              </a:rPr>
              <a:t/>
            </a:r>
            <a:br>
              <a:rPr lang="en-US" sz="4800" dirty="0" smtClean="0">
                <a:solidFill>
                  <a:srgbClr val="FFFF66"/>
                </a:solidFill>
              </a:rPr>
            </a:br>
            <a:endParaRPr lang="ru-RU" sz="4800" dirty="0" smtClean="0">
              <a:solidFill>
                <a:srgbClr val="FFFF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3714750"/>
            <a:ext cx="5724525" cy="2379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        Мишурина Людмила Васильевна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учитель географии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МБОУ «</a:t>
            </a:r>
            <a:r>
              <a:rPr lang="ru-RU" sz="2400" dirty="0" err="1" smtClean="0"/>
              <a:t>Прохоровская</a:t>
            </a:r>
            <a:r>
              <a:rPr lang="ru-RU" sz="2400" dirty="0" smtClean="0"/>
              <a:t> гимназия»</a:t>
            </a:r>
          </a:p>
        </p:txBody>
      </p:sp>
      <p:pic>
        <p:nvPicPr>
          <p:cNvPr id="3076" name="Picture 4" descr="j0297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04987"/>
            <a:ext cx="2808312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3252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</p:spPr>
        <p:txBody>
          <a:bodyPr/>
          <a:lstStyle/>
          <a:p>
            <a:r>
              <a:rPr lang="ru-RU" sz="2800" dirty="0" smtClean="0"/>
              <a:t>Ассоциативная схема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Ключевые </a:t>
            </a:r>
            <a:r>
              <a:rPr lang="ru-RU" sz="2400" b="1" dirty="0"/>
              <a:t>события и имена: </a:t>
            </a:r>
            <a:r>
              <a:rPr lang="ru-RU" sz="2400" dirty="0"/>
              <a:t>Эратосфен, Марко Поло, </a:t>
            </a:r>
            <a:r>
              <a:rPr lang="ru-RU" sz="2400" dirty="0" err="1"/>
              <a:t>Васко</a:t>
            </a:r>
            <a:r>
              <a:rPr lang="ru-RU" sz="2400" dirty="0"/>
              <a:t> да Гама, Эпоха Великих географических открытий, открытия Индии, первое кругосветное путешествие, Новый и Старый свет, Х. Колумб, Дж. Кук, М. </a:t>
            </a:r>
            <a:r>
              <a:rPr lang="ru-RU" sz="2400" dirty="0" smtClean="0"/>
              <a:t>Лазарев и </a:t>
            </a:r>
            <a:r>
              <a:rPr lang="ru-RU" sz="2400" dirty="0"/>
              <a:t>Ф. Беллинсгаузен, Р. </a:t>
            </a:r>
            <a:r>
              <a:rPr lang="ru-RU" sz="2400" dirty="0" smtClean="0"/>
              <a:t>Амундсен</a:t>
            </a:r>
            <a:r>
              <a:rPr lang="ru-RU" sz="2400" dirty="0"/>
              <a:t>, Р. Скотт, открытие Антарктиды.</a:t>
            </a:r>
          </a:p>
          <a:p>
            <a:r>
              <a:rPr lang="ru-RU" sz="2400" b="1" dirty="0"/>
              <a:t>Пример значимых событий и выдающихся исследователей </a:t>
            </a:r>
            <a:r>
              <a:rPr lang="ru-RU" sz="2400" b="1" dirty="0" smtClean="0"/>
              <a:t>: </a:t>
            </a:r>
            <a:r>
              <a:rPr lang="ru-RU" sz="2400" dirty="0"/>
              <a:t>открытие финикийцев, </a:t>
            </a:r>
            <a:r>
              <a:rPr lang="ru-RU" sz="2400" dirty="0" err="1"/>
              <a:t>Страбон</a:t>
            </a:r>
            <a:r>
              <a:rPr lang="ru-RU" sz="2400" dirty="0"/>
              <a:t>, </a:t>
            </a:r>
            <a:r>
              <a:rPr lang="ru-RU" sz="2400" dirty="0" smtClean="0"/>
              <a:t>Геродот, </a:t>
            </a:r>
            <a:r>
              <a:rPr lang="ru-RU" sz="2400" dirty="0"/>
              <a:t>гномон, К. Птолемей, достижения арабов и </a:t>
            </a:r>
            <a:r>
              <a:rPr lang="ru-RU" sz="2400" dirty="0" err="1" smtClean="0"/>
              <a:t>китайцев,М</a:t>
            </a:r>
            <a:r>
              <a:rPr lang="ru-RU" sz="2400" dirty="0"/>
              <a:t>. </a:t>
            </a:r>
            <a:r>
              <a:rPr lang="ru-RU" sz="2400" dirty="0" err="1"/>
              <a:t>Бехайм</a:t>
            </a:r>
            <a:r>
              <a:rPr lang="ru-RU" sz="2400" dirty="0"/>
              <a:t>, Б. </a:t>
            </a:r>
            <a:r>
              <a:rPr lang="ru-RU" sz="2400" dirty="0" err="1"/>
              <a:t>Диаш</a:t>
            </a:r>
            <a:r>
              <a:rPr lang="ru-RU" sz="2400" dirty="0"/>
              <a:t>, Ф. Дрейк, А. Гумбольдт, И. Крузенштерн, А. Никитин.</a:t>
            </a:r>
          </a:p>
          <a:p>
            <a:r>
              <a:rPr lang="ru-RU" sz="2400" b="1" dirty="0"/>
              <a:t>Задание </a:t>
            </a:r>
            <a:r>
              <a:rPr lang="ru-RU" sz="2400" dirty="0" smtClean="0"/>
              <a:t>Создайте </a:t>
            </a:r>
            <a:r>
              <a:rPr lang="ru-RU" sz="2400" dirty="0"/>
              <a:t>схему, которая охватывает крупнейшие достижения разных народов в исследовании нашей планеты.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4988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Верите ли, вы …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0858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dirty="0">
                <a:latin typeface="Calibri"/>
                <a:ea typeface="Calibri"/>
                <a:cs typeface="Times New Roman"/>
              </a:rPr>
              <a:t>что Антарктида – самый холодный материк?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dirty="0">
                <a:latin typeface="Calibri"/>
                <a:ea typeface="Calibri"/>
                <a:cs typeface="Times New Roman"/>
              </a:rPr>
              <a:t>что в Антарктиде, как и в пустыне, встречаются оазисы, водоёмы с тёплой водой и растительностью вокруг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- </a:t>
            </a:r>
            <a:r>
              <a:rPr lang="ru-RU" dirty="0">
                <a:latin typeface="Calibri"/>
                <a:ea typeface="Calibri"/>
                <a:cs typeface="Times New Roman"/>
              </a:rPr>
              <a:t>что рост птиц в Антарктиде достигает 120 см?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Учащиеся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обсуждают вопросы в группах, вырабатывают общую позицию. Затем класс выслушивает ответы каждой группы.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61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157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22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4" y="112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93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8229600" cy="60811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00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73113"/>
            <a:ext cx="7931150" cy="539219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20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i="1" dirty="0" smtClean="0"/>
              <a:t>Данные технологии позволяют создать такую обучающую среду, когда ученик не только исходит из своих особенностей, но </a:t>
            </a:r>
            <a:r>
              <a:rPr lang="ru-RU" sz="2800" i="1" smtClean="0"/>
              <a:t>и поставлен в </a:t>
            </a:r>
            <a:r>
              <a:rPr lang="ru-RU" sz="2800" i="1" dirty="0" smtClean="0"/>
              <a:t>такие обстоятельства, что вынужден проявлять активность, действовать в условиях выбора, преодолевать возникшие затруднения;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i="1" dirty="0" smtClean="0"/>
              <a:t>создает условия для обучения каждого учащегося в зоне его ближайшего развития, формирования коммуникативных умений и навыков, успешности и признания учащихся.</a:t>
            </a:r>
          </a:p>
          <a:p>
            <a:pPr eaLnBrk="1" hangingPunct="1">
              <a:lnSpc>
                <a:spcPct val="80000"/>
              </a:lnSpc>
            </a:pPr>
            <a:endParaRPr lang="ru-RU" sz="2800" i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800" i="1" dirty="0" smtClean="0"/>
              <a:t> </a:t>
            </a:r>
          </a:p>
        </p:txBody>
      </p:sp>
      <p:pic>
        <p:nvPicPr>
          <p:cNvPr id="17412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253" y="188913"/>
            <a:ext cx="2622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23278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"Урок – это зеркало общей и педагогической культуры учителя, мерило его интеллектуального богатства, показатель его кругозора, эрудиции</a:t>
            </a:r>
            <a:r>
              <a:rPr lang="ru-RU" i="1" dirty="0" smtClean="0"/>
              <a:t>".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</a:t>
            </a:r>
            <a:r>
              <a:rPr lang="ru-RU" i="1" dirty="0" err="1" smtClean="0"/>
              <a:t>В.А.Сухомлинский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849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4256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/>
              <a:t>Образование в течение</a:t>
            </a:r>
            <a:r>
              <a:rPr lang="ru-RU" dirty="0"/>
              <a:t> </a:t>
            </a:r>
            <a:r>
              <a:rPr lang="ru-RU" b="1" dirty="0"/>
              <a:t>жизни»</a:t>
            </a:r>
            <a:r>
              <a:rPr lang="ru-RU" dirty="0"/>
              <a:t> - вот девиз сегодняшнего дня.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276872"/>
            <a:ext cx="8923545" cy="389113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Задача </a:t>
            </a:r>
            <a:r>
              <a:rPr lang="ru-RU" dirty="0"/>
              <a:t>учителя </a:t>
            </a:r>
            <a:r>
              <a:rPr lang="ru-RU" dirty="0" smtClean="0"/>
              <a:t>- </a:t>
            </a:r>
            <a:r>
              <a:rPr lang="ru-RU" dirty="0"/>
              <a:t>научить творчески мыслить школьников, т. е. вооружить таким важным умением, как </a:t>
            </a:r>
            <a:r>
              <a:rPr lang="ru-RU" dirty="0" smtClean="0"/>
              <a:t>умение </a:t>
            </a:r>
            <a:r>
              <a:rPr lang="ru-RU" dirty="0"/>
              <a:t>учиться.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2769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1622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В докладе комиссии </a:t>
            </a:r>
            <a:r>
              <a:rPr lang="ru-RU" sz="3200" dirty="0" err="1" smtClean="0"/>
              <a:t>ЮНЕСКО«Учиться</a:t>
            </a:r>
            <a:r>
              <a:rPr lang="ru-RU" sz="3200" dirty="0" smtClean="0"/>
              <a:t> быть» представлена концепция образования в течении всей жизни.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3531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Определены </a:t>
            </a:r>
            <a:r>
              <a:rPr lang="ru-RU" dirty="0"/>
              <a:t>четыре «столпа образования»:</a:t>
            </a:r>
          </a:p>
          <a:p>
            <a:r>
              <a:rPr lang="ru-RU" sz="2800" b="1" dirty="0"/>
              <a:t>1. </a:t>
            </a:r>
            <a:r>
              <a:rPr lang="ru-RU" sz="2800" b="1" i="1" dirty="0"/>
              <a:t>Учить учиться и пользоваться знаниями</a:t>
            </a:r>
            <a:r>
              <a:rPr lang="ru-RU" sz="2800" dirty="0"/>
              <a:t>, т.е. получать образование в течении всей жизни.</a:t>
            </a:r>
          </a:p>
          <a:p>
            <a:r>
              <a:rPr lang="ru-RU" sz="2800" b="1" dirty="0"/>
              <a:t>2. </a:t>
            </a:r>
            <a:r>
              <a:rPr lang="ru-RU" sz="2800" b="1" i="1" dirty="0"/>
              <a:t>Учиться делать дело, </a:t>
            </a:r>
            <a:r>
              <a:rPr lang="ru-RU" sz="2800" dirty="0"/>
              <a:t>не только пользуясь стандартными навыками, но шире научиться в рамках как формального, так и не формального социального опыта справляться с разными ситуациями и работать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99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688632"/>
          </a:xfrm>
        </p:spPr>
        <p:txBody>
          <a:bodyPr/>
          <a:lstStyle/>
          <a:p>
            <a:endParaRPr lang="ru-RU" sz="2800" b="1" dirty="0" smtClean="0"/>
          </a:p>
          <a:p>
            <a:r>
              <a:rPr lang="ru-RU" sz="2800" b="1" dirty="0" smtClean="0"/>
              <a:t>3</a:t>
            </a:r>
            <a:r>
              <a:rPr lang="ru-RU" sz="2800" b="1" dirty="0"/>
              <a:t>. </a:t>
            </a:r>
            <a:r>
              <a:rPr lang="ru-RU" sz="2800" b="1" i="1" dirty="0"/>
              <a:t>Учиться жить вместе, </a:t>
            </a:r>
            <a:r>
              <a:rPr lang="ru-RU" sz="2800" dirty="0"/>
              <a:t>развивая и понимая других людей и их стремление к независимости, укрепляя плюрализм, взаимопонимание и мир.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4</a:t>
            </a:r>
            <a:r>
              <a:rPr lang="ru-RU" sz="2800" b="1" dirty="0"/>
              <a:t>. </a:t>
            </a:r>
            <a:r>
              <a:rPr lang="ru-RU" sz="2800" b="1" i="1" dirty="0"/>
              <a:t>Учиться быть, </a:t>
            </a:r>
            <a:r>
              <a:rPr lang="ru-RU" sz="2800" dirty="0"/>
              <a:t>т.е. в большей степени развивать свои личностные качества и способность действовать с большей независимостью, руководствуясь собственными суждениями и личной ответственностью. Образование в течение всей жизни приобретает ключевое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8913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sz="2800" dirty="0" smtClean="0"/>
              <a:t>ЭКОЛОГИЧЕСКАЯ ПРАКТИКА</a:t>
            </a:r>
            <a:endParaRPr lang="ru-RU" sz="2800" dirty="0"/>
          </a:p>
        </p:txBody>
      </p:sp>
      <p:pic>
        <p:nvPicPr>
          <p:cNvPr id="5122" name="Picture 2" descr="C:\Documents and Settings\UserXP\Мои документы\экол.пр.13\SAM_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098"/>
            <a:ext cx="8820472" cy="58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6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48" y="0"/>
            <a:ext cx="9055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884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XP\Мои документы\экол.пр.13\SAM_0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847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1468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432</Words>
  <Application>Microsoft Office PowerPoint</Application>
  <PresentationFormat>Экран (4:3)</PresentationFormat>
  <Paragraphs>35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Вершина горы</vt:lpstr>
      <vt:lpstr>1_Вершина горы</vt:lpstr>
      <vt:lpstr> Современные требования к уроку географии   </vt:lpstr>
      <vt:lpstr>Слайд 2</vt:lpstr>
      <vt:lpstr>  «Образование в течение жизни» - вот девиз сегодняшнего дня.   </vt:lpstr>
      <vt:lpstr> В докладе комиссии ЮНЕСКО«Учиться быть» представлена концепция образования в течении всей жизни.</vt:lpstr>
      <vt:lpstr>Слайд 5</vt:lpstr>
      <vt:lpstr>ЭКОЛОГИЧЕСКАЯ ПРАКТИКА</vt:lpstr>
      <vt:lpstr>Слайд 7</vt:lpstr>
      <vt:lpstr>Слайд 8</vt:lpstr>
      <vt:lpstr>Слайд 9</vt:lpstr>
      <vt:lpstr>Ассоциативная схема</vt:lpstr>
      <vt:lpstr>Верите ли, вы …  </vt:lpstr>
      <vt:lpstr>Слайд 12</vt:lpstr>
      <vt:lpstr>Слайд 13</vt:lpstr>
      <vt:lpstr>Слайд 14</vt:lpstr>
      <vt:lpstr>Слайд 15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Современные требования к уроку географии   </dc:title>
  <dc:creator>FoM</dc:creator>
  <cp:lastModifiedBy>Aleks M</cp:lastModifiedBy>
  <cp:revision>9</cp:revision>
  <dcterms:created xsi:type="dcterms:W3CDTF">2014-01-26T17:42:01Z</dcterms:created>
  <dcterms:modified xsi:type="dcterms:W3CDTF">2015-01-07T12:37:18Z</dcterms:modified>
</cp:coreProperties>
</file>